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6" r:id="rId2"/>
    <p:sldId id="272" r:id="rId3"/>
    <p:sldId id="274" r:id="rId4"/>
    <p:sldId id="262" r:id="rId5"/>
    <p:sldId id="275" r:id="rId6"/>
    <p:sldId id="276" r:id="rId7"/>
    <p:sldId id="261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12554AD-53F3-4FF4-AFCD-B1AB842EC701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7D7D005-E43C-43E1-8EAF-2105EFBC8F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099B813-59B0-45E5-8F6D-088D1C58FA7B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E9EE23B-E1B1-466A-8E05-7C06FA4150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39B08-87A2-4317-B245-17289186DBB6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07785-E0DE-44AB-8FA2-6E3EC83E26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E8391B2-033F-467C-9909-4218DC22A0A3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0927495-9654-4709-8E52-C7546C0487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51143-6300-4FE1-97E1-2A74EC69610F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2BD18-75A9-4972-9E06-5DEFC580EF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CAFB141-3804-4CCD-B0CB-6073D7A0C650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D62303C-853D-4A9F-A3B4-CD0706AE9E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7CD82-93C9-407B-B2AE-A5439740691D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26837-7DC9-496D-A5E3-3460A0EFF1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75022B3-B244-487E-AE28-99FA2590D427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DD75AC8-50C6-435A-B496-119A019275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7AAD6A5-06BD-4B39-898E-A537A1FF97B3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6E4F33E-B536-47D7-9C48-5D2C37FBA5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Vývojový diagram: postup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75DB37-60B0-46A2-B5E2-515DBEF09B89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6935CF3-5549-48FF-B3A5-970C7829AA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A61CD-818B-4D77-AC17-37F0EB6484A0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13104-DCA3-4E67-A768-53EE15C5E6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84345-8BEE-4E78-8B9C-0DCBC19F5AAE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168D0-37D2-44F6-AB18-43CFCCB1D8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B7BAA780-47CA-4361-867E-54CFFD93B550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8F917E4D-03F1-4CF6-A438-5FC1B1A15A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21" r:id="rId3"/>
    <p:sldLayoutId id="2147483718" r:id="rId4"/>
    <p:sldLayoutId id="2147483722" r:id="rId5"/>
    <p:sldLayoutId id="2147483717" r:id="rId6"/>
    <p:sldLayoutId id="2147483723" r:id="rId7"/>
    <p:sldLayoutId id="2147483724" r:id="rId8"/>
    <p:sldLayoutId id="2147483725" r:id="rId9"/>
    <p:sldLayoutId id="2147483716" r:id="rId10"/>
    <p:sldLayoutId id="2147483715" r:id="rId11"/>
  </p:sldLayoutIdLst>
  <p:transition spd="slow">
    <p:wipe dir="d"/>
    <p:sndAc>
      <p:stSnd>
        <p:snd r:embed="rId13" name="camera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052736"/>
            <a:ext cx="7368398" cy="1944216"/>
          </a:xfr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chemeClr val="tx1"/>
                </a:solidFill>
              </a:rPr>
              <a:t>Prvočísla a čísla složená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4338" name="TextovéPole 3"/>
          <p:cNvSpPr txBox="1">
            <a:spLocks noChangeArrowheads="1"/>
          </p:cNvSpPr>
          <p:nvPr/>
        </p:nvSpPr>
        <p:spPr bwMode="auto">
          <a:xfrm flipH="1">
            <a:off x="611188" y="373063"/>
            <a:ext cx="8208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>
                <a:latin typeface="Gill Sans MT"/>
              </a:rPr>
              <a:t>VY_32_INOVACE_047_Prvočísla a čísla složená</a:t>
            </a:r>
            <a:endParaRPr lang="cs-CZ" b="1">
              <a:latin typeface="Gill Sans MT"/>
            </a:endParaRP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4446588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1"/>
                </a:solidFill>
              </a:rPr>
              <a:t>Prvočísla a čísla složená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5362" name="TextovéPole 2"/>
          <p:cNvSpPr txBox="1">
            <a:spLocks noChangeArrowheads="1"/>
          </p:cNvSpPr>
          <p:nvPr/>
        </p:nvSpPr>
        <p:spPr bwMode="auto">
          <a:xfrm>
            <a:off x="1042988" y="5516563"/>
            <a:ext cx="3095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Autor: Ing. Janeček Jaroslav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1"/>
                </a:solidFill>
              </a:rPr>
              <a:t>Prvočísla a čísla složená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/>
              <a:t>Číslo, které je dělitelné pouze samo sebou a číslem 1 – nazýváme </a:t>
            </a:r>
            <a:r>
              <a:rPr lang="cs-CZ" sz="2400" b="1" u="sng" smtClean="0"/>
              <a:t>prvočísla</a:t>
            </a:r>
            <a:r>
              <a:rPr lang="cs-CZ" sz="2400" smtClean="0"/>
              <a:t> (2, 3, 5, 7, 11, …).</a:t>
            </a:r>
          </a:p>
          <a:p>
            <a:r>
              <a:rPr lang="cs-CZ" sz="2400" smtClean="0"/>
              <a:t>Číslo, které má více než dva dělitele – nazýváme </a:t>
            </a:r>
            <a:r>
              <a:rPr lang="cs-CZ" sz="2400" b="1" u="sng" smtClean="0"/>
              <a:t>čísla složená</a:t>
            </a:r>
            <a:r>
              <a:rPr lang="cs-CZ" sz="2400" smtClean="0"/>
              <a:t> (4, 6, 8, 9, 10 ……).</a:t>
            </a:r>
          </a:p>
          <a:p>
            <a:r>
              <a:rPr lang="cs-CZ" sz="2400" smtClean="0"/>
              <a:t>Číslo 1 má jen </a:t>
            </a:r>
            <a:r>
              <a:rPr lang="cs-CZ" sz="2400" u="sng" smtClean="0"/>
              <a:t>jednoho dělitele</a:t>
            </a:r>
            <a:r>
              <a:rPr lang="cs-CZ" sz="2400" smtClean="0"/>
              <a:t>, a to číslo 1. </a:t>
            </a:r>
            <a:r>
              <a:rPr lang="cs-CZ" sz="2400" u="sng" smtClean="0"/>
              <a:t>Není</a:t>
            </a:r>
            <a:r>
              <a:rPr lang="cs-CZ" sz="2400" smtClean="0"/>
              <a:t> tedy číslo 1 ani prvočíslo, ani číslo složené.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sz="32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Tabulka prvočísel menších než 1000</a:t>
            </a:r>
            <a:endParaRPr lang="cs-CZ" sz="32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169150" cy="5121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446"/>
                <a:gridCol w="597446"/>
                <a:gridCol w="597446"/>
                <a:gridCol w="597446"/>
                <a:gridCol w="597446"/>
                <a:gridCol w="597446"/>
                <a:gridCol w="597446"/>
                <a:gridCol w="597446"/>
                <a:gridCol w="597446"/>
                <a:gridCol w="597446"/>
                <a:gridCol w="597446"/>
                <a:gridCol w="597446"/>
              </a:tblGrid>
              <a:tr h="352395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109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191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269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353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439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523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617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709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811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907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9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193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271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359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443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541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619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719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821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9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127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197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277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367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449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547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631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727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823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919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9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131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199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281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373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457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557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641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733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827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929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9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137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283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379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461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563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643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739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829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937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9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139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223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293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383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463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569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647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743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839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941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9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17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149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227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307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389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467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571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653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751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853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947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9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19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151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229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397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479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577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659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757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857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953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9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157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233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401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487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587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661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761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859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967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9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29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163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239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317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409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491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593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673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769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863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971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9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167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241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331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419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499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599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677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773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877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977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9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37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101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173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251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337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421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503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601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683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787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881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983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9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103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179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257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347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431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509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607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691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797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883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991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9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107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181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263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349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433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521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701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809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887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997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</a:rPr>
              <a:t>Procvičování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 smtClean="0"/>
              <a:t>Rozliš uvedená čísla na prvočísla a čísla složená: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 smtClean="0"/>
              <a:t>5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 smtClean="0"/>
              <a:t>6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 smtClean="0"/>
              <a:t>7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 smtClean="0"/>
              <a:t>8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 smtClean="0"/>
              <a:t>69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 smtClean="0"/>
              <a:t>70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 smtClean="0"/>
              <a:t>71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 smtClean="0"/>
              <a:t>173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 smtClean="0"/>
              <a:t>174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 smtClean="0"/>
              <a:t>175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2400" dirty="0"/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</a:rPr>
              <a:t>Řešení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u="sng" smtClean="0"/>
              <a:t>Prvočísla</a:t>
            </a:r>
            <a:r>
              <a:rPr lang="cs-CZ" sz="2400" smtClean="0"/>
              <a:t>: 5, 7, 71, 173</a:t>
            </a:r>
          </a:p>
          <a:p>
            <a:r>
              <a:rPr lang="cs-CZ" sz="2400" u="sng" smtClean="0"/>
              <a:t>Čísla složená</a:t>
            </a:r>
            <a:r>
              <a:rPr lang="cs-CZ" sz="2400" smtClean="0"/>
              <a:t>: 6, 8. 69, 70, 174, 175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ovéPole 1"/>
          <p:cNvSpPr txBox="1">
            <a:spLocks noChangeArrowheads="1"/>
          </p:cNvSpPr>
          <p:nvPr/>
        </p:nvSpPr>
        <p:spPr bwMode="auto">
          <a:xfrm>
            <a:off x="304800" y="333375"/>
            <a:ext cx="2365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Calibri" pitchFamily="34" charset="0"/>
              </a:rPr>
              <a:t>Zdroje informací:</a:t>
            </a:r>
            <a:endParaRPr lang="cs-CZ" sz="1400">
              <a:latin typeface="Gill Sans MT"/>
            </a:endParaRPr>
          </a:p>
        </p:txBody>
      </p:sp>
      <p:sp>
        <p:nvSpPr>
          <p:cNvPr id="20483" name="Obdélník 4"/>
          <p:cNvSpPr>
            <a:spLocks noChangeArrowheads="1"/>
          </p:cNvSpPr>
          <p:nvPr/>
        </p:nvSpPr>
        <p:spPr bwMode="auto">
          <a:xfrm>
            <a:off x="1042988" y="1844675"/>
            <a:ext cx="75612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Gill Sans MT"/>
              </a:rPr>
              <a:t>Veškeré materiály jsou dílem autora prezentace.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610</TotalTime>
  <Words>281</Words>
  <Application>Microsoft Office PowerPoint</Application>
  <PresentationFormat>Předvádění na obrazovce (4:3)</PresentationFormat>
  <Paragraphs>193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7</vt:i4>
      </vt:variant>
    </vt:vector>
  </HeadingPairs>
  <TitlesOfParts>
    <vt:vector size="19" baseType="lpstr">
      <vt:lpstr>Gill Sans MT</vt:lpstr>
      <vt:lpstr>Arial</vt:lpstr>
      <vt:lpstr>Wingdings 2</vt:lpstr>
      <vt:lpstr>Verdana</vt:lpstr>
      <vt:lpstr>Calibri</vt:lpstr>
      <vt:lpstr>Slunovrat</vt:lpstr>
      <vt:lpstr>Slunovrat</vt:lpstr>
      <vt:lpstr>Slunovrat</vt:lpstr>
      <vt:lpstr>Slunovrat</vt:lpstr>
      <vt:lpstr>Slunovrat</vt:lpstr>
      <vt:lpstr>Slunovrat</vt:lpstr>
      <vt:lpstr>Slunovrat</vt:lpstr>
      <vt:lpstr>Snímek 1</vt:lpstr>
      <vt:lpstr>Prvočísla a čísla složená</vt:lpstr>
      <vt:lpstr>Prvočísla a čísla složená</vt:lpstr>
      <vt:lpstr>Tabulka prvočísel menších než 1000</vt:lpstr>
      <vt:lpstr>Procvičování</vt:lpstr>
      <vt:lpstr>Řešení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Školák</dc:creator>
  <cp:lastModifiedBy>Maminka</cp:lastModifiedBy>
  <cp:revision>101</cp:revision>
  <dcterms:created xsi:type="dcterms:W3CDTF">2011-03-24T11:59:00Z</dcterms:created>
  <dcterms:modified xsi:type="dcterms:W3CDTF">2012-03-05T13:37:17Z</dcterms:modified>
</cp:coreProperties>
</file>