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VY_32_INOVACE_02_SLOVNÍ DRUHY_PODSTATNÁ JMÉNA 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Podstatná jména 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2FC7CD3-A51F-4FF5-BDC0-7F292A8967EF}">
      <dgm:prSet/>
      <dgm:spPr/>
      <dgm:t>
        <a:bodyPr/>
        <a:lstStyle/>
        <a:p>
          <a:pPr rtl="0"/>
          <a:r>
            <a:rPr lang="cs-CZ" smtClean="0"/>
            <a:t>Vytvořeno: září </a:t>
          </a:r>
          <a:r>
            <a:rPr lang="cs-CZ" dirty="0" smtClean="0"/>
            <a:t>2011</a:t>
          </a:r>
          <a:endParaRPr lang="cs-CZ" dirty="0"/>
        </a:p>
      </dgm:t>
    </dgm:pt>
    <dgm:pt modelId="{AB01AFD4-104C-4D96-9493-C62875F8125B}" type="parTrans" cxnId="{C53A6E5F-A3E3-4910-9598-51F9EDD89D50}">
      <dgm:prSet/>
      <dgm:spPr/>
      <dgm:t>
        <a:bodyPr/>
        <a:lstStyle/>
        <a:p>
          <a:endParaRPr lang="cs-CZ"/>
        </a:p>
      </dgm:t>
    </dgm:pt>
    <dgm:pt modelId="{F618175C-1A79-479D-B45B-688B3EF72310}" type="sibTrans" cxnId="{C53A6E5F-A3E3-4910-9598-51F9EDD89D5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944F11A-E1E0-49FE-BCEB-90D791C7B8EE}" type="pres">
      <dgm:prSet presAssocID="{32FC7CD3-A51F-4FF5-BDC0-7F292A8967EF}" presName="vertSpace6" presStyleLbl="node1" presStyleIdx="4" presStyleCnt="6"/>
      <dgm:spPr/>
      <dgm:t>
        <a:bodyPr/>
        <a:lstStyle/>
        <a:p>
          <a:endParaRPr lang="cs-CZ"/>
        </a:p>
      </dgm:t>
    </dgm:pt>
    <dgm:pt modelId="{23D042B3-8C57-40E1-B74F-964076BC21B1}" type="pres">
      <dgm:prSet presAssocID="{32FC7CD3-A51F-4FF5-BDC0-7F292A8967EF}" presName="circle6" presStyleLbl="node1" presStyleIdx="5" presStyleCnt="6"/>
      <dgm:spPr/>
      <dgm:t>
        <a:bodyPr/>
        <a:lstStyle/>
        <a:p>
          <a:endParaRPr lang="cs-CZ"/>
        </a:p>
      </dgm:t>
    </dgm:pt>
    <dgm:pt modelId="{2C253FB3-A99C-4260-87D4-C3D3029A38D8}" type="pres">
      <dgm:prSet presAssocID="{32FC7CD3-A51F-4FF5-BDC0-7F292A8967E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3C1C7A-D041-4894-9699-9E723E6BB12B}" type="pres">
      <dgm:prSet presAssocID="{32FC7CD3-A51F-4FF5-BDC0-7F292A8967E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506F50-B6DE-44EB-AC4B-9D6214515FED}" type="presOf" srcId="{32FC7CD3-A51F-4FF5-BDC0-7F292A8967EF}" destId="{2C253FB3-A99C-4260-87D4-C3D3029A38D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C28615-5A3E-4286-906A-7B94BF9D3496}" type="presOf" srcId="{757F3AB3-0718-4624-B441-E567A8F0AB56}" destId="{333A1088-737F-45CB-B68E-254E46348037}" srcOrd="0" destOrd="0" presId="urn:microsoft.com/office/officeart/2005/8/layout/target3"/>
    <dgm:cxn modelId="{A018C793-ABAF-4D6E-8284-D0061626429E}" type="presOf" srcId="{D8197B8C-B260-4A16-BDF4-0947B075E274}" destId="{5A5FFA88-C948-4069-8E93-59FA12366E83}" srcOrd="1" destOrd="0" presId="urn:microsoft.com/office/officeart/2005/8/layout/target3"/>
    <dgm:cxn modelId="{1F242185-F9A9-4090-B02B-0A2EB293D44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C6B6EFA-1A11-4AEA-BDD5-2DD79B8CC4B3}" type="presOf" srcId="{D8197B8C-B260-4A16-BDF4-0947B075E274}" destId="{25B08C86-7E15-44DC-BE7F-FFB55DD49D12}" srcOrd="0" destOrd="0" presId="urn:microsoft.com/office/officeart/2005/8/layout/target3"/>
    <dgm:cxn modelId="{10981466-22A7-4D0A-BAA3-F9BB9A6A5D64}" type="presOf" srcId="{4C35D32F-0EAB-4CD7-82EE-45574DC2A586}" destId="{8BEBB6EC-1DAA-4CAC-8A25-BC0FCBD5DBD5}" srcOrd="0" destOrd="0" presId="urn:microsoft.com/office/officeart/2005/8/layout/target3"/>
    <dgm:cxn modelId="{6A706771-94B2-4B04-8674-BEF80351BFC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3553EF-376D-4DDF-940E-F8521795DF82}" type="presOf" srcId="{D1D4F407-5343-4D3F-B5B9-D407B03CAEB4}" destId="{AED2198E-93D5-4001-81B4-73124B309672}" srcOrd="1" destOrd="0" presId="urn:microsoft.com/office/officeart/2005/8/layout/target3"/>
    <dgm:cxn modelId="{C53A6E5F-A3E3-4910-9598-51F9EDD89D50}" srcId="{757F3AB3-0718-4624-B441-E567A8F0AB56}" destId="{32FC7CD3-A51F-4FF5-BDC0-7F292A8967EF}" srcOrd="5" destOrd="0" parTransId="{AB01AFD4-104C-4D96-9493-C62875F8125B}" sibTransId="{F618175C-1A79-479D-B45B-688B3EF7231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8E82293-0A34-4BFD-96E6-C6318E244270}" type="presOf" srcId="{32FC7CD3-A51F-4FF5-BDC0-7F292A8967EF}" destId="{223C1C7A-D041-4894-9699-9E723E6BB12B}" srcOrd="1" destOrd="0" presId="urn:microsoft.com/office/officeart/2005/8/layout/target3"/>
    <dgm:cxn modelId="{57848E2A-DAD3-4FDA-9442-06838B2773E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66E207-8BFD-492B-8B78-13FC17B1E276}" type="presOf" srcId="{4C35D32F-0EAB-4CD7-82EE-45574DC2A586}" destId="{890E4F0B-2866-4A3F-A3C7-2A14B1797930}" srcOrd="1" destOrd="0" presId="urn:microsoft.com/office/officeart/2005/8/layout/target3"/>
    <dgm:cxn modelId="{8148A5E1-FDDF-491D-873C-5E1EA5E63DD6}" type="presOf" srcId="{D1D4F407-5343-4D3F-B5B9-D407B03CAEB4}" destId="{D005CE8C-CC26-4C3E-AC11-E15060ECD759}" srcOrd="0" destOrd="0" presId="urn:microsoft.com/office/officeart/2005/8/layout/target3"/>
    <dgm:cxn modelId="{25C47C30-B4F4-4877-AA9A-55D9EFAB7A1D}" type="presOf" srcId="{D1B46980-6531-4606-95E6-44980827E919}" destId="{6140AFEC-043D-4C43-A2F9-D0F5331DF3A3}" srcOrd="0" destOrd="0" presId="urn:microsoft.com/office/officeart/2005/8/layout/target3"/>
    <dgm:cxn modelId="{42F7C6D2-E80B-4DED-A1BE-862BD411605E}" type="presParOf" srcId="{333A1088-737F-45CB-B68E-254E46348037}" destId="{F5ABB229-8D3B-4694-996A-96F23CF14429}" srcOrd="0" destOrd="0" presId="urn:microsoft.com/office/officeart/2005/8/layout/target3"/>
    <dgm:cxn modelId="{8CC14AE5-A396-46A3-86C0-068DA2450FC9}" type="presParOf" srcId="{333A1088-737F-45CB-B68E-254E46348037}" destId="{F41139FD-01EE-4571-8B17-4FB00FC51163}" srcOrd="1" destOrd="0" presId="urn:microsoft.com/office/officeart/2005/8/layout/target3"/>
    <dgm:cxn modelId="{E21709E5-600D-4326-BBF9-3DDB237D7249}" type="presParOf" srcId="{333A1088-737F-45CB-B68E-254E46348037}" destId="{D005CE8C-CC26-4C3E-AC11-E15060ECD759}" srcOrd="2" destOrd="0" presId="urn:microsoft.com/office/officeart/2005/8/layout/target3"/>
    <dgm:cxn modelId="{540DDEA8-889A-4F84-9121-C596B4D23600}" type="presParOf" srcId="{333A1088-737F-45CB-B68E-254E46348037}" destId="{2C702D82-9B77-49B7-9568-BB8EB47C3372}" srcOrd="3" destOrd="0" presId="urn:microsoft.com/office/officeart/2005/8/layout/target3"/>
    <dgm:cxn modelId="{73DB3212-B837-4568-820F-419175B5B52F}" type="presParOf" srcId="{333A1088-737F-45CB-B68E-254E46348037}" destId="{A52A0455-90FF-4808-ABD0-F02540D31D5A}" srcOrd="4" destOrd="0" presId="urn:microsoft.com/office/officeart/2005/8/layout/target3"/>
    <dgm:cxn modelId="{87F46D60-65C2-45F9-A460-FE09D15A9C91}" type="presParOf" srcId="{333A1088-737F-45CB-B68E-254E46348037}" destId="{6140AFEC-043D-4C43-A2F9-D0F5331DF3A3}" srcOrd="5" destOrd="0" presId="urn:microsoft.com/office/officeart/2005/8/layout/target3"/>
    <dgm:cxn modelId="{2DC9EDF2-19CF-4B03-8B43-B11664A8F1C9}" type="presParOf" srcId="{333A1088-737F-45CB-B68E-254E46348037}" destId="{9358AC05-5D7D-4327-9F80-1AD486AEA664}" srcOrd="6" destOrd="0" presId="urn:microsoft.com/office/officeart/2005/8/layout/target3"/>
    <dgm:cxn modelId="{30A46A29-3AAB-4088-BA57-D1058C49AD53}" type="presParOf" srcId="{333A1088-737F-45CB-B68E-254E46348037}" destId="{313FC574-E1CD-4FB4-B054-0B805CE0447D}" srcOrd="7" destOrd="0" presId="urn:microsoft.com/office/officeart/2005/8/layout/target3"/>
    <dgm:cxn modelId="{901264EB-BFE9-4E12-AC4C-0F688B00B8E2}" type="presParOf" srcId="{333A1088-737F-45CB-B68E-254E46348037}" destId="{619D679B-A015-4ECF-8348-D1034C574F40}" srcOrd="8" destOrd="0" presId="urn:microsoft.com/office/officeart/2005/8/layout/target3"/>
    <dgm:cxn modelId="{339D03AD-B22F-40C2-8744-AF7257981486}" type="presParOf" srcId="{333A1088-737F-45CB-B68E-254E46348037}" destId="{322283A8-4A27-4CDA-BAE3-F381106A9174}" srcOrd="9" destOrd="0" presId="urn:microsoft.com/office/officeart/2005/8/layout/target3"/>
    <dgm:cxn modelId="{AECDA046-4126-4C12-9F40-54C6EE0C2FF4}" type="presParOf" srcId="{333A1088-737F-45CB-B68E-254E46348037}" destId="{FFC9F71D-1B4F-4AD9-A4A6-86ADEFC8AF5C}" srcOrd="10" destOrd="0" presId="urn:microsoft.com/office/officeart/2005/8/layout/target3"/>
    <dgm:cxn modelId="{ECE82B69-BA81-4D96-8D33-5ABA503C4703}" type="presParOf" srcId="{333A1088-737F-45CB-B68E-254E46348037}" destId="{25B08C86-7E15-44DC-BE7F-FFB55DD49D12}" srcOrd="11" destOrd="0" presId="urn:microsoft.com/office/officeart/2005/8/layout/target3"/>
    <dgm:cxn modelId="{C341D824-6291-429A-83D8-4CED183745F6}" type="presParOf" srcId="{333A1088-737F-45CB-B68E-254E46348037}" destId="{76644BE8-9D7C-4C09-B250-3D10AF48CBB7}" srcOrd="12" destOrd="0" presId="urn:microsoft.com/office/officeart/2005/8/layout/target3"/>
    <dgm:cxn modelId="{28E7826A-12DB-48B2-BFA7-F00597FAD54A}" type="presParOf" srcId="{333A1088-737F-45CB-B68E-254E46348037}" destId="{EE85B701-7295-41C0-BA7A-34D3756A2AE6}" srcOrd="13" destOrd="0" presId="urn:microsoft.com/office/officeart/2005/8/layout/target3"/>
    <dgm:cxn modelId="{2F561809-CF1E-4980-9394-40FBE0305168}" type="presParOf" srcId="{333A1088-737F-45CB-B68E-254E46348037}" destId="{8BEBB6EC-1DAA-4CAC-8A25-BC0FCBD5DBD5}" srcOrd="14" destOrd="0" presId="urn:microsoft.com/office/officeart/2005/8/layout/target3"/>
    <dgm:cxn modelId="{27431F07-9F68-41A4-A1E6-0FCBC85F0DD4}" type="presParOf" srcId="{333A1088-737F-45CB-B68E-254E46348037}" destId="{7944F11A-E1E0-49FE-BCEB-90D791C7B8EE}" srcOrd="15" destOrd="0" presId="urn:microsoft.com/office/officeart/2005/8/layout/target3"/>
    <dgm:cxn modelId="{2CD2EF61-CE6F-4A83-A768-3E4EEA68961C}" type="presParOf" srcId="{333A1088-737F-45CB-B68E-254E46348037}" destId="{23D042B3-8C57-40E1-B74F-964076BC21B1}" srcOrd="16" destOrd="0" presId="urn:microsoft.com/office/officeart/2005/8/layout/target3"/>
    <dgm:cxn modelId="{F264FF1C-8D59-4B09-AF06-8D342ACF87CF}" type="presParOf" srcId="{333A1088-737F-45CB-B68E-254E46348037}" destId="{2C253FB3-A99C-4260-87D4-C3D3029A38D8}" srcOrd="17" destOrd="0" presId="urn:microsoft.com/office/officeart/2005/8/layout/target3"/>
    <dgm:cxn modelId="{9473BDCD-076D-4B99-8D8B-89F213162B33}" type="presParOf" srcId="{333A1088-737F-45CB-B68E-254E46348037}" destId="{AED2198E-93D5-4001-81B4-73124B309672}" srcOrd="18" destOrd="0" presId="urn:microsoft.com/office/officeart/2005/8/layout/target3"/>
    <dgm:cxn modelId="{4AEF98F3-6A84-4FC0-8C62-32CED018D2E3}" type="presParOf" srcId="{333A1088-737F-45CB-B68E-254E46348037}" destId="{2BE915AB-18AA-4053-B92C-3BFC9ED204BB}" srcOrd="19" destOrd="0" presId="urn:microsoft.com/office/officeart/2005/8/layout/target3"/>
    <dgm:cxn modelId="{80D92389-2E3E-420B-B9DD-C86B38EF0CFF}" type="presParOf" srcId="{333A1088-737F-45CB-B68E-254E46348037}" destId="{6BB5E863-4638-4E1D-BFDE-399D028AC4ED}" srcOrd="20" destOrd="0" presId="urn:microsoft.com/office/officeart/2005/8/layout/target3"/>
    <dgm:cxn modelId="{6FDE3CB1-3B93-4E74-8071-1DA6D325F240}" type="presParOf" srcId="{333A1088-737F-45CB-B68E-254E46348037}" destId="{5A5FFA88-C948-4069-8E93-59FA12366E83}" srcOrd="21" destOrd="0" presId="urn:microsoft.com/office/officeart/2005/8/layout/target3"/>
    <dgm:cxn modelId="{EC5F224D-0FA5-4C84-9ADD-DF4C6640B9D2}" type="presParOf" srcId="{333A1088-737F-45CB-B68E-254E46348037}" destId="{890E4F0B-2866-4A3F-A3C7-2A14B1797930}" srcOrd="22" destOrd="0" presId="urn:microsoft.com/office/officeart/2005/8/layout/target3"/>
    <dgm:cxn modelId="{8C72F935-B1D2-457A-9B06-CA1F848D4D74}" type="presParOf" srcId="{333A1088-737F-45CB-B68E-254E46348037}" destId="{223C1C7A-D041-4894-9699-9E723E6BB12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VY_32_INOVACE_02_SLOVNÍ DRUHY_PODSTATNÁ JMÉNA 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Podstatná jména 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23D042B3-8C57-40E1-B74F-964076BC21B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253FB3-A99C-4260-87D4-C3D3029A38D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</a:t>
          </a:r>
          <a:r>
            <a:rPr lang="cs-CZ" sz="1400" kern="1200" dirty="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93589-31AB-4EE7-B89E-BA90F6C101E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EA90D-19B5-4A61-A8E0-E12F3FA003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115106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	Prezentace je určena žákům 3. ročníku ZŠ a je vhodná pro interaktivní tabuli. Slouží jako výklad nové látky s procvičením. Je zde i práce s chybou.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12"/>
            <a:ext cx="8229600" cy="1143000"/>
          </a:xfrm>
        </p:spPr>
        <p:txBody>
          <a:bodyPr/>
          <a:lstStyle/>
          <a:p>
            <a:r>
              <a:rPr lang="cs-CZ" b="1" dirty="0" smtClean="0"/>
              <a:t>Podstatná jména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89185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rvní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číslicí 1</a:t>
            </a:r>
          </a:p>
          <a:p>
            <a:pPr>
              <a:buFontTx/>
              <a:buChar char="-"/>
            </a:pPr>
            <a:r>
              <a:rPr lang="cs-CZ" dirty="0"/>
              <a:t>u</a:t>
            </a:r>
            <a:r>
              <a:rPr lang="cs-CZ" dirty="0" smtClean="0"/>
              <a:t>rčujeme </a:t>
            </a:r>
            <a:r>
              <a:rPr lang="cs-CZ" b="1" dirty="0" smtClean="0"/>
              <a:t>rod </a:t>
            </a:r>
            <a:r>
              <a:rPr lang="cs-CZ" dirty="0" smtClean="0"/>
              <a:t>mužský, ženský nebo střední</a:t>
            </a: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(ten- pes, ta- kočka, to- kuře)</a:t>
            </a:r>
          </a:p>
          <a:p>
            <a:pPr>
              <a:buFontTx/>
              <a:buChar char="-"/>
            </a:pPr>
            <a:r>
              <a:rPr lang="cs-CZ" dirty="0" smtClean="0"/>
              <a:t>určujeme </a:t>
            </a:r>
            <a:r>
              <a:rPr lang="cs-CZ" b="1" dirty="0" smtClean="0"/>
              <a:t>číslo</a:t>
            </a:r>
            <a:r>
              <a:rPr lang="cs-CZ" dirty="0" smtClean="0"/>
              <a:t> jednotné nebo množné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(jeden kluk – tři nebo deset kluků)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Škrtni slovo, které nepatří do řady</a:t>
            </a:r>
            <a:br>
              <a:rPr lang="cs-CZ" sz="3600" b="1" dirty="0" smtClean="0"/>
            </a:br>
            <a:r>
              <a:rPr lang="cs-CZ" sz="3600" b="1" dirty="0" smtClean="0"/>
              <a:t> Vymysli i slovo nadřazené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60557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tůl, hezký, nit, lavice, okno, talíř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očka, štěně, žížala, krásná, kůň   </a:t>
            </a:r>
          </a:p>
          <a:p>
            <a:pPr>
              <a:buNone/>
            </a:pPr>
            <a:r>
              <a:rPr lang="cs-CZ" dirty="0" smtClean="0"/>
              <a:t>teta, soused, kamarád,řidič, leží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Ve větě najdi ukrytá podstatná jména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Klára dostala nové kolo.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000760" y="2214554"/>
            <a:ext cx="21431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000760" y="2786058"/>
            <a:ext cx="21431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00760" y="3357562"/>
            <a:ext cx="21431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3438" y="5643578"/>
            <a:ext cx="350046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iolexova\AppData\Local\Microsoft\Windows\Temporary Internet Files\Content.IE5\5JR37PGL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2330" y="3861048"/>
            <a:ext cx="1934921" cy="148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 podstatných jmen oprav rod a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401080" cy="49291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         </a:t>
            </a:r>
            <a:r>
              <a:rPr lang="cs-CZ" b="1" dirty="0" smtClean="0"/>
              <a:t>ROD		   ČÍSLO</a:t>
            </a:r>
          </a:p>
          <a:p>
            <a:pPr>
              <a:buNone/>
            </a:pPr>
            <a:r>
              <a:rPr lang="cs-CZ" dirty="0" smtClean="0"/>
              <a:t>kočka			</a:t>
            </a:r>
            <a:r>
              <a:rPr lang="cs-CZ" dirty="0" err="1" smtClean="0"/>
              <a:t>ž</a:t>
            </a:r>
            <a:r>
              <a:rPr lang="cs-CZ" dirty="0" smtClean="0"/>
              <a:t>.		jednotné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enál		</a:t>
            </a:r>
            <a:r>
              <a:rPr lang="cs-CZ" dirty="0"/>
              <a:t>	</a:t>
            </a:r>
            <a:r>
              <a:rPr lang="cs-CZ" dirty="0" smtClean="0"/>
              <a:t>m.		jednotné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anuky			m.		množné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očítadlo			 s.		jednotné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nihy				</a:t>
            </a:r>
            <a:r>
              <a:rPr lang="cs-CZ" dirty="0" err="1" smtClean="0"/>
              <a:t>ž</a:t>
            </a:r>
            <a:r>
              <a:rPr lang="cs-CZ" dirty="0" smtClean="0"/>
              <a:t>.		množné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2400" b="1" dirty="0" smtClean="0"/>
              <a:t>Nezapomeň!  </a:t>
            </a:r>
            <a:r>
              <a:rPr lang="cs-CZ" sz="2400" dirty="0" smtClean="0"/>
              <a:t>Rod podstatných jmen určujeme z jednotného čísla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43372" y="2643182"/>
            <a:ext cx="642942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</a:t>
            </a:r>
            <a:r>
              <a:rPr lang="cs-CZ" sz="3200" dirty="0" err="1" smtClean="0"/>
              <a:t>ž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143372" y="3214686"/>
            <a:ext cx="642942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s.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4143372" y="3786190"/>
            <a:ext cx="642942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</a:t>
            </a:r>
            <a:r>
              <a:rPr lang="cs-CZ" sz="3200" dirty="0" err="1" smtClean="0"/>
              <a:t>ž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143372" y="4357694"/>
            <a:ext cx="642942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143372" y="4929198"/>
            <a:ext cx="642942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</a:t>
            </a:r>
            <a:r>
              <a:rPr lang="cs-CZ" sz="3200" dirty="0" err="1" smtClean="0"/>
              <a:t>ž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786446" y="2643182"/>
            <a:ext cx="2143140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množné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5786446" y="3214686"/>
            <a:ext cx="2143140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množné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5786446" y="3786190"/>
            <a:ext cx="2143140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množné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5786446" y="4357694"/>
            <a:ext cx="2143140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jednotné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5786446" y="4929198"/>
            <a:ext cx="2143140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množné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0462 L 0.08282 0.004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0531 L 0.08282 0.005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0601 L 0.08264 0.006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067 L 0.08264 0.006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074 L 0.08282 0.007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Vyhledej podstatná jména </a:t>
            </a:r>
            <a:r>
              <a:rPr lang="cs-CZ" b="1" dirty="0" smtClean="0"/>
              <a:t>                             z </a:t>
            </a:r>
            <a:r>
              <a:rPr lang="cs-CZ" b="1" dirty="0" smtClean="0"/>
              <a:t>vyjmenovaných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357718"/>
          </a:xfrm>
        </p:spPr>
        <p:txBody>
          <a:bodyPr/>
          <a:lstStyle/>
          <a:p>
            <a:r>
              <a:rPr lang="cs-CZ" dirty="0" smtClean="0"/>
              <a:t>po </a:t>
            </a:r>
            <a:r>
              <a:rPr lang="cs-CZ" b="1" dirty="0" smtClean="0"/>
              <a:t>M</a:t>
            </a:r>
            <a:r>
              <a:rPr lang="cs-CZ" dirty="0" smtClean="0"/>
              <a:t> - my, mýt, myslit, mýlit se, hmyz, myš, hlemýžď, mýtit, zamykat, smýkat, dmýchat, chmýří, nachomýtnout se, Litomyšl</a:t>
            </a:r>
          </a:p>
          <a:p>
            <a:endParaRPr lang="cs-CZ" dirty="0" smtClean="0"/>
          </a:p>
          <a:p>
            <a:r>
              <a:rPr lang="cs-CZ" dirty="0" smtClean="0"/>
              <a:t> po </a:t>
            </a:r>
            <a:r>
              <a:rPr lang="cs-CZ" b="1" dirty="0" smtClean="0"/>
              <a:t>P</a:t>
            </a:r>
            <a:r>
              <a:rPr lang="cs-CZ" dirty="0" smtClean="0"/>
              <a:t> – pýcha, pytel, pysk, netopýr, slepýš, pyl, kopyto, klopýtat, třpytit se, zpytovat, pykat, pýr, pýřit se, čepýřit se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N9ZW0L9R\MC900232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2843" y="5229200"/>
            <a:ext cx="163115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N9ZW0L9R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7776" y="332656"/>
            <a:ext cx="2016224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5JR37PGL\MC900329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713529">
            <a:off x="316007" y="675733"/>
            <a:ext cx="1803400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http:// 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195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Podstatná jména 2</vt:lpstr>
      <vt:lpstr>Škrtni slovo, které nepatří do řady  Vymysli i slovo nadřazené</vt:lpstr>
      <vt:lpstr>U podstatných jmen oprav rod a číslo</vt:lpstr>
      <vt:lpstr>Vyhledej podstatná jména                              z vyjmenovaných slov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38</cp:revision>
  <dcterms:created xsi:type="dcterms:W3CDTF">2012-02-28T06:52:59Z</dcterms:created>
  <dcterms:modified xsi:type="dcterms:W3CDTF">2012-06-25T16:35:59Z</dcterms:modified>
</cp:coreProperties>
</file>