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64" r:id="rId3"/>
    <p:sldId id="258" r:id="rId4"/>
    <p:sldId id="259" r:id="rId5"/>
    <p:sldId id="262" r:id="rId6"/>
    <p:sldId id="263" r:id="rId7"/>
    <p:sldId id="265" r:id="rId8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29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968" custLinFactNeighborY="-206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0951" y="1203436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10951" y="1203436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437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35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504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820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698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266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137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74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05484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76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5567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t>17.2.2012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80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3809142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067944" y="2465466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7472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Postupová Alena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98652" y="1726802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3.2.8.2.P 03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57132" y="2096134"/>
            <a:ext cx="13142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Slovní úlohy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484784"/>
            <a:ext cx="8054591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                            Anotace  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/>
              <a:t>                   Žáci řeší jednoduché slovní úlohy na pracovních listech.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 </a:t>
            </a:r>
            <a:r>
              <a:rPr lang="cs-CZ" dirty="0" smtClean="0"/>
              <a:t>                  Kontrolu provádí podle řešení, které je součástí této prezentace.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578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Vypočítej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sz="4400" dirty="0"/>
              <a:t>Monika si koupila 3 kopečky zmrzliny. Jeden kopeček stál 9 Kč. Kolik korun zaplatila za zmrzlinu?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Zápis: __________________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           __________________</a:t>
            </a:r>
          </a:p>
          <a:p>
            <a:pPr marL="0" indent="0">
              <a:buNone/>
            </a:pPr>
            <a:r>
              <a:rPr lang="cs-CZ" sz="4400" dirty="0"/>
              <a:t>     </a:t>
            </a:r>
          </a:p>
          <a:p>
            <a:pPr marL="0" indent="0">
              <a:buNone/>
            </a:pPr>
            <a:r>
              <a:rPr lang="cs-CZ" sz="4400" dirty="0"/>
              <a:t>           __________________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Příklad: __________________________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Odpověď: ________________________________________________</a:t>
            </a:r>
          </a:p>
          <a:p>
            <a:endParaRPr lang="cs-CZ" sz="4400" dirty="0"/>
          </a:p>
        </p:txBody>
      </p:sp>
      <p:sp>
        <p:nvSpPr>
          <p:cNvPr id="4" name="Vývojový diagram: vyjmutí 3"/>
          <p:cNvSpPr/>
          <p:nvPr/>
        </p:nvSpPr>
        <p:spPr>
          <a:xfrm rot="10800000">
            <a:off x="7164288" y="4437112"/>
            <a:ext cx="685800" cy="1261864"/>
          </a:xfrm>
          <a:prstGeom prst="flowChartExtra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7020273" y="4005064"/>
            <a:ext cx="673224" cy="58864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nice 5"/>
          <p:cNvSpPr/>
          <p:nvPr/>
        </p:nvSpPr>
        <p:spPr>
          <a:xfrm>
            <a:off x="7356885" y="3933056"/>
            <a:ext cx="671499" cy="6732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ývojový diagram: spojnice 6"/>
          <p:cNvSpPr/>
          <p:nvPr/>
        </p:nvSpPr>
        <p:spPr>
          <a:xfrm>
            <a:off x="7164286" y="3645024"/>
            <a:ext cx="685801" cy="576064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57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3712" y="487025"/>
            <a:ext cx="718254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/>
              <a:t>Autobusem cestovalo 30 lidí. Na zastávce jich 8 vystoupilo a 5 přistoupilo. Kolik lidí pokračovalo potom v jízdě?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Zápis:_____________________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          _____________________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          _____________________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         ______________________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Příklad: __________________________________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 smtClean="0"/>
              <a:t>Odpověď: _____________________________________________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5708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Ř e š e n í 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sz="4400" dirty="0"/>
              <a:t>Monika si koupila 3 kopečky zmrzliny. Jeden kopeček stál 9 Kč. Kolik korun zaplatila za zmrzlinu?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Zápis</a:t>
            </a:r>
            <a:r>
              <a:rPr lang="cs-CZ" sz="4400" dirty="0">
                <a:solidFill>
                  <a:srgbClr val="00B050"/>
                </a:solidFill>
              </a:rPr>
              <a:t>: </a:t>
            </a:r>
            <a:r>
              <a:rPr lang="cs-CZ" sz="4400" dirty="0" smtClean="0">
                <a:solidFill>
                  <a:srgbClr val="00B050"/>
                </a:solidFill>
              </a:rPr>
              <a:t>  kopečky   3</a:t>
            </a:r>
            <a:r>
              <a:rPr lang="cs-CZ" sz="4400" dirty="0">
                <a:solidFill>
                  <a:srgbClr val="00B050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           </a:t>
            </a:r>
            <a:r>
              <a:rPr lang="cs-CZ" sz="4400" dirty="0" smtClean="0">
                <a:solidFill>
                  <a:srgbClr val="00B050"/>
                </a:solidFill>
              </a:rPr>
              <a:t>  1kopeček  9 Kč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            </a:t>
            </a:r>
            <a:r>
              <a:rPr lang="cs-CZ" sz="4400" dirty="0" smtClean="0">
                <a:solidFill>
                  <a:srgbClr val="00B050"/>
                </a:solidFill>
              </a:rPr>
              <a:t>  zaplatila  ?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>
                <a:solidFill>
                  <a:srgbClr val="00B050"/>
                </a:solidFill>
              </a:rPr>
              <a:t> </a:t>
            </a:r>
          </a:p>
          <a:p>
            <a:pPr marL="0" indent="0">
              <a:buNone/>
            </a:pPr>
            <a:r>
              <a:rPr lang="cs-CZ" sz="4400" dirty="0"/>
              <a:t>Příklad: </a:t>
            </a:r>
            <a:r>
              <a:rPr lang="cs-CZ" sz="4400" dirty="0" smtClean="0"/>
              <a:t>   </a:t>
            </a:r>
            <a:r>
              <a:rPr lang="cs-CZ" sz="4400" dirty="0" smtClean="0">
                <a:solidFill>
                  <a:srgbClr val="00B050"/>
                </a:solidFill>
              </a:rPr>
              <a:t> 3 . 9 = 27</a:t>
            </a:r>
          </a:p>
          <a:p>
            <a:pPr marL="0" indent="0">
              <a:buNone/>
            </a:pPr>
            <a:r>
              <a:rPr lang="cs-CZ" sz="4400" dirty="0"/>
              <a:t> </a:t>
            </a:r>
          </a:p>
          <a:p>
            <a:pPr marL="0" indent="0">
              <a:buNone/>
            </a:pPr>
            <a:r>
              <a:rPr lang="cs-CZ" sz="4400" dirty="0"/>
              <a:t>Odpověď: </a:t>
            </a:r>
            <a:r>
              <a:rPr lang="cs-CZ" sz="4400" dirty="0" smtClean="0">
                <a:solidFill>
                  <a:srgbClr val="00B050"/>
                </a:solidFill>
              </a:rPr>
              <a:t>Za zmrzlinu zaplatila 27 korun.</a:t>
            </a:r>
          </a:p>
          <a:p>
            <a:endParaRPr lang="cs-CZ" sz="4400" dirty="0"/>
          </a:p>
        </p:txBody>
      </p:sp>
      <p:sp>
        <p:nvSpPr>
          <p:cNvPr id="4" name="Vývojový diagram: vyjmutí 3"/>
          <p:cNvSpPr/>
          <p:nvPr/>
        </p:nvSpPr>
        <p:spPr>
          <a:xfrm rot="10800000">
            <a:off x="7164288" y="4437112"/>
            <a:ext cx="685800" cy="1261864"/>
          </a:xfrm>
          <a:prstGeom prst="flowChartExtra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6895267" y="4012864"/>
            <a:ext cx="673224" cy="588640"/>
          </a:xfrm>
          <a:prstGeom prst="flowChartConnector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Vývojový diagram: spojnice 5"/>
          <p:cNvSpPr/>
          <p:nvPr/>
        </p:nvSpPr>
        <p:spPr>
          <a:xfrm>
            <a:off x="7507187" y="3962772"/>
            <a:ext cx="661454" cy="673224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Vývojový diagram: spojnice 6"/>
          <p:cNvSpPr/>
          <p:nvPr/>
        </p:nvSpPr>
        <p:spPr>
          <a:xfrm>
            <a:off x="7164286" y="3595872"/>
            <a:ext cx="685801" cy="576064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44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692696"/>
            <a:ext cx="87129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Autobusem </a:t>
            </a:r>
            <a:r>
              <a:rPr lang="cs-CZ" sz="2400" dirty="0"/>
              <a:t>cestovalo 30 lidí. Na zastávce jich 8 vystoupilo a 5 přistoupilo. Kolik </a:t>
            </a:r>
            <a:r>
              <a:rPr lang="cs-CZ" sz="2400" dirty="0" smtClean="0"/>
              <a:t>lidí pokračovalo </a:t>
            </a:r>
            <a:r>
              <a:rPr lang="cs-CZ" sz="2400" dirty="0"/>
              <a:t>v jízdě?</a:t>
            </a:r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Zápis</a:t>
            </a:r>
            <a:r>
              <a:rPr lang="cs-CZ" sz="2400" dirty="0" smtClean="0"/>
              <a:t>:</a:t>
            </a:r>
            <a:r>
              <a:rPr lang="cs-CZ" sz="2400" dirty="0" smtClean="0">
                <a:solidFill>
                  <a:srgbClr val="00B050"/>
                </a:solidFill>
              </a:rPr>
              <a:t> cestovalo 30</a:t>
            </a:r>
            <a:r>
              <a:rPr lang="cs-CZ" sz="2400" dirty="0"/>
              <a:t> </a:t>
            </a:r>
          </a:p>
          <a:p>
            <a:r>
              <a:rPr lang="cs-CZ" sz="2400" dirty="0"/>
              <a:t>           </a:t>
            </a:r>
            <a:r>
              <a:rPr lang="cs-CZ" sz="2400" dirty="0" smtClean="0">
                <a:solidFill>
                  <a:srgbClr val="00B050"/>
                </a:solidFill>
              </a:rPr>
              <a:t>vystoupilo  8</a:t>
            </a:r>
            <a:endParaRPr lang="cs-CZ" sz="2400" dirty="0"/>
          </a:p>
          <a:p>
            <a:r>
              <a:rPr lang="cs-CZ" sz="2400" dirty="0"/>
              <a:t> </a:t>
            </a:r>
            <a:r>
              <a:rPr lang="cs-CZ" sz="2400" dirty="0" smtClean="0"/>
              <a:t>          </a:t>
            </a:r>
            <a:r>
              <a:rPr lang="cs-CZ" sz="2400" dirty="0" smtClean="0">
                <a:solidFill>
                  <a:srgbClr val="00B050"/>
                </a:solidFill>
              </a:rPr>
              <a:t>přistoupilo 5</a:t>
            </a:r>
            <a:endParaRPr lang="cs-CZ" sz="2400" dirty="0"/>
          </a:p>
          <a:p>
            <a:r>
              <a:rPr lang="cs-CZ" sz="2400" dirty="0"/>
              <a:t> </a:t>
            </a:r>
            <a:r>
              <a:rPr lang="cs-CZ" sz="2400" dirty="0" smtClean="0"/>
              <a:t>          </a:t>
            </a:r>
            <a:endParaRPr lang="cs-CZ" sz="2400" dirty="0"/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Příklad</a:t>
            </a:r>
            <a:r>
              <a:rPr lang="cs-CZ" sz="2400" dirty="0" smtClean="0"/>
              <a:t>:  </a:t>
            </a:r>
            <a:r>
              <a:rPr lang="cs-CZ" sz="2400" dirty="0" smtClean="0">
                <a:solidFill>
                  <a:srgbClr val="00B050"/>
                </a:solidFill>
              </a:rPr>
              <a:t>(30 – 8 ) + 5 = 22 + 5 = 27</a:t>
            </a:r>
            <a:endParaRPr lang="cs-CZ" sz="2400" dirty="0"/>
          </a:p>
          <a:p>
            <a:r>
              <a:rPr lang="cs-CZ" sz="2400" dirty="0"/>
              <a:t> </a:t>
            </a:r>
          </a:p>
          <a:p>
            <a:r>
              <a:rPr lang="cs-CZ" sz="2400" dirty="0"/>
              <a:t>Odpověď</a:t>
            </a:r>
            <a:r>
              <a:rPr lang="cs-CZ" sz="2400" dirty="0" smtClean="0"/>
              <a:t>: </a:t>
            </a:r>
            <a:r>
              <a:rPr lang="cs-CZ" sz="2400" dirty="0" smtClean="0">
                <a:solidFill>
                  <a:srgbClr val="00B050"/>
                </a:solidFill>
              </a:rPr>
              <a:t>V jízdě pokračovalo 27 lidí.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9463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43608" y="1052736"/>
            <a:ext cx="27968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Byly použity </a:t>
            </a:r>
            <a:r>
              <a:rPr lang="cs-CZ" smtClean="0"/>
              <a:t>vlastní obrázky.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42516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104</Words>
  <Application>Microsoft Office PowerPoint</Application>
  <PresentationFormat>Předvádění na obrazovce (4:3)</PresentationFormat>
  <Paragraphs>69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Vypočítej</vt:lpstr>
      <vt:lpstr>Prezentace aplikace PowerPoint</vt:lpstr>
      <vt:lpstr>Ř e š e n í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Postupová Alena</dc:creator>
  <cp:lastModifiedBy>Postupova Alena</cp:lastModifiedBy>
  <cp:revision>18</cp:revision>
  <cp:lastPrinted>2011-11-07T13:07:31Z</cp:lastPrinted>
  <dcterms:created xsi:type="dcterms:W3CDTF">2011-11-02T10:29:00Z</dcterms:created>
  <dcterms:modified xsi:type="dcterms:W3CDTF">2012-02-17T09:09:30Z</dcterms:modified>
</cp:coreProperties>
</file>