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2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4" r:id="rId9"/>
    <p:sldId id="263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24580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E75BF18-C903-4518-91D6-4E7993B46A5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47496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A661112-414C-44FC-8E5E-0202CA8FA134}" type="slidenum">
              <a:rPr lang="cs-CZ"/>
              <a:pPr/>
              <a:t>1</a:t>
            </a:fld>
            <a:endParaRPr lang="cs-CZ"/>
          </a:p>
        </p:txBody>
      </p:sp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45D552E4-F798-4410-BF2A-522A0737E0F5}" type="slidenum">
              <a:rPr lang="cs-CZ" sz="1200">
                <a:solidFill>
                  <a:srgbClr val="000000"/>
                </a:solidFill>
                <a:latin typeface="+mn-lt"/>
              </a:rPr>
              <a:pPr algn="r">
                <a:defRPr/>
              </a:pPr>
              <a:t>1</a:t>
            </a:fld>
            <a:endParaRPr lang="cs-CZ" sz="1200">
              <a:solidFill>
                <a:srgbClr val="000000"/>
              </a:solidFill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50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21507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1508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21509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21510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1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2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3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4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5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6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7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8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1519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21520" name="Rectangle 16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21" name="Rectangle 1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21522" name="Rectangle 1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F1B63C4E-D20E-4083-BECC-C77D3030AC4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1523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21524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E4FC329-0D86-4AEC-A2E7-B60C7418549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131576"/>
      </p:ext>
    </p:extLst>
  </p:cSld>
  <p:clrMapOvr>
    <a:masterClrMapping/>
  </p:clrMapOvr>
  <p:transition spd="med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27AD30E-CFB3-49A5-A3B5-7B9D0F1FD5D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068084"/>
      </p:ext>
    </p:extLst>
  </p:cSld>
  <p:clrMapOvr>
    <a:masterClrMapping/>
  </p:clrMapOvr>
  <p:transition spd="med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5112128-C44E-4996-BCDD-FFCFAB35EC0D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9277422"/>
      </p:ext>
    </p:extLst>
  </p:cSld>
  <p:clrMapOvr>
    <a:masterClrMapping/>
  </p:clrMapOvr>
  <p:transition spd="med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F3DBBFB-0EE6-4C6D-8018-5482A56740A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7024673"/>
      </p:ext>
    </p:extLst>
  </p:cSld>
  <p:clrMapOvr>
    <a:masterClrMapping/>
  </p:clrMapOvr>
  <p:transition spd="med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3ECCC98-0200-420B-955B-FFDF2377160F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096934"/>
      </p:ext>
    </p:extLst>
  </p:cSld>
  <p:clrMapOvr>
    <a:masterClrMapping/>
  </p:clrMapOvr>
  <p:transition spd="med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D9FA7DD-A93F-4BF1-B890-0E45BF0150E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828497"/>
      </p:ext>
    </p:extLst>
  </p:cSld>
  <p:clrMapOvr>
    <a:masterClrMapping/>
  </p:clrMapOvr>
  <p:transition spd="med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F201365-E2BB-4DC1-93BC-C1EBD7FCE42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055181"/>
      </p:ext>
    </p:extLst>
  </p:cSld>
  <p:clrMapOvr>
    <a:masterClrMapping/>
  </p:clrMapOvr>
  <p:transition spd="med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E4333EB-15E0-43D5-9ACA-613C9750FC5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708307"/>
      </p:ext>
    </p:extLst>
  </p:cSld>
  <p:clrMapOvr>
    <a:masterClrMapping/>
  </p:clrMapOvr>
  <p:transition spd="med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8532429-3D57-4FCC-A7B5-24A42342E87E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762847"/>
      </p:ext>
    </p:extLst>
  </p:cSld>
  <p:clrMapOvr>
    <a:masterClrMapping/>
  </p:clrMapOvr>
  <p:transition spd="med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C217FC6-966B-4B8D-92B9-7C2097C8EA8C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6021809"/>
      </p:ext>
    </p:extLst>
  </p:cSld>
  <p:clrMapOvr>
    <a:masterClrMapping/>
  </p:clrMapOvr>
  <p:transition spd="med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cs-CZ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fld id="{0F20EFB9-95C6-4D4D-8211-BBFAEC612E02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20484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20485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86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87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88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89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0490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20491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20492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20493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20494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495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0496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ransition spd="med">
    <p:cover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f/ff/Juletr%C3%A6et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TarV9Tfgc8&amp;feature=related" TargetMode="External"/><Relationship Id="rId2" Type="http://schemas.openxmlformats.org/officeDocument/2006/relationships/hyperlink" Target="http://www.youtube.com/watch?v=oUb8ySdERK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svZ5DfpyLRE&amp;feature=related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de.wikipedia.org/wiki/Liste_von_Bauernregeln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ihnachtsmarkt-dresden.de/" TargetMode="External"/><Relationship Id="rId2" Type="http://schemas.openxmlformats.org/officeDocument/2006/relationships/hyperlink" Target="http://www.weihnachteninberlin.de/weihnachtsmaerkte/top-10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wien-konkret.at/einkaufen/wiener-christkindlmarkt/" TargetMode="External"/><Relationship Id="rId4" Type="http://schemas.openxmlformats.org/officeDocument/2006/relationships/hyperlink" Target="http://www.christkindlesmarkt.de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Deutschland" TargetMode="External"/><Relationship Id="rId2" Type="http://schemas.openxmlformats.org/officeDocument/2006/relationships/hyperlink" Target="http://de.wikipedia.org/wiki/Heiliger_Abe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e.wikipedia.org/wiki/Stephanitag" TargetMode="External"/><Relationship Id="rId5" Type="http://schemas.openxmlformats.org/officeDocument/2006/relationships/hyperlink" Target="http://de.wikipedia.org/wiki/Zweiter_Weihnachtsfeiertag" TargetMode="External"/><Relationship Id="rId4" Type="http://schemas.openxmlformats.org/officeDocument/2006/relationships/hyperlink" Target="http://de.wikipedia.org/wiki/%C3%96sterreich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55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6" name="TextovéPole 2"/>
          <p:cNvSpPr txBox="1">
            <a:spLocks noChangeArrowheads="1"/>
          </p:cNvSpPr>
          <p:nvPr/>
        </p:nvSpPr>
        <p:spPr bwMode="auto">
          <a:xfrm>
            <a:off x="4139952" y="2518456"/>
            <a:ext cx="240506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dirty="0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23557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3558" name="TextovéPole 5"/>
          <p:cNvSpPr txBox="1">
            <a:spLocks noChangeArrowheads="1"/>
          </p:cNvSpPr>
          <p:nvPr/>
        </p:nvSpPr>
        <p:spPr bwMode="auto">
          <a:xfrm>
            <a:off x="2627313" y="22050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endParaRPr lang="cs-CZ">
              <a:latin typeface="Calibri" pitchFamily="34" charset="0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2843213" y="1412875"/>
            <a:ext cx="4176712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4716463" y="1700213"/>
            <a:ext cx="324167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3.2.9.3.R04_Weihnachten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2811463" y="2133600"/>
            <a:ext cx="42481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Německý jazyk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/>
              <a:t>Anotace.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700"/>
              <a:t>Cílem prezentace je seznámení s vánočními zvyky a písněmi v německy  mluvících zemích. Na začátku žáci odhadují význam slovíček, která se vztahují k tématu Vánoce.</a:t>
            </a:r>
          </a:p>
          <a:p>
            <a:pPr>
              <a:lnSpc>
                <a:spcPct val="80000"/>
              </a:lnSpc>
            </a:pPr>
            <a:r>
              <a:rPr lang="cs-CZ" sz="1700"/>
              <a:t>Texty písní dostanou žáci i v tištěné podobě.</a:t>
            </a:r>
          </a:p>
          <a:p>
            <a:pPr>
              <a:lnSpc>
                <a:spcPct val="80000"/>
              </a:lnSpc>
            </a:pPr>
            <a:r>
              <a:rPr lang="cs-CZ" sz="1700"/>
              <a:t>Na závěr je uveden složitější text pro pokročilé, na který navazuje tištěný text o vánočních zvycích.  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Weihnachten.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7" name="Picture 5" descr="Datei:Juletræe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1557338"/>
            <a:ext cx="3349625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/>
              <a:t>Slovíčka: odhadněte význam slov: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r>
              <a:rPr lang="cs-CZ"/>
              <a:t>Weihnachten</a:t>
            </a:r>
          </a:p>
          <a:p>
            <a:r>
              <a:rPr lang="cs-CZ"/>
              <a:t>Weihnachtsbaum</a:t>
            </a:r>
          </a:p>
          <a:p>
            <a:r>
              <a:rPr lang="cs-CZ"/>
              <a:t>Weihnachtsgebäck</a:t>
            </a:r>
          </a:p>
          <a:p>
            <a:r>
              <a:rPr lang="cs-CZ"/>
              <a:t>Der Heilige Abend</a:t>
            </a:r>
          </a:p>
          <a:p>
            <a:r>
              <a:rPr lang="cs-CZ"/>
              <a:t>Geschenke</a:t>
            </a:r>
          </a:p>
          <a:p>
            <a:r>
              <a:rPr lang="cs-CZ"/>
              <a:t>Kerzen</a:t>
            </a:r>
          </a:p>
          <a:p>
            <a:r>
              <a:rPr lang="cs-CZ"/>
              <a:t>Stern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6011863" y="5734050"/>
            <a:ext cx="15843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Vánoce</a:t>
            </a: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011863" y="5013325"/>
            <a:ext cx="22320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Štědrý večer</a:t>
            </a: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5867400" y="2781300"/>
            <a:ext cx="20177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dárky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5867400" y="3644900"/>
            <a:ext cx="23050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svíčky</a:t>
            </a: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5940425" y="4221163"/>
            <a:ext cx="27352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Vánoční strom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5795963" y="1700213"/>
            <a:ext cx="2736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Vánoční pečivo</a:t>
            </a: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5724525" y="2205038"/>
            <a:ext cx="28082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>
                <a:solidFill>
                  <a:srgbClr val="336600"/>
                </a:solidFill>
              </a:rPr>
              <a:t>hvězda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66 -0.02291 L -0.27934 -0.57939 " pathEditMode="relative" ptsTypes="AA">
                                      <p:cBhvr>
                                        <p:cTn id="6" dur="2000" fill="hold"/>
                                        <p:tgtEl>
                                          <p:spTgt spid="41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18519E-6 L -0.21267 -0.30439 " pathEditMode="relative" ptsTypes="AA">
                                      <p:cBhvr>
                                        <p:cTn id="10" dur="2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5747 -0.00185 L -0.30712 0.13472 " pathEditMode="relative" ptsTypes="AA">
                                      <p:cBhvr>
                                        <p:cTn id="14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844 -0.00162 L -0.19809 -0.211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483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96296E-6 L -0.31493 0.1784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1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47" y="8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0.01226 L -0.43316 0.124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347 -0.01042 L -0.44184 0.4601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2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3" grpId="0"/>
      <p:bldP spid="4104" grpId="0"/>
      <p:bldP spid="410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Weihnachtsgebäck:</a:t>
            </a:r>
          </a:p>
        </p:txBody>
      </p:sp>
      <p:pic>
        <p:nvPicPr>
          <p:cNvPr id="5125" name="Picture 5" descr="MC900439766[1]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4575" y="2314575"/>
            <a:ext cx="1730375" cy="1487488"/>
          </a:xfrm>
        </p:spPr>
      </p:pic>
      <p:pic>
        <p:nvPicPr>
          <p:cNvPr id="5126" name="Picture 6" descr="MC900411214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3500438"/>
            <a:ext cx="2741612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MC90034680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4149725"/>
            <a:ext cx="1547813" cy="154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2339975" y="1700213"/>
            <a:ext cx="540067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Lebkuchen, Pfefferkuchen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364163" y="2997200"/>
            <a:ext cx="30241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Stollen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1042988" y="5876925"/>
            <a:ext cx="54737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/>
              <a:t>Plätzchen, Spekulatius usw.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Weihnachtslied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/>
              <a:t>Nejznámější vánoční píseň: Stille Nacht, heilige Nacht.</a:t>
            </a:r>
          </a:p>
          <a:p>
            <a:pPr>
              <a:lnSpc>
                <a:spcPct val="90000"/>
              </a:lnSpc>
            </a:pPr>
            <a:r>
              <a:rPr lang="cs-CZ" sz="2800">
                <a:hlinkClick r:id="rId2"/>
              </a:rPr>
              <a:t>http://www.youtube.com/watch?v=oUb8ySdERKs</a:t>
            </a: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r>
              <a:rPr lang="cs-CZ" sz="2800"/>
              <a:t>Další známá vánoční píseň: Oh, Tannenbaum</a:t>
            </a:r>
          </a:p>
          <a:p>
            <a:pPr>
              <a:lnSpc>
                <a:spcPct val="90000"/>
              </a:lnSpc>
            </a:pPr>
            <a:r>
              <a:rPr lang="cs-CZ" sz="2800">
                <a:hlinkClick r:id="rId3"/>
              </a:rPr>
              <a:t>http://www.youtube.com/watch?v=-TarV9Tfgc8&amp;feature=related</a:t>
            </a:r>
            <a:endParaRPr lang="cs-CZ" sz="2800"/>
          </a:p>
          <a:p>
            <a:pPr>
              <a:lnSpc>
                <a:spcPct val="90000"/>
              </a:lnSpc>
            </a:pPr>
            <a:r>
              <a:rPr lang="cs-CZ" sz="2800">
                <a:hlinkClick r:id="rId4"/>
              </a:rPr>
              <a:t>http://www.youtube.com/watch?v=svZ5DfpyLRE&amp;feature=related</a:t>
            </a: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1196975" y="3246438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/>
          </a:p>
          <a:p>
            <a:endParaRPr lang="cs-CZ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/>
              <a:t>Für die Weihnachtszeit gibt es im Volksmund eine Anzahl von </a:t>
            </a:r>
            <a:r>
              <a:rPr lang="cs-CZ" sz="3200">
                <a:hlinkClick r:id="rId2" tooltip="Liste von Bauernregeln"/>
              </a:rPr>
              <a:t>Bauernregeln</a:t>
            </a:r>
            <a:r>
              <a:rPr lang="cs-CZ" sz="4000"/>
              <a:t>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Wenn es Weihnachten flockt auf allen Wegen, das bringt den Feldern Segen. 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Ist es an Weihnachten kalt, ist kurz der Winter, das Frühjahr kommt bald. </a:t>
            </a:r>
          </a:p>
          <a:p>
            <a:pPr>
              <a:lnSpc>
                <a:spcPct val="90000"/>
              </a:lnSpc>
            </a:pP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Weihnachten im Schnee, Ostern im Klee. 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Weihnachtsmarkt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/>
              <a:t>Podívejte se na nejznámější vánoční trhy </a:t>
            </a:r>
          </a:p>
          <a:p>
            <a:r>
              <a:rPr lang="cs-CZ" sz="2800">
                <a:hlinkClick r:id="rId2"/>
              </a:rPr>
              <a:t>http://www.weihnachteninberlin.de/weihnachtsmaerkte/top-10/</a:t>
            </a:r>
            <a:endParaRPr lang="cs-CZ" sz="2800"/>
          </a:p>
          <a:p>
            <a:r>
              <a:rPr lang="cs-CZ" sz="2800">
                <a:hlinkClick r:id="rId3"/>
              </a:rPr>
              <a:t>http://www.weihnachtsmarkt-dresden.de/</a:t>
            </a:r>
            <a:endParaRPr lang="cs-CZ" sz="2800"/>
          </a:p>
          <a:p>
            <a:r>
              <a:rPr lang="cs-CZ" sz="2800">
                <a:hlinkClick r:id="rId4"/>
              </a:rPr>
              <a:t>http://www.christkindlesmarkt.de/</a:t>
            </a:r>
            <a:endParaRPr lang="cs-CZ" sz="2800"/>
          </a:p>
          <a:p>
            <a:r>
              <a:rPr lang="cs-CZ" sz="2800">
                <a:hlinkClick r:id="rId5"/>
              </a:rPr>
              <a:t>http://www.wien-konkret.at/einkaufen/wiener-christkindlmarkt/</a:t>
            </a:r>
            <a:endParaRPr lang="cs-CZ" sz="2800"/>
          </a:p>
          <a:p>
            <a:endParaRPr lang="cs-CZ" sz="280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Weihnachten.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6600"/>
                </a:solidFill>
              </a:rPr>
              <a:t>Festtag ist der 25. Dezember, der , auch </a:t>
            </a:r>
            <a:r>
              <a:rPr lang="cs-CZ" sz="2400" i="1">
                <a:solidFill>
                  <a:srgbClr val="336600"/>
                </a:solidFill>
              </a:rPr>
              <a:t>Hochfest der Geburt des Herrn</a:t>
            </a:r>
            <a:r>
              <a:rPr lang="cs-CZ" sz="2400">
                <a:solidFill>
                  <a:srgbClr val="336600"/>
                </a:solidFill>
              </a:rPr>
              <a:t>, dessen Feierlichkeiten am Vorabend, am </a:t>
            </a:r>
            <a:r>
              <a:rPr lang="cs-CZ" sz="2400" i="1">
                <a:solidFill>
                  <a:srgbClr val="336600"/>
                </a:solidFill>
                <a:hlinkClick r:id="rId2" tooltip="Heiliger Abend"/>
              </a:rPr>
              <a:t>Heiligabend</a:t>
            </a:r>
            <a:r>
              <a:rPr lang="cs-CZ" sz="2400">
                <a:solidFill>
                  <a:srgbClr val="336600"/>
                </a:solidFill>
              </a:rPr>
              <a:t> (24. Dezember), beginnen. In </a:t>
            </a:r>
            <a:r>
              <a:rPr lang="cs-CZ" sz="2400">
                <a:solidFill>
                  <a:srgbClr val="336600"/>
                </a:solidFill>
                <a:hlinkClick r:id="rId3" tooltip="Deutschland"/>
              </a:rPr>
              <a:t>Deutschland</a:t>
            </a:r>
            <a:r>
              <a:rPr lang="cs-CZ" sz="2400">
                <a:solidFill>
                  <a:srgbClr val="336600"/>
                </a:solidFill>
              </a:rPr>
              <a:t>, </a:t>
            </a:r>
            <a:r>
              <a:rPr lang="cs-CZ" sz="2400">
                <a:solidFill>
                  <a:srgbClr val="336600"/>
                </a:solidFill>
                <a:hlinkClick r:id="rId4" tooltip="Österreich"/>
              </a:rPr>
              <a:t>Österreich</a:t>
            </a:r>
            <a:r>
              <a:rPr lang="cs-CZ" sz="2400">
                <a:solidFill>
                  <a:srgbClr val="336600"/>
                </a:solidFill>
              </a:rPr>
              <a:t> und vielen anderen Ländern kommt als </a:t>
            </a:r>
            <a:r>
              <a:rPr lang="cs-CZ" sz="2400">
                <a:solidFill>
                  <a:srgbClr val="336600"/>
                </a:solidFill>
                <a:hlinkClick r:id="rId5" tooltip="Zweiter Weihnachtsfeiertag"/>
              </a:rPr>
              <a:t>zweiter Weihnachtsfeiertag</a:t>
            </a:r>
            <a:r>
              <a:rPr lang="cs-CZ" sz="2400">
                <a:solidFill>
                  <a:srgbClr val="336600"/>
                </a:solidFill>
              </a:rPr>
              <a:t> der 26. Dezember hinzu, der als </a:t>
            </a:r>
            <a:r>
              <a:rPr lang="cs-CZ" sz="2400">
                <a:solidFill>
                  <a:srgbClr val="336600"/>
                </a:solidFill>
                <a:hlinkClick r:id="rId6" tooltip="Stephanitag"/>
              </a:rPr>
              <a:t>Stephanstag</a:t>
            </a:r>
            <a:r>
              <a:rPr lang="cs-CZ" sz="2400">
                <a:solidFill>
                  <a:srgbClr val="336600"/>
                </a:solidFill>
              </a:rPr>
              <a:t> begangen wird.</a:t>
            </a:r>
            <a:endParaRPr lang="cs-CZ" sz="2400" b="1">
              <a:solidFill>
                <a:srgbClr val="336600"/>
              </a:solidFill>
            </a:endParaRPr>
          </a:p>
          <a:p>
            <a:pPr>
              <a:lnSpc>
                <a:spcPct val="90000"/>
              </a:lnSpc>
            </a:pPr>
            <a:r>
              <a:rPr lang="cs-CZ" sz="2400">
                <a:solidFill>
                  <a:srgbClr val="336600"/>
                </a:solidFill>
              </a:rPr>
              <a:t> </a:t>
            </a:r>
            <a:r>
              <a:rPr lang="cs-CZ" sz="2400"/>
              <a:t>In vielen Familien gehört der Besuch eines Gottesdienstes am Heiligen Abend zum gewohnten Ritual </a:t>
            </a:r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Citace: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cs-CZ" sz="2000" b="1"/>
          </a:p>
          <a:p>
            <a:pPr>
              <a:lnSpc>
                <a:spcPct val="80000"/>
              </a:lnSpc>
            </a:pPr>
            <a:r>
              <a:rPr lang="cs-CZ" sz="2000" b="1"/>
              <a:t>Bibliografická citace z Wikipedie</a:t>
            </a:r>
          </a:p>
          <a:p>
            <a:pPr>
              <a:lnSpc>
                <a:spcPct val="80000"/>
              </a:lnSpc>
            </a:pPr>
            <a:r>
              <a:rPr lang="cs-CZ" sz="2000"/>
              <a:t>Index.php?title=Datei:Juletr%C3%A6et.jpg&amp;filetimestamp=20050930070509. In </a:t>
            </a:r>
            <a:r>
              <a:rPr lang="cs-CZ" sz="2000" i="1"/>
              <a:t>Wikipedia : the free encyclopedia</a:t>
            </a:r>
            <a:r>
              <a:rPr lang="cs-CZ" sz="2000"/>
              <a:t> [online]. St. Petersburg (Florida) : Wikipedia Foundation, [cit. 2011-12-13]. Dostupné z WWW: &lt;http://de.wikipedia.org/w/index.php?title=Datei:Juletr%C3%A6et.jpg&amp;filetimestamp=20050930070509&gt;.</a:t>
            </a:r>
          </a:p>
          <a:p>
            <a:pPr>
              <a:lnSpc>
                <a:spcPct val="80000"/>
              </a:lnSpc>
            </a:pPr>
            <a:r>
              <a:rPr lang="cs-CZ" sz="2000" b="1"/>
              <a:t>Bibliografická citace z Wikipedie</a:t>
            </a:r>
          </a:p>
          <a:p>
            <a:pPr>
              <a:lnSpc>
                <a:spcPct val="80000"/>
              </a:lnSpc>
            </a:pPr>
            <a:r>
              <a:rPr lang="cs-CZ" sz="2000"/>
              <a:t>Weihnachten. In </a:t>
            </a:r>
            <a:r>
              <a:rPr lang="cs-CZ" sz="2000" i="1"/>
              <a:t>Wikipedia : the free encyclopedia</a:t>
            </a:r>
            <a:r>
              <a:rPr lang="cs-CZ" sz="2000"/>
              <a:t> [online]. St. Petersburg (Florida) : Wikipedia Foundation, [cit. 2011-12-13]. Dostupné z WWW: &lt;http://de.wikipedia.org/wiki/Weihnachten&gt;.</a:t>
            </a:r>
          </a:p>
          <a:p>
            <a:r>
              <a:rPr lang="cs-CZ" sz="2000" b="1">
                <a:solidFill>
                  <a:srgbClr val="000000"/>
                </a:solidFill>
                <a:hlinkClick r:id="rId2"/>
              </a:rPr>
              <a:t>http://office.microsoft.com</a:t>
            </a:r>
            <a:endParaRPr lang="cs-CZ" sz="2000" b="1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  <a:p>
            <a:pPr>
              <a:lnSpc>
                <a:spcPct val="80000"/>
              </a:lnSpc>
            </a:pPr>
            <a:endParaRPr lang="cs-CZ" sz="2000"/>
          </a:p>
        </p:txBody>
      </p:sp>
    </p:spTree>
  </p:cSld>
  <p:clrMapOvr>
    <a:masterClrMapping/>
  </p:clrMapOvr>
  <p:transition spd="med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2">
      <a:dk1>
        <a:srgbClr val="000000"/>
      </a:dk1>
      <a:lt1>
        <a:srgbClr val="FFFFFF"/>
      </a:lt1>
      <a:dk2>
        <a:srgbClr val="000000"/>
      </a:dk2>
      <a:lt2>
        <a:srgbClr val="00007D"/>
      </a:lt2>
      <a:accent1>
        <a:srgbClr val="9999FF"/>
      </a:accent1>
      <a:accent2>
        <a:srgbClr val="9999CC"/>
      </a:accent2>
      <a:accent3>
        <a:srgbClr val="FFFFFF"/>
      </a:accent3>
      <a:accent4>
        <a:srgbClr val="000000"/>
      </a:accent4>
      <a:accent5>
        <a:srgbClr val="CACAFF"/>
      </a:accent5>
      <a:accent6>
        <a:srgbClr val="8A8AB9"/>
      </a:accent6>
      <a:hlink>
        <a:srgbClr val="666699"/>
      </a:hlink>
      <a:folHlink>
        <a:srgbClr val="CCCCE6"/>
      </a:folHlink>
    </a:clrScheme>
    <a:fontScheme name="Pixel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</Template>
  <TotalTime>66</TotalTime>
  <Words>256</Words>
  <Application>Microsoft Office PowerPoint</Application>
  <PresentationFormat>Předvádění na obrazovce (4:3)</PresentationFormat>
  <Paragraphs>66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Times New Roman</vt:lpstr>
      <vt:lpstr>Wingdings</vt:lpstr>
      <vt:lpstr>Arial Black</vt:lpstr>
      <vt:lpstr>Calibri</vt:lpstr>
      <vt:lpstr>Pixel</vt:lpstr>
      <vt:lpstr>Prezentace aplikace PowerPoint</vt:lpstr>
      <vt:lpstr>Anotace.</vt:lpstr>
      <vt:lpstr>Weihnachten.</vt:lpstr>
      <vt:lpstr>Slovíčka: odhadněte význam slov:</vt:lpstr>
      <vt:lpstr>Weihnachtsgebäck:</vt:lpstr>
      <vt:lpstr>Weihnachtslied</vt:lpstr>
      <vt:lpstr>Für die Weihnachtszeit gibt es im Volksmund eine Anzahl von Bauernregeln:</vt:lpstr>
      <vt:lpstr>Weihnachtsmarkt</vt:lpstr>
      <vt:lpstr>Weihnachten.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Anotace.</dc:title>
  <dc:creator>ivana</dc:creator>
  <cp:lastModifiedBy>ivana</cp:lastModifiedBy>
  <cp:revision>4</cp:revision>
  <dcterms:created xsi:type="dcterms:W3CDTF">2011-12-13T15:09:59Z</dcterms:created>
  <dcterms:modified xsi:type="dcterms:W3CDTF">2012-06-24T18:37:24Z</dcterms:modified>
</cp:coreProperties>
</file>