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65" r:id="rId2"/>
    <p:sldId id="257" r:id="rId3"/>
    <p:sldId id="256" r:id="rId4"/>
    <p:sldId id="267" r:id="rId5"/>
    <p:sldId id="266" r:id="rId6"/>
    <p:sldId id="269" r:id="rId7"/>
    <p:sldId id="290" r:id="rId8"/>
    <p:sldId id="271" r:id="rId9"/>
    <p:sldId id="277" r:id="rId10"/>
    <p:sldId id="270" r:id="rId11"/>
    <p:sldId id="276" r:id="rId12"/>
    <p:sldId id="273" r:id="rId13"/>
    <p:sldId id="275" r:id="rId14"/>
    <p:sldId id="272" r:id="rId15"/>
    <p:sldId id="274" r:id="rId16"/>
    <p:sldId id="280" r:id="rId17"/>
    <p:sldId id="281" r:id="rId18"/>
    <p:sldId id="282" r:id="rId19"/>
    <p:sldId id="283" r:id="rId20"/>
    <p:sldId id="278" r:id="rId21"/>
    <p:sldId id="279" r:id="rId22"/>
    <p:sldId id="284" r:id="rId23"/>
    <p:sldId id="285" r:id="rId24"/>
    <p:sldId id="288" r:id="rId25"/>
    <p:sldId id="289" r:id="rId26"/>
    <p:sldId id="286" r:id="rId27"/>
    <p:sldId id="287" r:id="rId28"/>
    <p:sldId id="260" r:id="rId2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9" autoAdjust="0"/>
    <p:restoredTop sz="94614" autoAdjust="0"/>
  </p:normalViewPr>
  <p:slideViewPr>
    <p:cSldViewPr>
      <p:cViewPr varScale="1">
        <p:scale>
          <a:sx n="65" d="100"/>
          <a:sy n="65" d="100"/>
        </p:scale>
        <p:origin x="-54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NÁZEV:VY_32_INOVACE_3.2.4.1.D 10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Jana Dočkalová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Vzory podstatných jmen rodu středního 2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FFE9380-7E10-40F6-9A91-D0E55B929846}" type="presOf" srcId="{757F3AB3-0718-4624-B441-E567A8F0AB56}" destId="{333A1088-737F-45CB-B68E-254E46348037}" srcOrd="0" destOrd="0" presId="urn:microsoft.com/office/officeart/2005/8/layout/target3"/>
    <dgm:cxn modelId="{1E26FEAA-17A1-4192-9340-74BC802829B0}" type="presOf" srcId="{D8197B8C-B260-4A16-BDF4-0947B075E274}" destId="{25B08C86-7E15-44DC-BE7F-FFB55DD49D12}" srcOrd="0" destOrd="0" presId="urn:microsoft.com/office/officeart/2005/8/layout/target3"/>
    <dgm:cxn modelId="{898FA14E-8A60-46DE-85A0-767AC2806CCB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5AB010A-E731-405B-AB90-2F30C6A9CEAF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FEAF8FC-D90C-46CB-9E62-3F8B589CDCD2}" type="presOf" srcId="{B651F6E3-6281-48DB-9319-2AEAFDAE7572}" destId="{6BB5E863-4638-4E1D-BFDE-399D028AC4ED}" srcOrd="1" destOrd="0" presId="urn:microsoft.com/office/officeart/2005/8/layout/target3"/>
    <dgm:cxn modelId="{E50D0C3B-877D-482A-A5BD-CA54D58AB7D4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E3A0269-F7F8-48F2-B279-A58F2223930C}" type="presOf" srcId="{D1B46980-6531-4606-95E6-44980827E919}" destId="{2BE915AB-18AA-4053-B92C-3BFC9ED204BB}" srcOrd="1" destOrd="0" presId="urn:microsoft.com/office/officeart/2005/8/layout/target3"/>
    <dgm:cxn modelId="{3B0479D0-2221-4CC7-BAD6-3015D65C3596}" type="presOf" srcId="{4C35D32F-0EAB-4CD7-82EE-45574DC2A586}" destId="{8BEBB6EC-1DAA-4CAC-8A25-BC0FCBD5DBD5}" srcOrd="0" destOrd="0" presId="urn:microsoft.com/office/officeart/2005/8/layout/target3"/>
    <dgm:cxn modelId="{C1FF49B6-775F-4084-BCC2-1914250AD714}" type="presOf" srcId="{D8197B8C-B260-4A16-BDF4-0947B075E274}" destId="{5A5FFA88-C948-4069-8E93-59FA12366E83}" srcOrd="1" destOrd="0" presId="urn:microsoft.com/office/officeart/2005/8/layout/target3"/>
    <dgm:cxn modelId="{9E5EE5D8-69AF-4B54-87E0-B068A07D5CA0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ED39C2A2-FB9E-47C4-A99D-500C8CD7B31C}" type="presOf" srcId="{D1B46980-6531-4606-95E6-44980827E919}" destId="{6140AFEC-043D-4C43-A2F9-D0F5331DF3A3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E2B1C34-ED45-45C5-9088-A79B8F132B6C}" type="presParOf" srcId="{333A1088-737F-45CB-B68E-254E46348037}" destId="{F5ABB229-8D3B-4694-996A-96F23CF14429}" srcOrd="0" destOrd="0" presId="urn:microsoft.com/office/officeart/2005/8/layout/target3"/>
    <dgm:cxn modelId="{D72A7FC6-6D89-454E-B4F4-6BEBC7E05067}" type="presParOf" srcId="{333A1088-737F-45CB-B68E-254E46348037}" destId="{F41139FD-01EE-4571-8B17-4FB00FC51163}" srcOrd="1" destOrd="0" presId="urn:microsoft.com/office/officeart/2005/8/layout/target3"/>
    <dgm:cxn modelId="{619B10DD-C977-49A3-8324-F93C929D82E0}" type="presParOf" srcId="{333A1088-737F-45CB-B68E-254E46348037}" destId="{D005CE8C-CC26-4C3E-AC11-E15060ECD759}" srcOrd="2" destOrd="0" presId="urn:microsoft.com/office/officeart/2005/8/layout/target3"/>
    <dgm:cxn modelId="{66096617-5FCC-45CD-8573-86FB8B32D96E}" type="presParOf" srcId="{333A1088-737F-45CB-B68E-254E46348037}" destId="{2C702D82-9B77-49B7-9568-BB8EB47C3372}" srcOrd="3" destOrd="0" presId="urn:microsoft.com/office/officeart/2005/8/layout/target3"/>
    <dgm:cxn modelId="{7838169B-F46C-4CD0-AE71-424F0B3312C4}" type="presParOf" srcId="{333A1088-737F-45CB-B68E-254E46348037}" destId="{A52A0455-90FF-4808-ABD0-F02540D31D5A}" srcOrd="4" destOrd="0" presId="urn:microsoft.com/office/officeart/2005/8/layout/target3"/>
    <dgm:cxn modelId="{D08565ED-C278-4A13-A689-D5255FB32990}" type="presParOf" srcId="{333A1088-737F-45CB-B68E-254E46348037}" destId="{6140AFEC-043D-4C43-A2F9-D0F5331DF3A3}" srcOrd="5" destOrd="0" presId="urn:microsoft.com/office/officeart/2005/8/layout/target3"/>
    <dgm:cxn modelId="{AC5E456E-7E21-4F8C-A09F-CDBD042386B4}" type="presParOf" srcId="{333A1088-737F-45CB-B68E-254E46348037}" destId="{9358AC05-5D7D-4327-9F80-1AD486AEA664}" srcOrd="6" destOrd="0" presId="urn:microsoft.com/office/officeart/2005/8/layout/target3"/>
    <dgm:cxn modelId="{6C87F7A3-7474-456C-AD1B-E2752F9AD44E}" type="presParOf" srcId="{333A1088-737F-45CB-B68E-254E46348037}" destId="{313FC574-E1CD-4FB4-B054-0B805CE0447D}" srcOrd="7" destOrd="0" presId="urn:microsoft.com/office/officeart/2005/8/layout/target3"/>
    <dgm:cxn modelId="{51016B6A-D43D-4767-962B-B5F97BA4475B}" type="presParOf" srcId="{333A1088-737F-45CB-B68E-254E46348037}" destId="{619D679B-A015-4ECF-8348-D1034C574F40}" srcOrd="8" destOrd="0" presId="urn:microsoft.com/office/officeart/2005/8/layout/target3"/>
    <dgm:cxn modelId="{1F6DE4F8-26D7-4CEC-80E9-84B3C075AE21}" type="presParOf" srcId="{333A1088-737F-45CB-B68E-254E46348037}" destId="{322283A8-4A27-4CDA-BAE3-F381106A9174}" srcOrd="9" destOrd="0" presId="urn:microsoft.com/office/officeart/2005/8/layout/target3"/>
    <dgm:cxn modelId="{242CEFCA-4B25-437B-8608-37D864082EB3}" type="presParOf" srcId="{333A1088-737F-45CB-B68E-254E46348037}" destId="{FFC9F71D-1B4F-4AD9-A4A6-86ADEFC8AF5C}" srcOrd="10" destOrd="0" presId="urn:microsoft.com/office/officeart/2005/8/layout/target3"/>
    <dgm:cxn modelId="{C648E2E5-D275-4D9B-A1D3-11D1A98D6D3F}" type="presParOf" srcId="{333A1088-737F-45CB-B68E-254E46348037}" destId="{25B08C86-7E15-44DC-BE7F-FFB55DD49D12}" srcOrd="11" destOrd="0" presId="urn:microsoft.com/office/officeart/2005/8/layout/target3"/>
    <dgm:cxn modelId="{3F280056-5A43-428D-8B5C-A230395015CE}" type="presParOf" srcId="{333A1088-737F-45CB-B68E-254E46348037}" destId="{76644BE8-9D7C-4C09-B250-3D10AF48CBB7}" srcOrd="12" destOrd="0" presId="urn:microsoft.com/office/officeart/2005/8/layout/target3"/>
    <dgm:cxn modelId="{8E9429BD-D2B4-42E5-BDCD-5584716D4E52}" type="presParOf" srcId="{333A1088-737F-45CB-B68E-254E46348037}" destId="{EE85B701-7295-41C0-BA7A-34D3756A2AE6}" srcOrd="13" destOrd="0" presId="urn:microsoft.com/office/officeart/2005/8/layout/target3"/>
    <dgm:cxn modelId="{64BFB0BD-91A5-4F7C-8931-8C1630277C73}" type="presParOf" srcId="{333A1088-737F-45CB-B68E-254E46348037}" destId="{8BEBB6EC-1DAA-4CAC-8A25-BC0FCBD5DBD5}" srcOrd="14" destOrd="0" presId="urn:microsoft.com/office/officeart/2005/8/layout/target3"/>
    <dgm:cxn modelId="{6664D477-65F5-4D83-9C53-93DEDD798899}" type="presParOf" srcId="{333A1088-737F-45CB-B68E-254E46348037}" destId="{AED2198E-93D5-4001-81B4-73124B309672}" srcOrd="15" destOrd="0" presId="urn:microsoft.com/office/officeart/2005/8/layout/target3"/>
    <dgm:cxn modelId="{D45D0B3B-98C7-4BB2-BD35-01A20DCCD5E7}" type="presParOf" srcId="{333A1088-737F-45CB-B68E-254E46348037}" destId="{2BE915AB-18AA-4053-B92C-3BFC9ED204BB}" srcOrd="16" destOrd="0" presId="urn:microsoft.com/office/officeart/2005/8/layout/target3"/>
    <dgm:cxn modelId="{5FBCA93E-6BD0-4EBD-B289-C32C1061B153}" type="presParOf" srcId="{333A1088-737F-45CB-B68E-254E46348037}" destId="{6BB5E863-4638-4E1D-BFDE-399D028AC4ED}" srcOrd="17" destOrd="0" presId="urn:microsoft.com/office/officeart/2005/8/layout/target3"/>
    <dgm:cxn modelId="{4FC4F687-05E7-4052-9CF8-855B87DDE3BA}" type="presParOf" srcId="{333A1088-737F-45CB-B68E-254E46348037}" destId="{5A5FFA88-C948-4069-8E93-59FA12366E83}" srcOrd="18" destOrd="0" presId="urn:microsoft.com/office/officeart/2005/8/layout/target3"/>
    <dgm:cxn modelId="{189681B9-2F06-4855-93BD-008E0CDC2227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A7B73B9-3505-432D-A0D4-117F8D021B6F}" type="doc">
      <dgm:prSet loTypeId="urn:diagrams.loki3.com/VaryingWidthList+Icon#1" loCatId="list" qsTypeId="urn:microsoft.com/office/officeart/2005/8/quickstyle/simple5" qsCatId="simple" csTypeId="urn:microsoft.com/office/officeart/2005/8/colors/colorful5" csCatId="colorful" phldr="1"/>
      <dgm:spPr/>
    </dgm:pt>
    <dgm:pt modelId="{1785621E-0D2D-444C-8FE1-1EB99BE8729D}">
      <dgm:prSet phldrT="[Text]"/>
      <dgm:spPr/>
      <dgm:t>
        <a:bodyPr/>
        <a:lstStyle/>
        <a:p>
          <a:r>
            <a:rPr lang="cs-CZ" dirty="0" smtClean="0">
              <a:solidFill>
                <a:srgbClr val="C00000"/>
              </a:solidFill>
            </a:rPr>
            <a:t>1. končí na –o</a:t>
          </a:r>
          <a:endParaRPr lang="cs-CZ" dirty="0">
            <a:solidFill>
              <a:srgbClr val="C00000"/>
            </a:solidFill>
          </a:endParaRPr>
        </a:p>
      </dgm:t>
    </dgm:pt>
    <dgm:pt modelId="{FE30166A-ACAE-433A-BFF5-D62EFA6BFF27}" type="parTrans" cxnId="{0EFEB83B-A3A4-4B20-BB75-4E4A659B0371}">
      <dgm:prSet/>
      <dgm:spPr/>
      <dgm:t>
        <a:bodyPr/>
        <a:lstStyle/>
        <a:p>
          <a:endParaRPr lang="cs-CZ">
            <a:solidFill>
              <a:srgbClr val="C00000"/>
            </a:solidFill>
          </a:endParaRPr>
        </a:p>
      </dgm:t>
    </dgm:pt>
    <dgm:pt modelId="{3F350641-E7A1-4E66-8F96-6DC14888038C}" type="sibTrans" cxnId="{0EFEB83B-A3A4-4B20-BB75-4E4A659B0371}">
      <dgm:prSet/>
      <dgm:spPr/>
      <dgm:t>
        <a:bodyPr/>
        <a:lstStyle/>
        <a:p>
          <a:endParaRPr lang="cs-CZ">
            <a:solidFill>
              <a:srgbClr val="C00000"/>
            </a:solidFill>
          </a:endParaRPr>
        </a:p>
      </dgm:t>
    </dgm:pt>
    <dgm:pt modelId="{4115346A-B10B-45C4-BA4A-34C1C4AEDD2F}">
      <dgm:prSet phldrT="[Text]"/>
      <dgm:spPr/>
      <dgm:t>
        <a:bodyPr/>
        <a:lstStyle/>
        <a:p>
          <a:r>
            <a:rPr lang="cs-CZ" dirty="0" smtClean="0">
              <a:solidFill>
                <a:srgbClr val="C00000"/>
              </a:solidFill>
            </a:rPr>
            <a:t>2. končí na -í</a:t>
          </a:r>
          <a:endParaRPr lang="cs-CZ" dirty="0">
            <a:solidFill>
              <a:srgbClr val="C00000"/>
            </a:solidFill>
          </a:endParaRPr>
        </a:p>
      </dgm:t>
    </dgm:pt>
    <dgm:pt modelId="{47D48F93-C7BC-4F2D-84E1-3CC2C4A3C8A1}" type="parTrans" cxnId="{829A561B-F6F5-4B49-A528-9EDABAE7B0FE}">
      <dgm:prSet/>
      <dgm:spPr/>
      <dgm:t>
        <a:bodyPr/>
        <a:lstStyle/>
        <a:p>
          <a:endParaRPr lang="cs-CZ">
            <a:solidFill>
              <a:srgbClr val="C00000"/>
            </a:solidFill>
          </a:endParaRPr>
        </a:p>
      </dgm:t>
    </dgm:pt>
    <dgm:pt modelId="{A257DED7-026E-4944-8B12-376804D09415}" type="sibTrans" cxnId="{829A561B-F6F5-4B49-A528-9EDABAE7B0FE}">
      <dgm:prSet/>
      <dgm:spPr/>
      <dgm:t>
        <a:bodyPr/>
        <a:lstStyle/>
        <a:p>
          <a:endParaRPr lang="cs-CZ">
            <a:solidFill>
              <a:srgbClr val="C00000"/>
            </a:solidFill>
          </a:endParaRPr>
        </a:p>
      </dgm:t>
    </dgm:pt>
    <dgm:pt modelId="{6BA68FCB-5B16-459B-8A09-FBE624187126}">
      <dgm:prSet phldrT="[Text]"/>
      <dgm:spPr/>
      <dgm:t>
        <a:bodyPr/>
        <a:lstStyle/>
        <a:p>
          <a:r>
            <a:rPr lang="cs-CZ" dirty="0" smtClean="0">
              <a:solidFill>
                <a:srgbClr val="C00000"/>
              </a:solidFill>
            </a:rPr>
            <a:t>3. končí na -e</a:t>
          </a:r>
          <a:endParaRPr lang="cs-CZ" dirty="0">
            <a:solidFill>
              <a:srgbClr val="C00000"/>
            </a:solidFill>
          </a:endParaRPr>
        </a:p>
      </dgm:t>
    </dgm:pt>
    <dgm:pt modelId="{BCD0622C-403C-4D81-9D0A-44FE7E77CD56}" type="parTrans" cxnId="{1AE9F068-7CCB-4AD6-B16B-B71B58F2C40C}">
      <dgm:prSet/>
      <dgm:spPr/>
      <dgm:t>
        <a:bodyPr/>
        <a:lstStyle/>
        <a:p>
          <a:endParaRPr lang="cs-CZ">
            <a:solidFill>
              <a:srgbClr val="C00000"/>
            </a:solidFill>
          </a:endParaRPr>
        </a:p>
      </dgm:t>
    </dgm:pt>
    <dgm:pt modelId="{A4AD1EF8-3E6C-40A0-9B15-474CADF64A4E}" type="sibTrans" cxnId="{1AE9F068-7CCB-4AD6-B16B-B71B58F2C40C}">
      <dgm:prSet/>
      <dgm:spPr/>
      <dgm:t>
        <a:bodyPr/>
        <a:lstStyle/>
        <a:p>
          <a:endParaRPr lang="cs-CZ">
            <a:solidFill>
              <a:srgbClr val="C00000"/>
            </a:solidFill>
          </a:endParaRPr>
        </a:p>
      </dgm:t>
    </dgm:pt>
    <dgm:pt modelId="{59496389-2C6D-423F-BFED-97F472192E52}" type="pres">
      <dgm:prSet presAssocID="{EA7B73B9-3505-432D-A0D4-117F8D021B6F}" presName="Name0" presStyleCnt="0">
        <dgm:presLayoutVars>
          <dgm:resizeHandles/>
        </dgm:presLayoutVars>
      </dgm:prSet>
      <dgm:spPr/>
    </dgm:pt>
    <dgm:pt modelId="{3C3895B9-B47B-49F3-8AD0-533A2085A2AD}" type="pres">
      <dgm:prSet presAssocID="{1785621E-0D2D-444C-8FE1-1EB99BE8729D}" presName="text" presStyleLbl="node1" presStyleIdx="0" presStyleCnt="3" custScaleX="154303" custLinFactY="-48816" custLinFactNeighborX="-1687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18C9E72-3C49-42A0-9CE9-75AC96E84CD6}" type="pres">
      <dgm:prSet presAssocID="{3F350641-E7A1-4E66-8F96-6DC14888038C}" presName="space" presStyleCnt="0"/>
      <dgm:spPr/>
    </dgm:pt>
    <dgm:pt modelId="{BC2372FE-1BC4-46AE-8A1C-6405B1D3E620}" type="pres">
      <dgm:prSet presAssocID="{4115346A-B10B-45C4-BA4A-34C1C4AEDD2F}" presName="text" presStyleLbl="node1" presStyleIdx="1" presStyleCnt="3" custScaleX="10524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104C908-4B3E-470E-BB67-64ED384613D7}" type="pres">
      <dgm:prSet presAssocID="{A257DED7-026E-4944-8B12-376804D09415}" presName="space" presStyleCnt="0"/>
      <dgm:spPr/>
    </dgm:pt>
    <dgm:pt modelId="{0E3D996F-9C24-4572-BC74-3B6CFD7009BB}" type="pres">
      <dgm:prSet presAssocID="{6BA68FCB-5B16-459B-8A09-FBE624187126}" presName="text" presStyleLbl="node1" presStyleIdx="2" presStyleCnt="3" custScaleX="1024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AE9F068-7CCB-4AD6-B16B-B71B58F2C40C}" srcId="{EA7B73B9-3505-432D-A0D4-117F8D021B6F}" destId="{6BA68FCB-5B16-459B-8A09-FBE624187126}" srcOrd="2" destOrd="0" parTransId="{BCD0622C-403C-4D81-9D0A-44FE7E77CD56}" sibTransId="{A4AD1EF8-3E6C-40A0-9B15-474CADF64A4E}"/>
    <dgm:cxn modelId="{8813C570-28BA-419B-8EB7-2A182F615AFF}" type="presOf" srcId="{4115346A-B10B-45C4-BA4A-34C1C4AEDD2F}" destId="{BC2372FE-1BC4-46AE-8A1C-6405B1D3E620}" srcOrd="0" destOrd="0" presId="urn:diagrams.loki3.com/VaryingWidthList+Icon#1"/>
    <dgm:cxn modelId="{FBBC1C37-D9B0-4779-8FBA-C1836AA65E33}" type="presOf" srcId="{6BA68FCB-5B16-459B-8A09-FBE624187126}" destId="{0E3D996F-9C24-4572-BC74-3B6CFD7009BB}" srcOrd="0" destOrd="0" presId="urn:diagrams.loki3.com/VaryingWidthList+Icon#1"/>
    <dgm:cxn modelId="{829A561B-F6F5-4B49-A528-9EDABAE7B0FE}" srcId="{EA7B73B9-3505-432D-A0D4-117F8D021B6F}" destId="{4115346A-B10B-45C4-BA4A-34C1C4AEDD2F}" srcOrd="1" destOrd="0" parTransId="{47D48F93-C7BC-4F2D-84E1-3CC2C4A3C8A1}" sibTransId="{A257DED7-026E-4944-8B12-376804D09415}"/>
    <dgm:cxn modelId="{949D5707-44F7-4176-A699-0D474568FAEE}" type="presOf" srcId="{EA7B73B9-3505-432D-A0D4-117F8D021B6F}" destId="{59496389-2C6D-423F-BFED-97F472192E52}" srcOrd="0" destOrd="0" presId="urn:diagrams.loki3.com/VaryingWidthList+Icon#1"/>
    <dgm:cxn modelId="{6285641A-F4DC-4A1A-BE9F-62B05C2A25FD}" type="presOf" srcId="{1785621E-0D2D-444C-8FE1-1EB99BE8729D}" destId="{3C3895B9-B47B-49F3-8AD0-533A2085A2AD}" srcOrd="0" destOrd="0" presId="urn:diagrams.loki3.com/VaryingWidthList+Icon#1"/>
    <dgm:cxn modelId="{0EFEB83B-A3A4-4B20-BB75-4E4A659B0371}" srcId="{EA7B73B9-3505-432D-A0D4-117F8D021B6F}" destId="{1785621E-0D2D-444C-8FE1-1EB99BE8729D}" srcOrd="0" destOrd="0" parTransId="{FE30166A-ACAE-433A-BFF5-D62EFA6BFF27}" sibTransId="{3F350641-E7A1-4E66-8F96-6DC14888038C}"/>
    <dgm:cxn modelId="{8CCFE520-A7B4-4AE0-8F8B-FA58B537B213}" type="presParOf" srcId="{59496389-2C6D-423F-BFED-97F472192E52}" destId="{3C3895B9-B47B-49F3-8AD0-533A2085A2AD}" srcOrd="0" destOrd="0" presId="urn:diagrams.loki3.com/VaryingWidthList+Icon#1"/>
    <dgm:cxn modelId="{238ED97C-954D-4DBF-8391-FD3BF428971A}" type="presParOf" srcId="{59496389-2C6D-423F-BFED-97F472192E52}" destId="{218C9E72-3C49-42A0-9CE9-75AC96E84CD6}" srcOrd="1" destOrd="0" presId="urn:diagrams.loki3.com/VaryingWidthList+Icon#1"/>
    <dgm:cxn modelId="{B50555D2-3B52-4EDC-A676-7272527FAB9C}" type="presParOf" srcId="{59496389-2C6D-423F-BFED-97F472192E52}" destId="{BC2372FE-1BC4-46AE-8A1C-6405B1D3E620}" srcOrd="2" destOrd="0" presId="urn:diagrams.loki3.com/VaryingWidthList+Icon#1"/>
    <dgm:cxn modelId="{AE055A12-9A82-471C-A6D3-2A1E859A8A34}" type="presParOf" srcId="{59496389-2C6D-423F-BFED-97F472192E52}" destId="{2104C908-4B3E-470E-BB67-64ED384613D7}" srcOrd="3" destOrd="0" presId="urn:diagrams.loki3.com/VaryingWidthList+Icon#1"/>
    <dgm:cxn modelId="{510CDAB3-8DB1-49C1-BB04-890A80A97C08}" type="presParOf" srcId="{59496389-2C6D-423F-BFED-97F472192E52}" destId="{0E3D996F-9C24-4572-BC74-3B6CFD7009BB}" srcOrd="4" destOrd="0" presId="urn:diagrams.loki3.com/VaryingWidthList+Icon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1DFD7CB-B904-413C-A7B7-79C2CD77D50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C027CDD-4C4D-4DC7-97EB-43888AF3045C}">
      <dgm:prSet phldrT="[Text]"/>
      <dgm:spPr>
        <a:solidFill>
          <a:srgbClr val="00B0F0"/>
        </a:solidFill>
      </dgm:spPr>
      <dgm:t>
        <a:bodyPr/>
        <a:lstStyle/>
        <a:p>
          <a:r>
            <a:rPr lang="cs-CZ" dirty="0" smtClean="0">
              <a:solidFill>
                <a:schemeClr val="tx2">
                  <a:lumMod val="75000"/>
                </a:schemeClr>
              </a:solidFill>
            </a:rPr>
            <a:t>2. pád je stejný jako první</a:t>
          </a:r>
          <a:endParaRPr lang="cs-CZ" dirty="0">
            <a:solidFill>
              <a:schemeClr val="tx2">
                <a:lumMod val="75000"/>
              </a:schemeClr>
            </a:solidFill>
          </a:endParaRPr>
        </a:p>
      </dgm:t>
    </dgm:pt>
    <dgm:pt modelId="{DBD175DD-F392-4FE3-A087-0218E1E9107F}" type="parTrans" cxnId="{1000D9B2-8FB4-4CB1-AE72-1E902402ADDA}">
      <dgm:prSet/>
      <dgm:spPr/>
      <dgm:t>
        <a:bodyPr/>
        <a:lstStyle/>
        <a:p>
          <a:endParaRPr lang="cs-CZ"/>
        </a:p>
      </dgm:t>
    </dgm:pt>
    <dgm:pt modelId="{CF26E447-9B8B-4DCA-B2FF-23183C0F3BCE}" type="sibTrans" cxnId="{1000D9B2-8FB4-4CB1-AE72-1E902402ADDA}">
      <dgm:prSet/>
      <dgm:spPr/>
      <dgm:t>
        <a:bodyPr/>
        <a:lstStyle/>
        <a:p>
          <a:endParaRPr lang="cs-CZ"/>
        </a:p>
      </dgm:t>
    </dgm:pt>
    <dgm:pt modelId="{52AAEE3F-DAE0-4BB0-8791-8ADB9662D3E9}">
      <dgm:prSet phldrT="[Text]"/>
      <dgm:spPr>
        <a:solidFill>
          <a:srgbClr val="FFFF00"/>
        </a:solidFill>
      </dgm:spPr>
      <dgm:t>
        <a:bodyPr/>
        <a:lstStyle/>
        <a:p>
          <a:r>
            <a:rPr lang="cs-CZ" dirty="0" smtClean="0">
              <a:solidFill>
                <a:srgbClr val="C00000"/>
              </a:solidFill>
            </a:rPr>
            <a:t>2. Pád končí na -</a:t>
          </a:r>
          <a:r>
            <a:rPr lang="cs-CZ" dirty="0" err="1" smtClean="0">
              <a:solidFill>
                <a:srgbClr val="C00000"/>
              </a:solidFill>
            </a:rPr>
            <a:t>ete</a:t>
          </a:r>
          <a:endParaRPr lang="cs-CZ" dirty="0">
            <a:solidFill>
              <a:srgbClr val="C00000"/>
            </a:solidFill>
          </a:endParaRPr>
        </a:p>
      </dgm:t>
    </dgm:pt>
    <dgm:pt modelId="{3B1200EF-610C-4593-B17C-C7EDA72AC7F8}" type="parTrans" cxnId="{71E0972C-5AEF-4D02-BC04-6749AAA4632C}">
      <dgm:prSet/>
      <dgm:spPr/>
      <dgm:t>
        <a:bodyPr/>
        <a:lstStyle/>
        <a:p>
          <a:endParaRPr lang="cs-CZ"/>
        </a:p>
      </dgm:t>
    </dgm:pt>
    <dgm:pt modelId="{A192FDFB-B478-4614-96BE-3296C2EEC30B}" type="sibTrans" cxnId="{71E0972C-5AEF-4D02-BC04-6749AAA4632C}">
      <dgm:prSet/>
      <dgm:spPr/>
      <dgm:t>
        <a:bodyPr/>
        <a:lstStyle/>
        <a:p>
          <a:endParaRPr lang="cs-CZ"/>
        </a:p>
      </dgm:t>
    </dgm:pt>
    <dgm:pt modelId="{95134561-AA4F-4520-A95D-22DCDD5492BF}" type="pres">
      <dgm:prSet presAssocID="{61DFD7CB-B904-413C-A7B7-79C2CD77D50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88F3D7B-1543-454C-B891-E2E8DAB5B3C3}" type="pres">
      <dgm:prSet presAssocID="{FC027CDD-4C4D-4DC7-97EB-43888AF3045C}" presName="parentText" presStyleLbl="node1" presStyleIdx="0" presStyleCnt="2" custScaleX="90000" custScaleY="36091" custLinFactY="-22156" custLinFactNeighborX="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72F4FF-090E-41B3-A826-6D7817E01217}" type="pres">
      <dgm:prSet presAssocID="{CF26E447-9B8B-4DCA-B2FF-23183C0F3BCE}" presName="spacer" presStyleCnt="0"/>
      <dgm:spPr/>
    </dgm:pt>
    <dgm:pt modelId="{D38EE963-EBF7-45ED-A242-38441F0B3776}" type="pres">
      <dgm:prSet presAssocID="{52AAEE3F-DAE0-4BB0-8791-8ADB9662D3E9}" presName="parentText" presStyleLbl="node1" presStyleIdx="1" presStyleCnt="2" custScaleX="91278" custScaleY="34320" custLinFactNeighborX="60" custLinFactNeighborY="5396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1E0972C-5AEF-4D02-BC04-6749AAA4632C}" srcId="{61DFD7CB-B904-413C-A7B7-79C2CD77D507}" destId="{52AAEE3F-DAE0-4BB0-8791-8ADB9662D3E9}" srcOrd="1" destOrd="0" parTransId="{3B1200EF-610C-4593-B17C-C7EDA72AC7F8}" sibTransId="{A192FDFB-B478-4614-96BE-3296C2EEC30B}"/>
    <dgm:cxn modelId="{2C879275-A95B-4EAD-AC89-31004A9BDA12}" type="presOf" srcId="{61DFD7CB-B904-413C-A7B7-79C2CD77D507}" destId="{95134561-AA4F-4520-A95D-22DCDD5492BF}" srcOrd="0" destOrd="0" presId="urn:microsoft.com/office/officeart/2005/8/layout/vList2"/>
    <dgm:cxn modelId="{1000D9B2-8FB4-4CB1-AE72-1E902402ADDA}" srcId="{61DFD7CB-B904-413C-A7B7-79C2CD77D507}" destId="{FC027CDD-4C4D-4DC7-97EB-43888AF3045C}" srcOrd="0" destOrd="0" parTransId="{DBD175DD-F392-4FE3-A087-0218E1E9107F}" sibTransId="{CF26E447-9B8B-4DCA-B2FF-23183C0F3BCE}"/>
    <dgm:cxn modelId="{2BEBF7CF-FA01-48B4-9514-92E8E27C3858}" type="presOf" srcId="{FC027CDD-4C4D-4DC7-97EB-43888AF3045C}" destId="{888F3D7B-1543-454C-B891-E2E8DAB5B3C3}" srcOrd="0" destOrd="0" presId="urn:microsoft.com/office/officeart/2005/8/layout/vList2"/>
    <dgm:cxn modelId="{44094B3C-5AA3-4FA4-BDBF-89199D0C449C}" type="presOf" srcId="{52AAEE3F-DAE0-4BB0-8791-8ADB9662D3E9}" destId="{D38EE963-EBF7-45ED-A242-38441F0B3776}" srcOrd="0" destOrd="0" presId="urn:microsoft.com/office/officeart/2005/8/layout/vList2"/>
    <dgm:cxn modelId="{86AD4F23-A1FE-4DB5-B56A-408EF0E34F7F}" type="presParOf" srcId="{95134561-AA4F-4520-A95D-22DCDD5492BF}" destId="{888F3D7B-1543-454C-B891-E2E8DAB5B3C3}" srcOrd="0" destOrd="0" presId="urn:microsoft.com/office/officeart/2005/8/layout/vList2"/>
    <dgm:cxn modelId="{0115D5D8-EBD1-45ED-B4EF-35D47B00F4EC}" type="presParOf" srcId="{95134561-AA4F-4520-A95D-22DCDD5492BF}" destId="{5272F4FF-090E-41B3-A826-6D7817E01217}" srcOrd="1" destOrd="0" presId="urn:microsoft.com/office/officeart/2005/8/layout/vList2"/>
    <dgm:cxn modelId="{BB8BAFF7-196B-4999-BA2B-9EA1BED1E950}" type="presParOf" srcId="{95134561-AA4F-4520-A95D-22DCDD5492BF}" destId="{D38EE963-EBF7-45ED-A242-38441F0B3776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Jana Dočkalová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NÁZEV:VY_32_INOVACE_3.2.4.1.D 10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Vzory podstatných jmen rodu středního 2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3895B9-B47B-49F3-8AD0-533A2085A2AD}">
      <dsp:nvSpPr>
        <dsp:cNvPr id="0" name=""/>
        <dsp:cNvSpPr/>
      </dsp:nvSpPr>
      <dsp:spPr>
        <a:xfrm>
          <a:off x="0" y="0"/>
          <a:ext cx="4608512" cy="130968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000" kern="1200" dirty="0" smtClean="0">
              <a:solidFill>
                <a:srgbClr val="C00000"/>
              </a:solidFill>
            </a:rPr>
            <a:t>1. končí na –o</a:t>
          </a:r>
          <a:endParaRPr lang="cs-CZ" sz="6000" kern="1200" dirty="0">
            <a:solidFill>
              <a:srgbClr val="C00000"/>
            </a:solidFill>
          </a:endParaRPr>
        </a:p>
      </dsp:txBody>
      <dsp:txXfrm>
        <a:off x="0" y="0"/>
        <a:ext cx="4608512" cy="1309687"/>
      </dsp:txXfrm>
    </dsp:sp>
    <dsp:sp modelId="{BC2372FE-1BC4-46AE-8A1C-6405B1D3E620}">
      <dsp:nvSpPr>
        <dsp:cNvPr id="0" name=""/>
        <dsp:cNvSpPr/>
      </dsp:nvSpPr>
      <dsp:spPr>
        <a:xfrm>
          <a:off x="84228" y="1377156"/>
          <a:ext cx="4440055" cy="1309687"/>
        </a:xfrm>
        <a:prstGeom prst="rect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000" kern="1200" dirty="0" smtClean="0">
              <a:solidFill>
                <a:srgbClr val="C00000"/>
              </a:solidFill>
            </a:rPr>
            <a:t>2. končí na -í</a:t>
          </a:r>
          <a:endParaRPr lang="cs-CZ" sz="6000" kern="1200" dirty="0">
            <a:solidFill>
              <a:srgbClr val="C00000"/>
            </a:solidFill>
          </a:endParaRPr>
        </a:p>
      </dsp:txBody>
      <dsp:txXfrm>
        <a:off x="84228" y="1377156"/>
        <a:ext cx="4440055" cy="1309687"/>
      </dsp:txXfrm>
    </dsp:sp>
    <dsp:sp modelId="{0E3D996F-9C24-4572-BC74-3B6CFD7009BB}">
      <dsp:nvSpPr>
        <dsp:cNvPr id="0" name=""/>
        <dsp:cNvSpPr/>
      </dsp:nvSpPr>
      <dsp:spPr>
        <a:xfrm>
          <a:off x="46093" y="2752328"/>
          <a:ext cx="4516325" cy="1309687"/>
        </a:xfrm>
        <a:prstGeom prst="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000" kern="1200" dirty="0" smtClean="0">
              <a:solidFill>
                <a:srgbClr val="C00000"/>
              </a:solidFill>
            </a:rPr>
            <a:t>3. končí na -e</a:t>
          </a:r>
          <a:endParaRPr lang="cs-CZ" sz="6000" kern="1200" dirty="0">
            <a:solidFill>
              <a:srgbClr val="C00000"/>
            </a:solidFill>
          </a:endParaRPr>
        </a:p>
      </dsp:txBody>
      <dsp:txXfrm>
        <a:off x="46093" y="2752328"/>
        <a:ext cx="4516325" cy="130968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8F3D7B-1543-454C-B891-E2E8DAB5B3C3}">
      <dsp:nvSpPr>
        <dsp:cNvPr id="0" name=""/>
        <dsp:cNvSpPr/>
      </dsp:nvSpPr>
      <dsp:spPr>
        <a:xfrm>
          <a:off x="284431" y="0"/>
          <a:ext cx="5119768" cy="1270172"/>
        </a:xfrm>
        <a:prstGeom prst="round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>
              <a:solidFill>
                <a:schemeClr val="tx2">
                  <a:lumMod val="75000"/>
                </a:schemeClr>
              </a:solidFill>
            </a:rPr>
            <a:t>2. pád je stejný jako první</a:t>
          </a:r>
          <a:endParaRPr lang="cs-CZ" sz="3600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346436" y="62005"/>
        <a:ext cx="4995758" cy="1146162"/>
      </dsp:txXfrm>
    </dsp:sp>
    <dsp:sp modelId="{D38EE963-EBF7-45ED-A242-38441F0B3776}">
      <dsp:nvSpPr>
        <dsp:cNvPr id="0" name=""/>
        <dsp:cNvSpPr/>
      </dsp:nvSpPr>
      <dsp:spPr>
        <a:xfrm>
          <a:off x="251494" y="2016224"/>
          <a:ext cx="5192469" cy="1207844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>
              <a:solidFill>
                <a:srgbClr val="C00000"/>
              </a:solidFill>
            </a:rPr>
            <a:t>2. Pád končí na -</a:t>
          </a:r>
          <a:r>
            <a:rPr lang="cs-CZ" sz="3600" kern="1200" dirty="0" err="1" smtClean="0">
              <a:solidFill>
                <a:srgbClr val="C00000"/>
              </a:solidFill>
            </a:rPr>
            <a:t>ete</a:t>
          </a:r>
          <a:endParaRPr lang="cs-CZ" sz="3600" kern="1200" dirty="0">
            <a:solidFill>
              <a:srgbClr val="C00000"/>
            </a:solidFill>
          </a:endParaRPr>
        </a:p>
      </dsp:txBody>
      <dsp:txXfrm>
        <a:off x="310456" y="2075186"/>
        <a:ext cx="5074545" cy="10899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diagrams.loki3.com/VaryingWidthList+Icon#1">
  <dgm:title val="Seznam s proměnlivou šířkou"/>
  <dgm:desc val="Používejte pro zdůraznění položek různé váhy.  Vhodné pro velké množství textu úrovně 1.  Šířka každého obrazce je určena nezávisle na základě textu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AA2EC8-41A3-4E04-88ED-A827A32190C7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74349B-F7D7-4E9F-99EE-C0AB29BDA8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78700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4603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3649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2473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8645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982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9483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7720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0575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79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012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754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1DC4F-6E2B-4412-9224-CB6AE7093932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5902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5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audio" Target="../media/audio2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audio" Target="../media/audio2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audio" Target="../media/audio2.wav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audio" Target="../media/audio2.wav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audio" Target="../media/audio2.wav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audio" Target="../media/audio2.wav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audio" Target="../media/audio2.wav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audio" Target="../media/audio2.wav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audio" Target="../media/audio1.wav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audio" Target="../media/audio1.wav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audio" Target="../media/audio2.wav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audio" Target="../media/audio2.wav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audio" Target="../media/audio2.wav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audio" Target="../media/audio2.wav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5748669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739196" y="256490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751442" y="1339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753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55576" y="692696"/>
            <a:ext cx="756084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Anotace:</a:t>
            </a:r>
          </a:p>
          <a:p>
            <a:r>
              <a:rPr lang="cs-CZ" sz="2000" dirty="0" smtClean="0"/>
              <a:t>Žáci si procvičují určování vzorů podstatných jmen rodu středního. </a:t>
            </a:r>
          </a:p>
          <a:p>
            <a:r>
              <a:rPr lang="cs-CZ" sz="2000" dirty="0" smtClean="0"/>
              <a:t>V minulé lekci určovali vzory v 1. pádě jednotného čísla, tentokrát jsou v zadání slova v jednotném i množném čísle, v různých pádech, cvičení je tedy obtížnější.</a:t>
            </a:r>
          </a:p>
          <a:p>
            <a:r>
              <a:rPr lang="cs-CZ" sz="2000" dirty="0" smtClean="0"/>
              <a:t>Pro samostatnou práci můžeme vytisknout tabulku s procvičovanými slovy, do které žáci doplní vzory. Práce s interaktivní tabulí tak bude sloužit především jako kontrola. (Tabulku lze také rozpůlit, každý žák vyplní 6 řádků. Výhodou je úspora času. ) </a:t>
            </a:r>
          </a:p>
          <a:p>
            <a:r>
              <a:rPr lang="cs-CZ" sz="2000" dirty="0" smtClean="0"/>
              <a:t>Nebo můžeme pracovat s interaktivní tabulí hned na začátku hodiny, tehdy slouží prezentace jako rozcvička na zahřátí.</a:t>
            </a:r>
          </a:p>
          <a:p>
            <a:endParaRPr lang="cs-CZ" sz="2000" dirty="0"/>
          </a:p>
          <a:p>
            <a:r>
              <a:rPr lang="cs-CZ" sz="2000" dirty="0" smtClean="0"/>
              <a:t>Zpětnou vazbu tvoří zvukové efekty – když žák klikne na správný vzor, ozve se potlesk, když udělá chybu, ozve se výbuch. </a:t>
            </a:r>
          </a:p>
          <a:p>
            <a:r>
              <a:rPr lang="cs-CZ" sz="2000" dirty="0" smtClean="0"/>
              <a:t>Následuje vysvětlení v podobě zeleného rámečku.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45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Vzory podstatných jmen rodu středního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</a:t>
            </a:r>
            <a:endParaRPr lang="cs-CZ" b="1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02986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NTB3\AppData\Local\Microsoft\Windows\Temporary Internet Files\Content.IE5\9H4LJDO6\MC90043637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645024"/>
            <a:ext cx="2506588" cy="2506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467544" y="476672"/>
            <a:ext cx="8208912" cy="936104"/>
          </a:xfrm>
          <a:prstGeom prst="roundRect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C00000"/>
                </a:solidFill>
              </a:rPr>
              <a:t>Určete vzor podstatných jmen rodu středního:</a:t>
            </a:r>
            <a:endParaRPr lang="cs-CZ" sz="3200" dirty="0">
              <a:solidFill>
                <a:srgbClr val="C00000"/>
              </a:solidFill>
            </a:endParaRPr>
          </a:p>
        </p:txBody>
      </p:sp>
      <p:sp>
        <p:nvSpPr>
          <p:cNvPr id="3" name="Oválný popisek 2"/>
          <p:cNvSpPr/>
          <p:nvPr/>
        </p:nvSpPr>
        <p:spPr>
          <a:xfrm flipH="1">
            <a:off x="683568" y="1988840"/>
            <a:ext cx="4427984" cy="3132348"/>
          </a:xfrm>
          <a:prstGeom prst="wedgeEllipseCallout">
            <a:avLst>
              <a:gd name="adj1" fmla="val -86848"/>
              <a:gd name="adj2" fmla="val 25961"/>
            </a:avLst>
          </a:prstGeom>
          <a:solidFill>
            <a:schemeClr val="accent2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</a:rPr>
              <a:t>A tentokrát to bude těžší! Raději si zopakujte postup:</a:t>
            </a:r>
            <a:endParaRPr lang="cs-CZ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6446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9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aoblený obdélník 5"/>
          <p:cNvSpPr/>
          <p:nvPr/>
        </p:nvSpPr>
        <p:spPr>
          <a:xfrm>
            <a:off x="467544" y="476672"/>
            <a:ext cx="8208912" cy="936104"/>
          </a:xfrm>
          <a:prstGeom prst="roundRect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C00000"/>
                </a:solidFill>
              </a:rPr>
              <a:t>Podstatné jméno rodu středního v 1. pádě:</a:t>
            </a:r>
            <a:endParaRPr lang="cs-CZ" sz="3200" dirty="0">
              <a:solidFill>
                <a:srgbClr val="C00000"/>
              </a:solidFill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149530444"/>
              </p:ext>
            </p:extLst>
          </p:nvPr>
        </p:nvGraphicFramePr>
        <p:xfrm>
          <a:off x="481831" y="1628800"/>
          <a:ext cx="460851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8776" y="1484784"/>
            <a:ext cx="1960748" cy="1943501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4584" y="3212976"/>
            <a:ext cx="2034940" cy="2034940"/>
          </a:xfrm>
          <a:prstGeom prst="rect">
            <a:avLst/>
          </a:prstGeom>
        </p:spPr>
      </p:pic>
      <p:sp>
        <p:nvSpPr>
          <p:cNvPr id="12" name="Šipka doprava 11"/>
          <p:cNvSpPr/>
          <p:nvPr/>
        </p:nvSpPr>
        <p:spPr>
          <a:xfrm>
            <a:off x="5478827" y="1888537"/>
            <a:ext cx="1372680" cy="6487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>
            <a:off x="5478827" y="3580685"/>
            <a:ext cx="1372680" cy="648787"/>
          </a:xfrm>
          <a:prstGeom prst="rightArrow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>
            <a:off x="5410013" y="4923522"/>
            <a:ext cx="1372680" cy="648787"/>
          </a:xfrm>
          <a:prstGeom prst="rightArrow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7411482" y="4787479"/>
            <a:ext cx="75533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9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?</a:t>
            </a:r>
            <a:endParaRPr lang="cs-CZ" sz="9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7" name="Výbuch 1 16"/>
          <p:cNvSpPr/>
          <p:nvPr/>
        </p:nvSpPr>
        <p:spPr>
          <a:xfrm>
            <a:off x="6132966" y="3905078"/>
            <a:ext cx="3312368" cy="3168352"/>
          </a:xfrm>
          <a:prstGeom prst="irregularSeal1">
            <a:avLst/>
          </a:prstGeom>
          <a:solidFill>
            <a:srgbClr val="FFFF00"/>
          </a:solidFill>
          <a:ln>
            <a:solidFill>
              <a:srgbClr val="C0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C00000"/>
                </a:solidFill>
              </a:rPr>
              <a:t>Rozhodne 2. pád!</a:t>
            </a:r>
            <a:endParaRPr lang="cs-CZ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577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179512" y="188640"/>
            <a:ext cx="5688633" cy="1584176"/>
            <a:chOff x="8" y="2752328"/>
            <a:chExt cx="4608495" cy="1309687"/>
          </a:xfrm>
        </p:grpSpPr>
        <p:sp>
          <p:nvSpPr>
            <p:cNvPr id="4" name="Obdélník 3"/>
            <p:cNvSpPr/>
            <p:nvPr/>
          </p:nvSpPr>
          <p:spPr>
            <a:xfrm>
              <a:off x="8" y="2752328"/>
              <a:ext cx="4608495" cy="1309687"/>
            </a:xfrm>
            <a:prstGeom prst="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-9933876"/>
                <a:satOff val="39811"/>
                <a:lumOff val="8628"/>
                <a:alphaOff val="0"/>
              </a:schemeClr>
            </a:fillRef>
            <a:effectRef idx="3">
              <a:schemeClr val="accent5">
                <a:hueOff val="-9933876"/>
                <a:satOff val="39811"/>
                <a:lumOff val="862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" name="Obdélník 4"/>
            <p:cNvSpPr/>
            <p:nvPr/>
          </p:nvSpPr>
          <p:spPr>
            <a:xfrm>
              <a:off x="8" y="2752328"/>
              <a:ext cx="4608495" cy="130968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9220" tIns="109220" rIns="109220" bIns="109220" numCol="1" spcCol="1270" anchor="ctr" anchorCtr="0">
              <a:noAutofit/>
            </a:bodyPr>
            <a:lstStyle/>
            <a:p>
              <a:pPr lvl="0" algn="ctr" defTabSz="1911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4300" kern="1200" dirty="0" smtClean="0">
                  <a:solidFill>
                    <a:srgbClr val="C00000"/>
                  </a:solidFill>
                </a:rPr>
                <a:t>3. Slovo končí na -e</a:t>
              </a:r>
              <a:endParaRPr lang="cs-CZ" sz="4300" kern="1200" dirty="0">
                <a:solidFill>
                  <a:srgbClr val="C00000"/>
                </a:solidFill>
              </a:endParaRPr>
            </a:p>
          </p:txBody>
        </p:sp>
      </p:grp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547361674"/>
              </p:ext>
            </p:extLst>
          </p:nvPr>
        </p:nvGraphicFramePr>
        <p:xfrm>
          <a:off x="0" y="2060848"/>
          <a:ext cx="5688632" cy="35868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Šipka doprava 7"/>
          <p:cNvSpPr/>
          <p:nvPr/>
        </p:nvSpPr>
        <p:spPr>
          <a:xfrm>
            <a:off x="5580112" y="2348880"/>
            <a:ext cx="1008112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>
            <a:off x="5677817" y="4365104"/>
            <a:ext cx="1008112" cy="720080"/>
          </a:xfrm>
          <a:prstGeom prst="rightArrow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1628800"/>
            <a:ext cx="1937596" cy="246809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1365" y="4075761"/>
            <a:ext cx="2321634" cy="2100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573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7856645"/>
              </p:ext>
            </p:extLst>
          </p:nvPr>
        </p:nvGraphicFramePr>
        <p:xfrm>
          <a:off x="467544" y="1397000"/>
          <a:ext cx="8136904" cy="462429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034226"/>
                <a:gridCol w="2034226"/>
                <a:gridCol w="2034226"/>
                <a:gridCol w="2034226"/>
              </a:tblGrid>
              <a:tr h="770715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slovo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vzor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slovo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vzor</a:t>
                      </a:r>
                      <a:endParaRPr lang="cs-CZ" sz="2400" dirty="0"/>
                    </a:p>
                  </a:txBody>
                  <a:tcPr/>
                </a:tc>
              </a:tr>
              <a:tr h="770715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za rákosím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po zábradlí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</a:tr>
              <a:tr h="770715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mezi</a:t>
                      </a:r>
                      <a:r>
                        <a:rPr lang="cs-CZ" sz="2400" baseline="0" dirty="0" smtClean="0"/>
                        <a:t> sedadly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s děvčaty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</a:tr>
              <a:tr h="770715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v doupěti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bez barviv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</a:tr>
              <a:tr h="770715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na Konopišti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o housatech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</a:tr>
              <a:tr h="770715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na hřištích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v mraveništích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395536" y="260648"/>
            <a:ext cx="8280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Určete vzory podstatných jmen rodu středního a vyplňte tabulku: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75969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čtyřstrannou šipkou 1"/>
          <p:cNvSpPr/>
          <p:nvPr/>
        </p:nvSpPr>
        <p:spPr>
          <a:xfrm rot="2717073">
            <a:off x="2532599" y="1677390"/>
            <a:ext cx="3760024" cy="3845388"/>
          </a:xfrm>
          <a:prstGeom prst="quadArrowCallou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grpSp>
        <p:nvGrpSpPr>
          <p:cNvPr id="9" name="Skupina 8"/>
          <p:cNvGrpSpPr/>
          <p:nvPr/>
        </p:nvGrpSpPr>
        <p:grpSpPr>
          <a:xfrm>
            <a:off x="20676" y="284872"/>
            <a:ext cx="7728769" cy="6748565"/>
            <a:chOff x="20676" y="284872"/>
            <a:chExt cx="7728769" cy="6748565"/>
          </a:xfrm>
        </p:grpSpPr>
        <p:pic>
          <p:nvPicPr>
            <p:cNvPr id="3" name="Obrázek 2">
              <a:hlinkClick r:id="" action="ppaction://noaction">
                <a:snd r:embed="rId2" name="explode.wav"/>
              </a:hlinkClick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676" y="476672"/>
              <a:ext cx="3021283" cy="2240337"/>
            </a:xfrm>
            <a:prstGeom prst="rect">
              <a:avLst/>
            </a:prstGeom>
          </p:spPr>
        </p:pic>
        <p:pic>
          <p:nvPicPr>
            <p:cNvPr id="4" name="Obrázek 3">
              <a:hlinkClick r:id="" action="ppaction://noaction">
                <a:snd r:embed="rId2" name="explode.wav"/>
              </a:hlinkClick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55785" y="4867561"/>
              <a:ext cx="2393660" cy="2165876"/>
            </a:xfrm>
            <a:prstGeom prst="rect">
              <a:avLst/>
            </a:prstGeom>
          </p:spPr>
        </p:pic>
        <p:pic>
          <p:nvPicPr>
            <p:cNvPr id="5" name="Obrázek 4">
              <a:hlinkClick r:id="" action="ppaction://noaction">
                <a:snd r:embed="rId2" name="explode.wav"/>
              </a:hlinkClick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9374" y="284872"/>
              <a:ext cx="1893887" cy="2412418"/>
            </a:xfrm>
            <a:prstGeom prst="rect">
              <a:avLst/>
            </a:prstGeom>
          </p:spPr>
        </p:pic>
      </p:grpSp>
      <p:pic>
        <p:nvPicPr>
          <p:cNvPr id="6" name="Obrázek 5">
            <a:hlinkClick r:id="" action="ppaction://noaction">
              <a:snd r:embed="rId6" name="applause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06" y="4844381"/>
            <a:ext cx="2266255" cy="2266255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2690986" y="3138419"/>
            <a:ext cx="34432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za rákosím 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143845" y="547319"/>
            <a:ext cx="2537534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Klikni na správný vzor: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4919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čtyřstrannou šipkou 1"/>
          <p:cNvSpPr/>
          <p:nvPr/>
        </p:nvSpPr>
        <p:spPr>
          <a:xfrm rot="2717073">
            <a:off x="2532599" y="1677390"/>
            <a:ext cx="3760024" cy="3845388"/>
          </a:xfrm>
          <a:prstGeom prst="quadArrowCallou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grpSp>
        <p:nvGrpSpPr>
          <p:cNvPr id="9" name="Skupina 8"/>
          <p:cNvGrpSpPr/>
          <p:nvPr/>
        </p:nvGrpSpPr>
        <p:grpSpPr>
          <a:xfrm>
            <a:off x="20676" y="284872"/>
            <a:ext cx="7728769" cy="6748565"/>
            <a:chOff x="20676" y="284872"/>
            <a:chExt cx="7728769" cy="6748565"/>
          </a:xfrm>
        </p:grpSpPr>
        <p:pic>
          <p:nvPicPr>
            <p:cNvPr id="3" name="Obrázek 2">
              <a:hlinkClick r:id="" action="ppaction://noaction">
                <a:snd r:embed="rId2" name="explode.wav"/>
              </a:hlinkClick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676" y="476672"/>
              <a:ext cx="3021283" cy="2240337"/>
            </a:xfrm>
            <a:prstGeom prst="rect">
              <a:avLst/>
            </a:prstGeom>
          </p:spPr>
        </p:pic>
        <p:pic>
          <p:nvPicPr>
            <p:cNvPr id="4" name="Obrázek 3">
              <a:hlinkClick r:id="" action="ppaction://noaction">
                <a:snd r:embed="rId2" name="explode.wav"/>
              </a:hlinkClick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55785" y="4867561"/>
              <a:ext cx="2393660" cy="2165876"/>
            </a:xfrm>
            <a:prstGeom prst="rect">
              <a:avLst/>
            </a:prstGeom>
          </p:spPr>
        </p:pic>
        <p:pic>
          <p:nvPicPr>
            <p:cNvPr id="5" name="Obrázek 4">
              <a:hlinkClick r:id="" action="ppaction://noaction">
                <a:snd r:embed="rId2" name="explode.wav"/>
              </a:hlinkClick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9374" y="284872"/>
              <a:ext cx="1893887" cy="2412418"/>
            </a:xfrm>
            <a:prstGeom prst="rect">
              <a:avLst/>
            </a:prstGeom>
          </p:spPr>
        </p:pic>
      </p:grpSp>
      <p:pic>
        <p:nvPicPr>
          <p:cNvPr id="6" name="Obrázek 5">
            <a:hlinkClick r:id="" action="ppaction://noaction">
              <a:snd r:embed="rId6" name="applause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06" y="4844381"/>
            <a:ext cx="2266255" cy="2266255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143845" y="547319"/>
            <a:ext cx="2537534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Klikni na správný vzor: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5940152" y="2564904"/>
            <a:ext cx="2808312" cy="2088232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1. p. rákosí</a:t>
            </a:r>
          </a:p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= </a:t>
            </a:r>
          </a:p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STAVENÍ 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2690986" y="3138419"/>
            <a:ext cx="34432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za rákosím 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77382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čtyřstrannou šipkou 1"/>
          <p:cNvSpPr/>
          <p:nvPr/>
        </p:nvSpPr>
        <p:spPr>
          <a:xfrm rot="2717073">
            <a:off x="2581200" y="1676178"/>
            <a:ext cx="3612692" cy="3744416"/>
          </a:xfrm>
          <a:prstGeom prst="quadArrowCallou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3" name="Obrázek 2">
            <a:hlinkClick r:id="" action="ppaction://noaction">
              <a:snd r:embed="rId2" name="applause.wav"/>
            </a:hlinkClick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6" y="476672"/>
            <a:ext cx="3021283" cy="2240337"/>
          </a:xfrm>
          <a:prstGeom prst="rect">
            <a:avLst/>
          </a:prstGeom>
        </p:spPr>
      </p:pic>
      <p:pic>
        <p:nvPicPr>
          <p:cNvPr id="4" name="Obrázek 3">
            <a:hlinkClick r:id="" action="ppaction://noaction">
              <a:snd r:embed="rId4" name="explode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785" y="4867561"/>
            <a:ext cx="2393660" cy="2165876"/>
          </a:xfrm>
          <a:prstGeom prst="rect">
            <a:avLst/>
          </a:prstGeom>
        </p:spPr>
      </p:pic>
      <p:pic>
        <p:nvPicPr>
          <p:cNvPr id="5" name="Obrázek 4">
            <a:hlinkClick r:id="" action="ppaction://noaction">
              <a:snd r:embed="rId4" name="explode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374" y="284872"/>
            <a:ext cx="1893887" cy="2412418"/>
          </a:xfrm>
          <a:prstGeom prst="rect">
            <a:avLst/>
          </a:prstGeom>
        </p:spPr>
      </p:pic>
      <p:pic>
        <p:nvPicPr>
          <p:cNvPr id="6" name="Obrázek 5">
            <a:hlinkClick r:id="" action="ppaction://noaction">
              <a:snd r:embed="rId4" name="explode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06" y="4844381"/>
            <a:ext cx="2266255" cy="2266255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2399823" y="2967335"/>
            <a:ext cx="39754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mezi sedadly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143845" y="547319"/>
            <a:ext cx="2537534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Klikni na správný vzor: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994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aoblený obdélník 8"/>
          <p:cNvSpPr/>
          <p:nvPr/>
        </p:nvSpPr>
        <p:spPr>
          <a:xfrm>
            <a:off x="5940152" y="2564904"/>
            <a:ext cx="2808312" cy="2088232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sedadlo</a:t>
            </a:r>
          </a:p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= </a:t>
            </a:r>
          </a:p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MĚSTO </a:t>
            </a:r>
          </a:p>
        </p:txBody>
      </p:sp>
      <p:sp>
        <p:nvSpPr>
          <p:cNvPr id="2" name="Popisek se čtyřstrannou šipkou 1"/>
          <p:cNvSpPr/>
          <p:nvPr/>
        </p:nvSpPr>
        <p:spPr>
          <a:xfrm rot="2717073">
            <a:off x="2581200" y="1676178"/>
            <a:ext cx="3612692" cy="3744416"/>
          </a:xfrm>
          <a:prstGeom prst="quadArrowCallou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3" name="Obrázek 2">
            <a:hlinkClick r:id="" action="ppaction://noaction">
              <a:snd r:embed="rId2" name="applause.wav"/>
            </a:hlinkClick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6" y="476672"/>
            <a:ext cx="3021283" cy="2240337"/>
          </a:xfrm>
          <a:prstGeom prst="rect">
            <a:avLst/>
          </a:prstGeom>
        </p:spPr>
      </p:pic>
      <p:pic>
        <p:nvPicPr>
          <p:cNvPr id="4" name="Obrázek 3">
            <a:hlinkClick r:id="" action="ppaction://noaction">
              <a:snd r:embed="rId4" name="explode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785" y="4867561"/>
            <a:ext cx="2393660" cy="2165876"/>
          </a:xfrm>
          <a:prstGeom prst="rect">
            <a:avLst/>
          </a:prstGeom>
        </p:spPr>
      </p:pic>
      <p:pic>
        <p:nvPicPr>
          <p:cNvPr id="5" name="Obrázek 4">
            <a:hlinkClick r:id="" action="ppaction://noaction">
              <a:snd r:embed="rId4" name="explode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374" y="284872"/>
            <a:ext cx="1893887" cy="2412418"/>
          </a:xfrm>
          <a:prstGeom prst="rect">
            <a:avLst/>
          </a:prstGeom>
        </p:spPr>
      </p:pic>
      <p:pic>
        <p:nvPicPr>
          <p:cNvPr id="6" name="Obrázek 5">
            <a:hlinkClick r:id="" action="ppaction://noaction">
              <a:snd r:embed="rId4" name="explode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06" y="4844381"/>
            <a:ext cx="2266255" cy="2266255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2399823" y="2967335"/>
            <a:ext cx="39754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mezi sedadly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143845" y="547319"/>
            <a:ext cx="2537534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Klikni na správný vzor: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51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čtyřstrannou šipkou 1"/>
          <p:cNvSpPr/>
          <p:nvPr/>
        </p:nvSpPr>
        <p:spPr>
          <a:xfrm rot="2717073">
            <a:off x="2581200" y="1676178"/>
            <a:ext cx="3612692" cy="3744416"/>
          </a:xfrm>
          <a:prstGeom prst="quadArrowCallou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3" name="Obrázek 2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6" y="476672"/>
            <a:ext cx="3021283" cy="2240337"/>
          </a:xfrm>
          <a:prstGeom prst="rect">
            <a:avLst/>
          </a:prstGeom>
        </p:spPr>
      </p:pic>
      <p:pic>
        <p:nvPicPr>
          <p:cNvPr id="4" name="Obrázek 3">
            <a:hlinkClick r:id="" action="ppaction://noaction">
              <a:snd r:embed="rId4" name="applause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785" y="4867561"/>
            <a:ext cx="2393660" cy="2165876"/>
          </a:xfrm>
          <a:prstGeom prst="rect">
            <a:avLst/>
          </a:prstGeom>
        </p:spPr>
      </p:pic>
      <p:pic>
        <p:nvPicPr>
          <p:cNvPr id="5" name="Obrázek 4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374" y="284872"/>
            <a:ext cx="1893887" cy="2412418"/>
          </a:xfrm>
          <a:prstGeom prst="rect">
            <a:avLst/>
          </a:prstGeom>
        </p:spPr>
      </p:pic>
      <p:pic>
        <p:nvPicPr>
          <p:cNvPr id="6" name="Obrázek 5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06" y="4844381"/>
            <a:ext cx="2266255" cy="2266255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143845" y="547319"/>
            <a:ext cx="2537534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Klikni na správný vzor: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903775" y="2967335"/>
            <a:ext cx="29675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doupěti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7878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aoblený obdélník 8"/>
          <p:cNvSpPr/>
          <p:nvPr/>
        </p:nvSpPr>
        <p:spPr>
          <a:xfrm>
            <a:off x="5940152" y="2564904"/>
            <a:ext cx="2808312" cy="2088232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doupě bez doupěte </a:t>
            </a:r>
          </a:p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= KUŘE</a:t>
            </a: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" name="Popisek se čtyřstrannou šipkou 1"/>
          <p:cNvSpPr/>
          <p:nvPr/>
        </p:nvSpPr>
        <p:spPr>
          <a:xfrm rot="2717073">
            <a:off x="2581200" y="1676178"/>
            <a:ext cx="3612692" cy="3744416"/>
          </a:xfrm>
          <a:prstGeom prst="quadArrowCallou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3" name="Obrázek 2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6" y="476672"/>
            <a:ext cx="3021283" cy="2240337"/>
          </a:xfrm>
          <a:prstGeom prst="rect">
            <a:avLst/>
          </a:prstGeom>
        </p:spPr>
      </p:pic>
      <p:pic>
        <p:nvPicPr>
          <p:cNvPr id="4" name="Obrázek 3">
            <a:hlinkClick r:id="" action="ppaction://noaction">
              <a:snd r:embed="rId4" name="applause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785" y="4867561"/>
            <a:ext cx="2393660" cy="2165876"/>
          </a:xfrm>
          <a:prstGeom prst="rect">
            <a:avLst/>
          </a:prstGeom>
        </p:spPr>
      </p:pic>
      <p:pic>
        <p:nvPicPr>
          <p:cNvPr id="5" name="Obrázek 4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374" y="284872"/>
            <a:ext cx="1893887" cy="2412418"/>
          </a:xfrm>
          <a:prstGeom prst="rect">
            <a:avLst/>
          </a:prstGeom>
        </p:spPr>
      </p:pic>
      <p:pic>
        <p:nvPicPr>
          <p:cNvPr id="6" name="Obrázek 5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06" y="4844381"/>
            <a:ext cx="2266255" cy="2266255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2903775" y="2967335"/>
            <a:ext cx="29675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doupěti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143845" y="547319"/>
            <a:ext cx="2537534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Klikni na správný vzor: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389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čtyřstrannou šipkou 1"/>
          <p:cNvSpPr/>
          <p:nvPr/>
        </p:nvSpPr>
        <p:spPr>
          <a:xfrm rot="2717073">
            <a:off x="2581200" y="1676178"/>
            <a:ext cx="3612692" cy="3744416"/>
          </a:xfrm>
          <a:prstGeom prst="quadArrowCallou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3" name="Obrázek 2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6" y="476672"/>
            <a:ext cx="3021283" cy="2240337"/>
          </a:xfrm>
          <a:prstGeom prst="rect">
            <a:avLst/>
          </a:prstGeom>
        </p:spPr>
      </p:pic>
      <p:pic>
        <p:nvPicPr>
          <p:cNvPr id="4" name="Obrázek 3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785" y="4867561"/>
            <a:ext cx="2393660" cy="2165876"/>
          </a:xfrm>
          <a:prstGeom prst="rect">
            <a:avLst/>
          </a:prstGeom>
        </p:spPr>
      </p:pic>
      <p:pic>
        <p:nvPicPr>
          <p:cNvPr id="5" name="Obrázek 4">
            <a:hlinkClick r:id="" action="ppaction://noaction">
              <a:snd r:embed="rId5" name="applause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374" y="284872"/>
            <a:ext cx="1893887" cy="2412418"/>
          </a:xfrm>
          <a:prstGeom prst="rect">
            <a:avLst/>
          </a:prstGeom>
        </p:spPr>
      </p:pic>
      <p:pic>
        <p:nvPicPr>
          <p:cNvPr id="6" name="Obrázek 5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06" y="4844381"/>
            <a:ext cx="2266255" cy="2266255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2470036" y="2967335"/>
            <a:ext cx="38350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 Konopišti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143845" y="547319"/>
            <a:ext cx="2537534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Klikni na správný vzor: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926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aoblený obdélník 8"/>
          <p:cNvSpPr/>
          <p:nvPr/>
        </p:nvSpPr>
        <p:spPr>
          <a:xfrm>
            <a:off x="5940152" y="2564904"/>
            <a:ext cx="2808312" cy="2088232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2. Pád bez Konopiště</a:t>
            </a:r>
          </a:p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 = </a:t>
            </a:r>
          </a:p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MOŘE</a:t>
            </a: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" name="Popisek se čtyřstrannou šipkou 1"/>
          <p:cNvSpPr/>
          <p:nvPr/>
        </p:nvSpPr>
        <p:spPr>
          <a:xfrm rot="2717073">
            <a:off x="2581200" y="1676178"/>
            <a:ext cx="3612692" cy="3744416"/>
          </a:xfrm>
          <a:prstGeom prst="quadArrowCallou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3" name="Obrázek 2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6" y="476672"/>
            <a:ext cx="3021283" cy="2240337"/>
          </a:xfrm>
          <a:prstGeom prst="rect">
            <a:avLst/>
          </a:prstGeom>
        </p:spPr>
      </p:pic>
      <p:pic>
        <p:nvPicPr>
          <p:cNvPr id="4" name="Obrázek 3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785" y="4867561"/>
            <a:ext cx="2393660" cy="2165876"/>
          </a:xfrm>
          <a:prstGeom prst="rect">
            <a:avLst/>
          </a:prstGeom>
        </p:spPr>
      </p:pic>
      <p:pic>
        <p:nvPicPr>
          <p:cNvPr id="5" name="Obrázek 4">
            <a:hlinkClick r:id="" action="ppaction://noaction">
              <a:snd r:embed="rId5" name="applause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374" y="284872"/>
            <a:ext cx="1893887" cy="2412418"/>
          </a:xfrm>
          <a:prstGeom prst="rect">
            <a:avLst/>
          </a:prstGeom>
        </p:spPr>
      </p:pic>
      <p:pic>
        <p:nvPicPr>
          <p:cNvPr id="6" name="Obrázek 5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06" y="4844381"/>
            <a:ext cx="2266255" cy="2266255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2470036" y="2967335"/>
            <a:ext cx="38350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 Konopišti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143845" y="547319"/>
            <a:ext cx="2537534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Klikni na správný vzor: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46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čtyřstrannou šipkou 1"/>
          <p:cNvSpPr/>
          <p:nvPr/>
        </p:nvSpPr>
        <p:spPr>
          <a:xfrm rot="2717073">
            <a:off x="2581200" y="1676178"/>
            <a:ext cx="3612692" cy="3744416"/>
          </a:xfrm>
          <a:prstGeom prst="quadArrowCallou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3" name="Obrázek 2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6" y="476672"/>
            <a:ext cx="3021283" cy="2240337"/>
          </a:xfrm>
          <a:prstGeom prst="rect">
            <a:avLst/>
          </a:prstGeom>
        </p:spPr>
      </p:pic>
      <p:pic>
        <p:nvPicPr>
          <p:cNvPr id="4" name="Obrázek 3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785" y="4867561"/>
            <a:ext cx="2393660" cy="2165876"/>
          </a:xfrm>
          <a:prstGeom prst="rect">
            <a:avLst/>
          </a:prstGeom>
        </p:spPr>
      </p:pic>
      <p:pic>
        <p:nvPicPr>
          <p:cNvPr id="5" name="Obrázek 4">
            <a:hlinkClick r:id="" action="ppaction://noaction">
              <a:snd r:embed="rId5" name="applause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374" y="284872"/>
            <a:ext cx="1893887" cy="2412418"/>
          </a:xfrm>
          <a:prstGeom prst="rect">
            <a:avLst/>
          </a:prstGeom>
        </p:spPr>
      </p:pic>
      <p:pic>
        <p:nvPicPr>
          <p:cNvPr id="6" name="Obrázek 5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06" y="4844381"/>
            <a:ext cx="2266255" cy="2266255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2760212" y="2967335"/>
            <a:ext cx="32546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 hřištích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143845" y="547319"/>
            <a:ext cx="2537534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Klikni na správný vzor: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0193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čtyřstrannou šipkou 1"/>
          <p:cNvSpPr/>
          <p:nvPr/>
        </p:nvSpPr>
        <p:spPr>
          <a:xfrm rot="2717073">
            <a:off x="2581200" y="1676178"/>
            <a:ext cx="3612692" cy="3744416"/>
          </a:xfrm>
          <a:prstGeom prst="quadArrowCallou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3" name="Obrázek 2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6" y="476672"/>
            <a:ext cx="3021283" cy="2240337"/>
          </a:xfrm>
          <a:prstGeom prst="rect">
            <a:avLst/>
          </a:prstGeom>
        </p:spPr>
      </p:pic>
      <p:pic>
        <p:nvPicPr>
          <p:cNvPr id="4" name="Obrázek 3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785" y="4867561"/>
            <a:ext cx="2393660" cy="2165876"/>
          </a:xfrm>
          <a:prstGeom prst="rect">
            <a:avLst/>
          </a:prstGeom>
        </p:spPr>
      </p:pic>
      <p:pic>
        <p:nvPicPr>
          <p:cNvPr id="5" name="Obrázek 4">
            <a:hlinkClick r:id="" action="ppaction://noaction">
              <a:snd r:embed="rId5" name="applause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374" y="284872"/>
            <a:ext cx="1893887" cy="2412418"/>
          </a:xfrm>
          <a:prstGeom prst="rect">
            <a:avLst/>
          </a:prstGeom>
        </p:spPr>
      </p:pic>
      <p:pic>
        <p:nvPicPr>
          <p:cNvPr id="6" name="Obrázek 5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06" y="4844381"/>
            <a:ext cx="2266255" cy="2266255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2760212" y="2967335"/>
            <a:ext cx="32546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 hřištích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143845" y="547319"/>
            <a:ext cx="2537534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Klikni na správný vzor: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5940152" y="2564904"/>
            <a:ext cx="2808312" cy="2088232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hřiště bez hřiště = </a:t>
            </a:r>
          </a:p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MOŘE</a:t>
            </a: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409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čtyřstrannou šipkou 1"/>
          <p:cNvSpPr/>
          <p:nvPr/>
        </p:nvSpPr>
        <p:spPr>
          <a:xfrm rot="2717073">
            <a:off x="2532599" y="1677390"/>
            <a:ext cx="3760024" cy="3845388"/>
          </a:xfrm>
          <a:prstGeom prst="quadArrowCallou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grpSp>
        <p:nvGrpSpPr>
          <p:cNvPr id="9" name="Skupina 8"/>
          <p:cNvGrpSpPr/>
          <p:nvPr/>
        </p:nvGrpSpPr>
        <p:grpSpPr>
          <a:xfrm>
            <a:off x="20676" y="284872"/>
            <a:ext cx="7728769" cy="6748565"/>
            <a:chOff x="20676" y="284872"/>
            <a:chExt cx="7728769" cy="6748565"/>
          </a:xfrm>
        </p:grpSpPr>
        <p:pic>
          <p:nvPicPr>
            <p:cNvPr id="3" name="Obrázek 2">
              <a:hlinkClick r:id="" action="ppaction://noaction">
                <a:snd r:embed="rId2" name="explode.wav"/>
              </a:hlinkClick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676" y="476672"/>
              <a:ext cx="3021283" cy="2240337"/>
            </a:xfrm>
            <a:prstGeom prst="rect">
              <a:avLst/>
            </a:prstGeom>
          </p:spPr>
        </p:pic>
        <p:pic>
          <p:nvPicPr>
            <p:cNvPr id="4" name="Obrázek 3">
              <a:hlinkClick r:id="" action="ppaction://noaction">
                <a:snd r:embed="rId2" name="explode.wav"/>
              </a:hlinkClick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55785" y="4867561"/>
              <a:ext cx="2393660" cy="2165876"/>
            </a:xfrm>
            <a:prstGeom prst="rect">
              <a:avLst/>
            </a:prstGeom>
          </p:spPr>
        </p:pic>
        <p:pic>
          <p:nvPicPr>
            <p:cNvPr id="5" name="Obrázek 4">
              <a:hlinkClick r:id="" action="ppaction://noaction">
                <a:snd r:embed="rId2" name="explode.wav"/>
              </a:hlinkClick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9374" y="284872"/>
              <a:ext cx="1893887" cy="2412418"/>
            </a:xfrm>
            <a:prstGeom prst="rect">
              <a:avLst/>
            </a:prstGeom>
          </p:spPr>
        </p:pic>
      </p:grpSp>
      <p:pic>
        <p:nvPicPr>
          <p:cNvPr id="6" name="Obrázek 5">
            <a:hlinkClick r:id="" action="ppaction://noaction">
              <a:snd r:embed="rId6" name="applause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06" y="4844381"/>
            <a:ext cx="2266255" cy="2266255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143845" y="547319"/>
            <a:ext cx="2537534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Klikni na správný vzor: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567510" y="3138419"/>
            <a:ext cx="34211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 zábradlí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6240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čtyřstrannou šipkou 1"/>
          <p:cNvSpPr/>
          <p:nvPr/>
        </p:nvSpPr>
        <p:spPr>
          <a:xfrm rot="2717073">
            <a:off x="2532599" y="1677390"/>
            <a:ext cx="3760024" cy="3845388"/>
          </a:xfrm>
          <a:prstGeom prst="quadArrowCallou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grpSp>
        <p:nvGrpSpPr>
          <p:cNvPr id="9" name="Skupina 8"/>
          <p:cNvGrpSpPr/>
          <p:nvPr/>
        </p:nvGrpSpPr>
        <p:grpSpPr>
          <a:xfrm>
            <a:off x="20676" y="284872"/>
            <a:ext cx="7728769" cy="6748565"/>
            <a:chOff x="20676" y="284872"/>
            <a:chExt cx="7728769" cy="6748565"/>
          </a:xfrm>
        </p:grpSpPr>
        <p:pic>
          <p:nvPicPr>
            <p:cNvPr id="3" name="Obrázek 2">
              <a:hlinkClick r:id="" action="ppaction://noaction">
                <a:snd r:embed="rId2" name="explode.wav"/>
              </a:hlinkClick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676" y="476672"/>
              <a:ext cx="3021283" cy="2240337"/>
            </a:xfrm>
            <a:prstGeom prst="rect">
              <a:avLst/>
            </a:prstGeom>
          </p:spPr>
        </p:pic>
        <p:pic>
          <p:nvPicPr>
            <p:cNvPr id="4" name="Obrázek 3">
              <a:hlinkClick r:id="" action="ppaction://noaction">
                <a:snd r:embed="rId2" name="explode.wav"/>
              </a:hlinkClick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55785" y="4867561"/>
              <a:ext cx="2393660" cy="2165876"/>
            </a:xfrm>
            <a:prstGeom prst="rect">
              <a:avLst/>
            </a:prstGeom>
          </p:spPr>
        </p:pic>
        <p:pic>
          <p:nvPicPr>
            <p:cNvPr id="5" name="Obrázek 4">
              <a:hlinkClick r:id="" action="ppaction://noaction">
                <a:snd r:embed="rId2" name="explode.wav"/>
              </a:hlinkClick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9374" y="284872"/>
              <a:ext cx="1893887" cy="2412418"/>
            </a:xfrm>
            <a:prstGeom prst="rect">
              <a:avLst/>
            </a:prstGeom>
          </p:spPr>
        </p:pic>
      </p:grpSp>
      <p:pic>
        <p:nvPicPr>
          <p:cNvPr id="6" name="Obrázek 5">
            <a:hlinkClick r:id="" action="ppaction://noaction">
              <a:snd r:embed="rId6" name="applause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06" y="4844381"/>
            <a:ext cx="2266255" cy="2266255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2567510" y="3138419"/>
            <a:ext cx="34211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 zábradlí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143845" y="547319"/>
            <a:ext cx="2537534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Klikni na správný vzor: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5940152" y="2564904"/>
            <a:ext cx="2808312" cy="2088232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Končí na –í</a:t>
            </a:r>
          </a:p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= </a:t>
            </a:r>
          </a:p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STAVENÍ </a:t>
            </a:r>
          </a:p>
        </p:txBody>
      </p:sp>
    </p:spTree>
    <p:extLst>
      <p:ext uri="{BB962C8B-B14F-4D97-AF65-F5344CB8AC3E}">
        <p14:creationId xmlns:p14="http://schemas.microsoft.com/office/powerpoint/2010/main" val="2740286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čtyřstrannou šipkou 1"/>
          <p:cNvSpPr/>
          <p:nvPr/>
        </p:nvSpPr>
        <p:spPr>
          <a:xfrm rot="2717073">
            <a:off x="2581200" y="1676178"/>
            <a:ext cx="3612692" cy="3744416"/>
          </a:xfrm>
          <a:prstGeom prst="quadArrowCallou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3" name="Obrázek 2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6" y="476672"/>
            <a:ext cx="3021283" cy="2240337"/>
          </a:xfrm>
          <a:prstGeom prst="rect">
            <a:avLst/>
          </a:prstGeom>
        </p:spPr>
      </p:pic>
      <p:pic>
        <p:nvPicPr>
          <p:cNvPr id="4" name="Obrázek 3">
            <a:hlinkClick r:id="" action="ppaction://noaction">
              <a:snd r:embed="rId4" name="applause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785" y="4867561"/>
            <a:ext cx="2393660" cy="2165876"/>
          </a:xfrm>
          <a:prstGeom prst="rect">
            <a:avLst/>
          </a:prstGeom>
        </p:spPr>
      </p:pic>
      <p:pic>
        <p:nvPicPr>
          <p:cNvPr id="5" name="Obrázek 4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374" y="284872"/>
            <a:ext cx="1893887" cy="2412418"/>
          </a:xfrm>
          <a:prstGeom prst="rect">
            <a:avLst/>
          </a:prstGeom>
        </p:spPr>
      </p:pic>
      <p:pic>
        <p:nvPicPr>
          <p:cNvPr id="6" name="Obrázek 5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06" y="4844381"/>
            <a:ext cx="2266255" cy="2266255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2937404" y="2967335"/>
            <a:ext cx="29002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 děvčaty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143845" y="547319"/>
            <a:ext cx="2537534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Klikni na správný vzor: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6836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čtyřstrannou šipkou 1"/>
          <p:cNvSpPr/>
          <p:nvPr/>
        </p:nvSpPr>
        <p:spPr>
          <a:xfrm rot="2717073">
            <a:off x="2581200" y="1676178"/>
            <a:ext cx="3612692" cy="3744416"/>
          </a:xfrm>
          <a:prstGeom prst="quadArrowCallou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3" name="Obrázek 2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6" y="476672"/>
            <a:ext cx="3021283" cy="2240337"/>
          </a:xfrm>
          <a:prstGeom prst="rect">
            <a:avLst/>
          </a:prstGeom>
        </p:spPr>
      </p:pic>
      <p:pic>
        <p:nvPicPr>
          <p:cNvPr id="4" name="Obrázek 3">
            <a:hlinkClick r:id="" action="ppaction://noaction">
              <a:snd r:embed="rId4" name="applause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785" y="4867561"/>
            <a:ext cx="2393660" cy="2165876"/>
          </a:xfrm>
          <a:prstGeom prst="rect">
            <a:avLst/>
          </a:prstGeom>
        </p:spPr>
      </p:pic>
      <p:pic>
        <p:nvPicPr>
          <p:cNvPr id="5" name="Obrázek 4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374" y="284872"/>
            <a:ext cx="1893887" cy="2412418"/>
          </a:xfrm>
          <a:prstGeom prst="rect">
            <a:avLst/>
          </a:prstGeom>
        </p:spPr>
      </p:pic>
      <p:pic>
        <p:nvPicPr>
          <p:cNvPr id="6" name="Obrázek 5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06" y="4844381"/>
            <a:ext cx="2266255" cy="2266255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2937404" y="2967335"/>
            <a:ext cx="29002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 děvčaty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143845" y="547319"/>
            <a:ext cx="2537534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Klikni na správný vzor: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5940152" y="2564904"/>
            <a:ext cx="2808312" cy="2088232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děvče bez děvčete </a:t>
            </a:r>
          </a:p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= KUŘE</a:t>
            </a: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997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čtyřstrannou šipkou 1"/>
          <p:cNvSpPr/>
          <p:nvPr/>
        </p:nvSpPr>
        <p:spPr>
          <a:xfrm rot="2717073">
            <a:off x="2581200" y="1676178"/>
            <a:ext cx="3612692" cy="3744416"/>
          </a:xfrm>
          <a:prstGeom prst="quadArrowCallou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3" name="Obrázek 2">
            <a:hlinkClick r:id="" action="ppaction://noaction">
              <a:snd r:embed="rId2" name="applause.wav"/>
            </a:hlinkClick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6" y="476672"/>
            <a:ext cx="3021283" cy="2240337"/>
          </a:xfrm>
          <a:prstGeom prst="rect">
            <a:avLst/>
          </a:prstGeom>
        </p:spPr>
      </p:pic>
      <p:pic>
        <p:nvPicPr>
          <p:cNvPr id="4" name="Obrázek 3">
            <a:hlinkClick r:id="" action="ppaction://noaction">
              <a:snd r:embed="rId4" name="explode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785" y="4867561"/>
            <a:ext cx="2393660" cy="2165876"/>
          </a:xfrm>
          <a:prstGeom prst="rect">
            <a:avLst/>
          </a:prstGeom>
        </p:spPr>
      </p:pic>
      <p:pic>
        <p:nvPicPr>
          <p:cNvPr id="5" name="Obrázek 4">
            <a:hlinkClick r:id="" action="ppaction://noaction">
              <a:snd r:embed="rId4" name="explode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374" y="284872"/>
            <a:ext cx="1893887" cy="2412418"/>
          </a:xfrm>
          <a:prstGeom prst="rect">
            <a:avLst/>
          </a:prstGeom>
        </p:spPr>
      </p:pic>
      <p:pic>
        <p:nvPicPr>
          <p:cNvPr id="6" name="Obrázek 5">
            <a:hlinkClick r:id="" action="ppaction://noaction">
              <a:snd r:embed="rId4" name="explode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06" y="4844381"/>
            <a:ext cx="2266255" cy="2266255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2795125" y="2967335"/>
            <a:ext cx="31848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bez barviv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143845" y="547319"/>
            <a:ext cx="2537534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Klikni na správný vzor: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4629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čtyřstrannou šipkou 1"/>
          <p:cNvSpPr/>
          <p:nvPr/>
        </p:nvSpPr>
        <p:spPr>
          <a:xfrm rot="2717073">
            <a:off x="2581200" y="1676178"/>
            <a:ext cx="3612692" cy="3744416"/>
          </a:xfrm>
          <a:prstGeom prst="quadArrowCallou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3" name="Obrázek 2">
            <a:hlinkClick r:id="" action="ppaction://noaction">
              <a:snd r:embed="rId2" name="applause.wav"/>
            </a:hlinkClick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6" y="476672"/>
            <a:ext cx="3021283" cy="2240337"/>
          </a:xfrm>
          <a:prstGeom prst="rect">
            <a:avLst/>
          </a:prstGeom>
        </p:spPr>
      </p:pic>
      <p:pic>
        <p:nvPicPr>
          <p:cNvPr id="4" name="Obrázek 3">
            <a:hlinkClick r:id="" action="ppaction://noaction">
              <a:snd r:embed="rId4" name="explode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785" y="4867561"/>
            <a:ext cx="2393660" cy="2165876"/>
          </a:xfrm>
          <a:prstGeom prst="rect">
            <a:avLst/>
          </a:prstGeom>
        </p:spPr>
      </p:pic>
      <p:pic>
        <p:nvPicPr>
          <p:cNvPr id="5" name="Obrázek 4">
            <a:hlinkClick r:id="" action="ppaction://noaction">
              <a:snd r:embed="rId4" name="explode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374" y="284872"/>
            <a:ext cx="1893887" cy="2412418"/>
          </a:xfrm>
          <a:prstGeom prst="rect">
            <a:avLst/>
          </a:prstGeom>
        </p:spPr>
      </p:pic>
      <p:pic>
        <p:nvPicPr>
          <p:cNvPr id="6" name="Obrázek 5">
            <a:hlinkClick r:id="" action="ppaction://noaction">
              <a:snd r:embed="rId4" name="explode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06" y="4844381"/>
            <a:ext cx="2266255" cy="2266255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2795125" y="2967335"/>
            <a:ext cx="31848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bez barviv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143845" y="547319"/>
            <a:ext cx="2537534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Klikni na správný vzor: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5940152" y="2564904"/>
            <a:ext cx="2808312" cy="2088232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barvivo</a:t>
            </a:r>
          </a:p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= </a:t>
            </a:r>
          </a:p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MĚSTO </a:t>
            </a:r>
          </a:p>
        </p:txBody>
      </p:sp>
    </p:spTree>
    <p:extLst>
      <p:ext uri="{BB962C8B-B14F-4D97-AF65-F5344CB8AC3E}">
        <p14:creationId xmlns:p14="http://schemas.microsoft.com/office/powerpoint/2010/main" val="2892274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čtyřstrannou šipkou 1"/>
          <p:cNvSpPr/>
          <p:nvPr/>
        </p:nvSpPr>
        <p:spPr>
          <a:xfrm rot="2717073">
            <a:off x="2581200" y="1676178"/>
            <a:ext cx="3612692" cy="3744416"/>
          </a:xfrm>
          <a:prstGeom prst="quadArrowCallou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3" name="Obrázek 2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6" y="476672"/>
            <a:ext cx="3021283" cy="2240337"/>
          </a:xfrm>
          <a:prstGeom prst="rect">
            <a:avLst/>
          </a:prstGeom>
        </p:spPr>
      </p:pic>
      <p:pic>
        <p:nvPicPr>
          <p:cNvPr id="4" name="Obrázek 3">
            <a:hlinkClick r:id="" action="ppaction://noaction">
              <a:snd r:embed="rId4" name="applause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785" y="4867561"/>
            <a:ext cx="2393660" cy="2165876"/>
          </a:xfrm>
          <a:prstGeom prst="rect">
            <a:avLst/>
          </a:prstGeom>
        </p:spPr>
      </p:pic>
      <p:pic>
        <p:nvPicPr>
          <p:cNvPr id="5" name="Obrázek 4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374" y="284872"/>
            <a:ext cx="1893887" cy="2412418"/>
          </a:xfrm>
          <a:prstGeom prst="rect">
            <a:avLst/>
          </a:prstGeom>
        </p:spPr>
      </p:pic>
      <p:pic>
        <p:nvPicPr>
          <p:cNvPr id="6" name="Obrázek 5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06" y="4844381"/>
            <a:ext cx="2266255" cy="2266255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2511294" y="2967335"/>
            <a:ext cx="37525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 housatech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143845" y="547319"/>
            <a:ext cx="2537534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Klikni na správný vzor: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026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aoblený obdélník 8"/>
          <p:cNvSpPr/>
          <p:nvPr/>
        </p:nvSpPr>
        <p:spPr>
          <a:xfrm>
            <a:off x="5940152" y="2564904"/>
            <a:ext cx="2808312" cy="2088232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house bez housete </a:t>
            </a:r>
          </a:p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= KUŘE</a:t>
            </a: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" name="Popisek se čtyřstrannou šipkou 1"/>
          <p:cNvSpPr/>
          <p:nvPr/>
        </p:nvSpPr>
        <p:spPr>
          <a:xfrm rot="2717073">
            <a:off x="2581200" y="1676178"/>
            <a:ext cx="3612692" cy="3744416"/>
          </a:xfrm>
          <a:prstGeom prst="quadArrowCallou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3" name="Obrázek 2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6" y="476672"/>
            <a:ext cx="3021283" cy="2240337"/>
          </a:xfrm>
          <a:prstGeom prst="rect">
            <a:avLst/>
          </a:prstGeom>
        </p:spPr>
      </p:pic>
      <p:pic>
        <p:nvPicPr>
          <p:cNvPr id="4" name="Obrázek 3">
            <a:hlinkClick r:id="" action="ppaction://noaction">
              <a:snd r:embed="rId4" name="applause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785" y="4867561"/>
            <a:ext cx="2393660" cy="2165876"/>
          </a:xfrm>
          <a:prstGeom prst="rect">
            <a:avLst/>
          </a:prstGeom>
        </p:spPr>
      </p:pic>
      <p:pic>
        <p:nvPicPr>
          <p:cNvPr id="5" name="Obrázek 4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374" y="284872"/>
            <a:ext cx="1893887" cy="2412418"/>
          </a:xfrm>
          <a:prstGeom prst="rect">
            <a:avLst/>
          </a:prstGeom>
        </p:spPr>
      </p:pic>
      <p:pic>
        <p:nvPicPr>
          <p:cNvPr id="6" name="Obrázek 5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06" y="4844381"/>
            <a:ext cx="2266255" cy="2266255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2511294" y="2967335"/>
            <a:ext cx="37525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 housatech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143845" y="547319"/>
            <a:ext cx="2537534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Klikni na správný vzor: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347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čtyřstrannou šipkou 1"/>
          <p:cNvSpPr/>
          <p:nvPr/>
        </p:nvSpPr>
        <p:spPr>
          <a:xfrm rot="2717073">
            <a:off x="2581200" y="1676178"/>
            <a:ext cx="3612692" cy="3744416"/>
          </a:xfrm>
          <a:prstGeom prst="quadArrowCallou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3" name="Obrázek 2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6" y="476672"/>
            <a:ext cx="3021283" cy="2240337"/>
          </a:xfrm>
          <a:prstGeom prst="rect">
            <a:avLst/>
          </a:prstGeom>
        </p:spPr>
      </p:pic>
      <p:pic>
        <p:nvPicPr>
          <p:cNvPr id="4" name="Obrázek 3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785" y="4867561"/>
            <a:ext cx="2393660" cy="2165876"/>
          </a:xfrm>
          <a:prstGeom prst="rect">
            <a:avLst/>
          </a:prstGeom>
        </p:spPr>
      </p:pic>
      <p:pic>
        <p:nvPicPr>
          <p:cNvPr id="5" name="Obrázek 4">
            <a:hlinkClick r:id="" action="ppaction://noaction">
              <a:snd r:embed="rId5" name="applause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374" y="284872"/>
            <a:ext cx="1893887" cy="2412418"/>
          </a:xfrm>
          <a:prstGeom prst="rect">
            <a:avLst/>
          </a:prstGeom>
        </p:spPr>
      </p:pic>
      <p:pic>
        <p:nvPicPr>
          <p:cNvPr id="6" name="Obrázek 5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06" y="4844381"/>
            <a:ext cx="2266255" cy="2266255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2169990" y="2967335"/>
            <a:ext cx="44351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mraveništích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143845" y="547319"/>
            <a:ext cx="2537534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Klikni na správný vzor: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5626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aoblený obdélník 8"/>
          <p:cNvSpPr/>
          <p:nvPr/>
        </p:nvSpPr>
        <p:spPr>
          <a:xfrm>
            <a:off x="5940152" y="2564904"/>
            <a:ext cx="2808312" cy="2088232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mraveniště bez mraveniště</a:t>
            </a:r>
          </a:p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 = </a:t>
            </a:r>
          </a:p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MOŘE</a:t>
            </a: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" name="Popisek se čtyřstrannou šipkou 1"/>
          <p:cNvSpPr/>
          <p:nvPr/>
        </p:nvSpPr>
        <p:spPr>
          <a:xfrm rot="2717073">
            <a:off x="2581200" y="1676178"/>
            <a:ext cx="3612692" cy="3744416"/>
          </a:xfrm>
          <a:prstGeom prst="quadArrowCallou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3" name="Obrázek 2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6" y="476672"/>
            <a:ext cx="3021283" cy="2240337"/>
          </a:xfrm>
          <a:prstGeom prst="rect">
            <a:avLst/>
          </a:prstGeom>
        </p:spPr>
      </p:pic>
      <p:pic>
        <p:nvPicPr>
          <p:cNvPr id="4" name="Obrázek 3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785" y="4867561"/>
            <a:ext cx="2393660" cy="2165876"/>
          </a:xfrm>
          <a:prstGeom prst="rect">
            <a:avLst/>
          </a:prstGeom>
        </p:spPr>
      </p:pic>
      <p:pic>
        <p:nvPicPr>
          <p:cNvPr id="5" name="Obrázek 4">
            <a:hlinkClick r:id="" action="ppaction://noaction">
              <a:snd r:embed="rId5" name="applause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374" y="284872"/>
            <a:ext cx="1893887" cy="2412418"/>
          </a:xfrm>
          <a:prstGeom prst="rect">
            <a:avLst/>
          </a:prstGeom>
        </p:spPr>
      </p:pic>
      <p:pic>
        <p:nvPicPr>
          <p:cNvPr id="6" name="Obrázek 5">
            <a:hlinkClick r:id="" action="ppaction://noaction">
              <a:snd r:embed="rId2" name="explode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06" y="4844381"/>
            <a:ext cx="2266255" cy="2266255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2169988" y="2967335"/>
            <a:ext cx="44351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mraveništích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143845" y="547319"/>
            <a:ext cx="2537534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Klikni na správný vzor: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274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i="1" dirty="0" smtClean="0">
                <a:effectLst/>
              </a:rPr>
              <a:t>http://office.microsoft.com/cs-cz/images/?CTT=6&amp;ver=14&amp;app=powerpnt.exe</a:t>
            </a:r>
          </a:p>
          <a:p>
            <a:r>
              <a:rPr lang="cs-CZ" sz="2000" i="1" dirty="0" smtClean="0">
                <a:effectLst/>
              </a:rPr>
              <a:t>Www.google.cz</a:t>
            </a:r>
            <a:r>
              <a:rPr lang="cs-CZ" sz="2000" dirty="0" smtClean="0">
                <a:effectLst/>
              </a:rPr>
              <a:t> [online]. 21.6.2006 [cit. 2011-10-18]. Kuře. Dostupné z WWW: &lt;http://www.moji-littlestpetshop.wbs.cz/pro.html&gt;.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185673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TC010205604[[fn=Konstrukční motiv]]</Template>
  <TotalTime>376</TotalTime>
  <Words>504</Words>
  <Application>Microsoft Office PowerPoint</Application>
  <PresentationFormat>Předvádění na obrazovce (4:3)</PresentationFormat>
  <Paragraphs>112</Paragraphs>
  <Slides>28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29" baseType="lpstr">
      <vt:lpstr>Motiv systému Office</vt:lpstr>
      <vt:lpstr>Prezentace aplikace PowerPoint</vt:lpstr>
      <vt:lpstr>Prezentace aplikace PowerPoint</vt:lpstr>
      <vt:lpstr>Vzory podstatných jmen rodu středního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Dočkalová Jana</dc:creator>
  <cp:lastModifiedBy>NTB3</cp:lastModifiedBy>
  <cp:revision>36</cp:revision>
  <dcterms:created xsi:type="dcterms:W3CDTF">2011-10-18T13:52:16Z</dcterms:created>
  <dcterms:modified xsi:type="dcterms:W3CDTF">2012-02-27T18:44:52Z</dcterms:modified>
</cp:coreProperties>
</file>