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9"/>
  </p:notesMasterIdLst>
  <p:sldIdLst>
    <p:sldId id="275" r:id="rId2"/>
    <p:sldId id="276" r:id="rId3"/>
    <p:sldId id="272" r:id="rId4"/>
    <p:sldId id="277" r:id="rId5"/>
    <p:sldId id="279" r:id="rId6"/>
    <p:sldId id="280" r:id="rId7"/>
    <p:sldId id="274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8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9386A206-073E-4F76-A555-6287A0A235F3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A7530ED4-01FA-4EFD-990E-7BDA694EFBB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2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3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4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5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6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7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8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9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0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2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Elipsa 8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6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A832CB4-9673-45F8-9B6D-BDEBE3011A97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7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2E07F36-A24B-4A6E-9B24-767C36A7394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  <p:sndAc>
      <p:stSnd>
        <p:snd r:embed="rId1" name="camera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DF0297-0EA4-49FD-8FF6-647DBD441250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5B5D3B-83B8-42F9-B3A9-1F593B6396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  <p:sndAc>
      <p:stSnd>
        <p:snd r:embed="rId1" name="camera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6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9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Elipsa 8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AAE398E-0730-4E81-86FA-7062F2BD8A73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EC42B05-245E-4930-9B8F-FFF9D10EFB3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  <p:sndAc>
      <p:stSnd>
        <p:snd r:embed="rId1" name="camera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965EC3-A3B2-444D-BE7F-0D7F0C564C9D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C3939D-7886-489A-BE5D-7D6B77F6C9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  <p:sndAc>
      <p:stSnd>
        <p:snd r:embed="rId1" name="camera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92F7987-E650-4894-A0E7-7953C2737183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9222C37-F50C-425D-BF28-6B3483155C2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7B8D45-C11C-4635-898D-98244E71F774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4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E9111-260E-4220-9064-A04409F347E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  <p:sndAc>
      <p:stSnd>
        <p:snd r:embed="rId1" name="camera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4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Obdélník 5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7075F97-AB9A-4E90-9B87-D144F359E426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CA44356-B105-4200-B318-ECFF03BDEDE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  <p:sndAc>
      <p:stSnd>
        <p:snd r:embed="rId1" name="camera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5D29FAD-733D-4318-A894-18119569AA28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94BDA48-1227-4140-87FF-4F538F2E28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 fontAlgn="auto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</a:endParaRPr>
          </a:p>
        </p:txBody>
      </p:sp>
      <p:sp>
        <p:nvSpPr>
          <p:cNvPr id="6" name="Vývojový diagram: postup 8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Vývojový diagram: postup 9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A6BA259-8CC8-42F4-9EE9-F582319CF5DF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48B0FD3-21A7-4E75-8B03-BC44EF4465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  <p:sndAc>
      <p:stSnd>
        <p:snd r:embed="rId1" name="camera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B8083A-5872-4DE7-8510-15313BD8C451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BC4CCC-F9EA-43C3-9AD3-136AB6A6ED3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  <p:sndAc>
      <p:stSnd>
        <p:snd r:embed="rId1" name="camera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FEE503-4973-482B-93E6-D2A1D7F39603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D887DB-BE4C-4B7E-A351-8D195E62333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  <p:sndAc>
      <p:stSnd>
        <p:snd r:embed="rId1" name="camera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Elipsa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Obdélník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3" name="Zástupný symbol pro text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7BF27BA2-46BB-4776-B89C-E319FF942AE0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</a:defRPr>
            </a:lvl1pPr>
            <a:extLst/>
          </a:lstStyle>
          <a:p>
            <a:pPr>
              <a:defRPr/>
            </a:pPr>
            <a:fld id="{6EB1FC03-A709-4449-8417-A95344B31C8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19" r:id="rId2"/>
    <p:sldLayoutId id="2147483721" r:id="rId3"/>
    <p:sldLayoutId id="2147483718" r:id="rId4"/>
    <p:sldLayoutId id="2147483722" r:id="rId5"/>
    <p:sldLayoutId id="2147483717" r:id="rId6"/>
    <p:sldLayoutId id="2147483723" r:id="rId7"/>
    <p:sldLayoutId id="2147483724" r:id="rId8"/>
    <p:sldLayoutId id="2147483725" r:id="rId9"/>
    <p:sldLayoutId id="2147483716" r:id="rId10"/>
    <p:sldLayoutId id="2147483715" r:id="rId11"/>
  </p:sldLayoutIdLst>
  <p:transition spd="slow">
    <p:split/>
    <p:sndAc>
      <p:stSnd>
        <p:snd r:embed="rId13" name="camera.wav"/>
      </p:stSnd>
    </p:sndAc>
  </p:transition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2pPr>
      <a:lvl3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3pPr>
      <a:lvl4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4pPr>
      <a:lvl5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9pPr>
      <a:extLst/>
    </p:titleStyle>
    <p:bodyStyle>
      <a:lvl1pPr marL="365125" indent="-282575" algn="l" rtl="0" fontAlgn="base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fontAlgn="base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fontAlgn="base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fontAlgn="base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0" y="1196975"/>
            <a:ext cx="9144000" cy="8636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2800" b="1" dirty="0" smtClean="0">
                <a:solidFill>
                  <a:schemeClr val="tx2">
                    <a:satMod val="130000"/>
                  </a:schemeClr>
                </a:solidFill>
                <a:latin typeface="+mn-lt"/>
              </a:rPr>
              <a:t>Odčítání zlomků</a:t>
            </a:r>
            <a:endParaRPr lang="cs-CZ" sz="2800" b="1" dirty="0">
              <a:solidFill>
                <a:schemeClr val="tx2">
                  <a:satMod val="130000"/>
                </a:schemeClr>
              </a:solidFill>
              <a:latin typeface="+mn-lt"/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2209800"/>
            <a:ext cx="6477000" cy="1579563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cs-CZ" sz="1500" dirty="0" smtClean="0"/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cs-CZ" sz="1500" dirty="0"/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cs-CZ" sz="1500" dirty="0" smtClean="0"/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1500" dirty="0" smtClean="0"/>
              <a:t>Základní škola Čelákovice</a:t>
            </a:r>
            <a:endParaRPr lang="cs-CZ" sz="1500" dirty="0"/>
          </a:p>
        </p:txBody>
      </p:sp>
      <p:sp>
        <p:nvSpPr>
          <p:cNvPr id="14339" name="TextovéPole 5"/>
          <p:cNvSpPr txBox="1">
            <a:spLocks noChangeArrowheads="1"/>
          </p:cNvSpPr>
          <p:nvPr/>
        </p:nvSpPr>
        <p:spPr bwMode="auto">
          <a:xfrm flipH="1">
            <a:off x="611188" y="373063"/>
            <a:ext cx="82089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cs-CZ" b="1">
                <a:solidFill>
                  <a:schemeClr val="tx2"/>
                </a:solidFill>
                <a:latin typeface="Calibri" pitchFamily="34" charset="0"/>
              </a:rPr>
              <a:t>VY_32_INOVACE_068_Odčítání zlomků</a:t>
            </a:r>
            <a:endParaRPr lang="cs-CZ">
              <a:solidFill>
                <a:schemeClr val="tx2"/>
              </a:solidFill>
              <a:latin typeface="Gill Sans MT"/>
            </a:endParaRPr>
          </a:p>
        </p:txBody>
      </p:sp>
      <p:pic>
        <p:nvPicPr>
          <p:cNvPr id="1434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5788" y="4149725"/>
            <a:ext cx="571817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autoUpdateAnimBg="0"/>
      <p:bldP spid="4101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ovéPole 4"/>
          <p:cNvSpPr txBox="1">
            <a:spLocks noChangeArrowheads="1"/>
          </p:cNvSpPr>
          <p:nvPr/>
        </p:nvSpPr>
        <p:spPr bwMode="auto">
          <a:xfrm>
            <a:off x="387350" y="2060575"/>
            <a:ext cx="8496300" cy="354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 b="1">
                <a:solidFill>
                  <a:schemeClr val="tx2"/>
                </a:solidFill>
                <a:latin typeface="Gill Sans MT"/>
              </a:rPr>
              <a:t>Autor</a:t>
            </a:r>
            <a:r>
              <a:rPr lang="cs-CZ" sz="1600">
                <a:solidFill>
                  <a:schemeClr val="tx2"/>
                </a:solidFill>
                <a:latin typeface="Gill Sans MT"/>
              </a:rPr>
              <a:t>: Ing. Janeček Jaroslav</a:t>
            </a:r>
          </a:p>
          <a:p>
            <a:r>
              <a:rPr lang="cs-CZ" sz="1600" b="1">
                <a:solidFill>
                  <a:schemeClr val="tx2"/>
                </a:solidFill>
                <a:latin typeface="Gill Sans MT"/>
              </a:rPr>
              <a:t>Vytvořeno</a:t>
            </a:r>
            <a:r>
              <a:rPr lang="cs-CZ" sz="1600">
                <a:solidFill>
                  <a:schemeClr val="tx2"/>
                </a:solidFill>
                <a:latin typeface="Gill Sans MT"/>
              </a:rPr>
              <a:t>: 15.10.2011</a:t>
            </a:r>
          </a:p>
          <a:p>
            <a:r>
              <a:rPr lang="cs-CZ" sz="1600" b="1">
                <a:solidFill>
                  <a:schemeClr val="tx2"/>
                </a:solidFill>
                <a:latin typeface="Gill Sans MT"/>
              </a:rPr>
              <a:t>Stupeň a typ vzdělávání</a:t>
            </a:r>
            <a:r>
              <a:rPr lang="cs-CZ" sz="1600">
                <a:solidFill>
                  <a:schemeClr val="tx2"/>
                </a:solidFill>
                <a:latin typeface="Gill Sans MT"/>
              </a:rPr>
              <a:t>: II. Stupeň - základní</a:t>
            </a:r>
          </a:p>
          <a:p>
            <a:endParaRPr lang="cs-CZ" sz="1600">
              <a:solidFill>
                <a:schemeClr val="tx2"/>
              </a:solidFill>
              <a:latin typeface="Gill Sans MT"/>
            </a:endParaRPr>
          </a:p>
          <a:p>
            <a:r>
              <a:rPr lang="cs-CZ" sz="1600" b="1">
                <a:solidFill>
                  <a:schemeClr val="tx2"/>
                </a:solidFill>
                <a:latin typeface="Gill Sans MT"/>
              </a:rPr>
              <a:t>Vzdělávací oblast: </a:t>
            </a:r>
            <a:r>
              <a:rPr lang="cs-CZ" sz="1600">
                <a:solidFill>
                  <a:schemeClr val="tx2"/>
                </a:solidFill>
                <a:latin typeface="Gill Sans MT"/>
              </a:rPr>
              <a:t>Inovace</a:t>
            </a:r>
          </a:p>
          <a:p>
            <a:r>
              <a:rPr lang="cs-CZ" sz="1600" b="1">
                <a:solidFill>
                  <a:schemeClr val="tx2"/>
                </a:solidFill>
                <a:latin typeface="Gill Sans MT"/>
              </a:rPr>
              <a:t>Vzdělávací obor: </a:t>
            </a:r>
            <a:r>
              <a:rPr lang="cs-CZ" sz="1600">
                <a:solidFill>
                  <a:schemeClr val="tx2"/>
                </a:solidFill>
                <a:latin typeface="Gill Sans MT"/>
              </a:rPr>
              <a:t>Matematika –  7. ročník</a:t>
            </a:r>
          </a:p>
          <a:p>
            <a:r>
              <a:rPr lang="cs-CZ" sz="1600" b="1">
                <a:solidFill>
                  <a:schemeClr val="tx2"/>
                </a:solidFill>
                <a:latin typeface="Gill Sans MT"/>
              </a:rPr>
              <a:t>Téma: </a:t>
            </a:r>
            <a:r>
              <a:rPr lang="cs-CZ" sz="1600">
                <a:solidFill>
                  <a:schemeClr val="tx2"/>
                </a:solidFill>
                <a:latin typeface="Gill Sans MT"/>
              </a:rPr>
              <a:t>Odčítání zlomků</a:t>
            </a:r>
          </a:p>
          <a:p>
            <a:endParaRPr lang="cs-CZ" sz="1600">
              <a:solidFill>
                <a:schemeClr val="tx2"/>
              </a:solidFill>
              <a:latin typeface="Gill Sans MT"/>
            </a:endParaRPr>
          </a:p>
          <a:p>
            <a:r>
              <a:rPr lang="cs-CZ" sz="1600" b="1">
                <a:solidFill>
                  <a:schemeClr val="tx2"/>
                </a:solidFill>
                <a:latin typeface="Gill Sans MT"/>
              </a:rPr>
              <a:t>Anotace:</a:t>
            </a:r>
            <a:r>
              <a:rPr lang="cs-CZ" sz="1600">
                <a:solidFill>
                  <a:schemeClr val="tx2"/>
                </a:solidFill>
                <a:latin typeface="Gill Sans MT"/>
              </a:rPr>
              <a:t> Žák se seznámí s početním výkonem odčítání zlomků.</a:t>
            </a:r>
          </a:p>
          <a:p>
            <a:endParaRPr lang="cs-CZ" sz="1600">
              <a:solidFill>
                <a:schemeClr val="tx2"/>
              </a:solidFill>
              <a:latin typeface="Gill Sans MT"/>
            </a:endParaRPr>
          </a:p>
          <a:p>
            <a:r>
              <a:rPr lang="cs-CZ" sz="1600" b="1">
                <a:solidFill>
                  <a:schemeClr val="tx2"/>
                </a:solidFill>
                <a:latin typeface="Gill Sans MT"/>
              </a:rPr>
              <a:t>Druh učebního materiálu</a:t>
            </a:r>
            <a:r>
              <a:rPr lang="cs-CZ" sz="1600">
                <a:solidFill>
                  <a:schemeClr val="tx2"/>
                </a:solidFill>
                <a:latin typeface="Gill Sans MT"/>
              </a:rPr>
              <a:t>: prezentace + procvičování.</a:t>
            </a:r>
          </a:p>
          <a:p>
            <a:endParaRPr lang="cs-CZ" sz="1600">
              <a:solidFill>
                <a:schemeClr val="tx2"/>
              </a:solidFill>
              <a:latin typeface="Gill Sans MT"/>
            </a:endParaRPr>
          </a:p>
          <a:p>
            <a:r>
              <a:rPr lang="cs-CZ" sz="1600" b="1">
                <a:solidFill>
                  <a:schemeClr val="tx2"/>
                </a:solidFill>
                <a:latin typeface="Gill Sans MT"/>
              </a:rPr>
              <a:t>Očekávaný výstup</a:t>
            </a:r>
            <a:r>
              <a:rPr lang="cs-CZ" sz="1600">
                <a:solidFill>
                  <a:schemeClr val="tx2"/>
                </a:solidFill>
                <a:latin typeface="Gill Sans MT"/>
              </a:rPr>
              <a:t>: </a:t>
            </a:r>
          </a:p>
          <a:p>
            <a:r>
              <a:rPr lang="cs-CZ" sz="1600">
                <a:solidFill>
                  <a:schemeClr val="tx2"/>
                </a:solidFill>
                <a:latin typeface="Gill Sans MT"/>
              </a:rPr>
              <a:t>Žák zvládá řešení příkladů se zlomky – početní výkon, odčítání.</a:t>
            </a:r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 bwMode="auto">
          <a:xfrm>
            <a:off x="-34925" y="766763"/>
            <a:ext cx="91440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anchor="ctr"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9pPr>
          </a:lstStyle>
          <a:p>
            <a:pPr>
              <a:defRPr/>
            </a:pPr>
            <a:r>
              <a:rPr lang="cs-CZ" sz="2800" b="1" dirty="0" smtClean="0">
                <a:latin typeface="+mn-lt"/>
              </a:rPr>
              <a:t>Odčítání zlomků</a:t>
            </a:r>
            <a:endParaRPr lang="cs-CZ" sz="2800" b="1" dirty="0">
              <a:latin typeface="+mn-lt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200" b="1" dirty="0" smtClean="0">
                <a:solidFill>
                  <a:schemeClr val="tx2">
                    <a:satMod val="130000"/>
                  </a:schemeClr>
                </a:solidFill>
              </a:rPr>
              <a:t>Odčítání zlomků</a:t>
            </a:r>
            <a:endParaRPr lang="cs-CZ" sz="3200" b="1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638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Pro odčítání zlomků platí obdobná pravidla jako pro sčítání zlomků.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Rozdíl dvou zlomků se stejnými jmenovateli vypočítáme tak, že rozdíl čitatelů lomíme společným jmenovatelem.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Jestliže máme odčítat zlomky s různými jmenovateli, převedeme oba zlomky na stejného jmenovatele (nejlépe na nejmenšího společného jmenovatele) a potom čitatele odečteme.</a:t>
            </a:r>
          </a:p>
        </p:txBody>
      </p:sp>
    </p:spTree>
  </p:cSld>
  <p:clrMapOvr>
    <a:masterClrMapping/>
  </p:clrMapOvr>
  <p:transition spd="slow">
    <p:split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200" b="1" dirty="0" smtClean="0">
                <a:solidFill>
                  <a:schemeClr val="tx2">
                    <a:satMod val="130000"/>
                  </a:schemeClr>
                </a:solidFill>
              </a:rPr>
              <a:t>Odčítání zlomků</a:t>
            </a:r>
            <a:endParaRPr lang="cs-CZ" sz="3200" b="1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 noRot="1" noChangeAspect="1" noMove="1" noResize="1" noEditPoints="1" noAdjustHandles="1" noChangeArrowheads="1" noChangeShapeType="1" noTextEdit="1"/>
          </p:cNvSpPr>
          <p:nvPr>
            <p:ph idx="1"/>
          </p:nvPr>
        </p:nvSpPr>
        <p:spPr>
          <a:xfrm>
            <a:off x="1435608" y="1447800"/>
            <a:ext cx="7498080" cy="4800600"/>
          </a:xfrm>
          <a:blipFill rotWithShape="1">
            <a:blip r:embed="rId3" cstate="print"/>
            <a:stretch>
              <a:fillRect/>
            </a:stretch>
          </a:blipFill>
        </p:spPr>
        <p:txBody>
          <a:bodyPr>
            <a:normAutofit/>
          </a:bodyPr>
          <a:lstStyle/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>
                <a:noFill/>
              </a:rPr>
              <a:t> </a:t>
            </a:r>
          </a:p>
        </p:txBody>
      </p:sp>
    </p:spTree>
  </p:cSld>
  <p:clrMapOvr>
    <a:masterClrMapping/>
  </p:clrMapOvr>
  <p:transition spd="slow">
    <p:split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200" dirty="0" smtClean="0">
                <a:solidFill>
                  <a:schemeClr val="tx2">
                    <a:satMod val="130000"/>
                  </a:schemeClr>
                </a:solidFill>
              </a:rPr>
              <a:t>Procvičování</a:t>
            </a:r>
            <a:endParaRPr lang="cs-CZ" sz="3200" dirty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18434" name="Picture 6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47813" y="1628775"/>
            <a:ext cx="80962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5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47813" y="2420938"/>
            <a:ext cx="80962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6375" y="3141663"/>
            <a:ext cx="93345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3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19250" y="3933825"/>
            <a:ext cx="80962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2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47813" y="4652963"/>
            <a:ext cx="93345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1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47813" y="5445125"/>
            <a:ext cx="8096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40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Gill Sans MT"/>
            </a:endParaRPr>
          </a:p>
        </p:txBody>
      </p:sp>
      <p:sp>
        <p:nvSpPr>
          <p:cNvPr id="18441" name="Rectangle 8"/>
          <p:cNvSpPr>
            <a:spLocks noChangeArrowheads="1"/>
          </p:cNvSpPr>
          <p:nvPr/>
        </p:nvSpPr>
        <p:spPr bwMode="auto">
          <a:xfrm>
            <a:off x="0" y="1009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cs typeface="Arial" charset="0"/>
            </a:endParaRPr>
          </a:p>
        </p:txBody>
      </p:sp>
      <p:sp>
        <p:nvSpPr>
          <p:cNvPr id="18442" name="Rectangle 9"/>
          <p:cNvSpPr>
            <a:spLocks noChangeArrowheads="1"/>
          </p:cNvSpPr>
          <p:nvPr/>
        </p:nvSpPr>
        <p:spPr bwMode="auto">
          <a:xfrm>
            <a:off x="0" y="1562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cs typeface="Arial" charset="0"/>
            </a:endParaRPr>
          </a:p>
        </p:txBody>
      </p:sp>
      <p:sp>
        <p:nvSpPr>
          <p:cNvPr id="18443" name="Rectangle 10"/>
          <p:cNvSpPr>
            <a:spLocks noChangeArrowheads="1"/>
          </p:cNvSpPr>
          <p:nvPr/>
        </p:nvSpPr>
        <p:spPr bwMode="auto">
          <a:xfrm>
            <a:off x="0" y="21145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cs typeface="Arial" charset="0"/>
            </a:endParaRPr>
          </a:p>
        </p:txBody>
      </p:sp>
      <p:sp>
        <p:nvSpPr>
          <p:cNvPr id="18444" name="Rectangle 11"/>
          <p:cNvSpPr>
            <a:spLocks noChangeArrowheads="1"/>
          </p:cNvSpPr>
          <p:nvPr/>
        </p:nvSpPr>
        <p:spPr bwMode="auto">
          <a:xfrm>
            <a:off x="0" y="2667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cs typeface="Arial" charset="0"/>
            </a:endParaRPr>
          </a:p>
        </p:txBody>
      </p:sp>
      <p:sp>
        <p:nvSpPr>
          <p:cNvPr id="18445" name="Rectangle 12"/>
          <p:cNvSpPr>
            <a:spLocks noChangeArrowheads="1"/>
          </p:cNvSpPr>
          <p:nvPr/>
        </p:nvSpPr>
        <p:spPr bwMode="auto">
          <a:xfrm>
            <a:off x="0" y="3219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cs typeface="Arial" charset="0"/>
            </a:endParaRPr>
          </a:p>
        </p:txBody>
      </p:sp>
      <p:sp>
        <p:nvSpPr>
          <p:cNvPr id="18446" name="Rectangle 13"/>
          <p:cNvSpPr>
            <a:spLocks noChangeArrowheads="1"/>
          </p:cNvSpPr>
          <p:nvPr/>
        </p:nvSpPr>
        <p:spPr bwMode="auto">
          <a:xfrm>
            <a:off x="0" y="37814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cs typeface="Arial" charset="0"/>
            </a:endParaRPr>
          </a:p>
        </p:txBody>
      </p:sp>
    </p:spTree>
  </p:cSld>
  <p:clrMapOvr>
    <a:masterClrMapping/>
  </p:clrMapOvr>
  <p:transition spd="slow">
    <p:split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200" dirty="0" smtClean="0">
                <a:solidFill>
                  <a:schemeClr val="tx2">
                    <a:satMod val="130000"/>
                  </a:schemeClr>
                </a:solidFill>
              </a:rPr>
              <a:t>Řešení</a:t>
            </a:r>
            <a:endParaRPr lang="cs-CZ" sz="3200" dirty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19458" name="Picture 6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19250" y="1484313"/>
            <a:ext cx="118110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5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19250" y="2205038"/>
            <a:ext cx="104775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47813" y="2852738"/>
            <a:ext cx="130492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3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19250" y="3573463"/>
            <a:ext cx="118110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2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19250" y="4292600"/>
            <a:ext cx="118110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Picture 1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19250" y="4941888"/>
            <a:ext cx="1047750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4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Gill Sans MT"/>
            </a:endParaRPr>
          </a:p>
        </p:txBody>
      </p:sp>
      <p:sp>
        <p:nvSpPr>
          <p:cNvPr id="19465" name="Rectangle 8"/>
          <p:cNvSpPr>
            <a:spLocks noChangeArrowheads="1"/>
          </p:cNvSpPr>
          <p:nvPr/>
        </p:nvSpPr>
        <p:spPr bwMode="auto">
          <a:xfrm>
            <a:off x="0" y="1009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cs typeface="Arial" charset="0"/>
            </a:endParaRPr>
          </a:p>
        </p:txBody>
      </p:sp>
      <p:sp>
        <p:nvSpPr>
          <p:cNvPr id="19466" name="Rectangle 9"/>
          <p:cNvSpPr>
            <a:spLocks noChangeArrowheads="1"/>
          </p:cNvSpPr>
          <p:nvPr/>
        </p:nvSpPr>
        <p:spPr bwMode="auto">
          <a:xfrm>
            <a:off x="0" y="1562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cs typeface="Arial" charset="0"/>
            </a:endParaRPr>
          </a:p>
        </p:txBody>
      </p:sp>
      <p:sp>
        <p:nvSpPr>
          <p:cNvPr id="19467" name="Rectangle 10"/>
          <p:cNvSpPr>
            <a:spLocks noChangeArrowheads="1"/>
          </p:cNvSpPr>
          <p:nvPr/>
        </p:nvSpPr>
        <p:spPr bwMode="auto">
          <a:xfrm>
            <a:off x="0" y="21145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cs typeface="Arial" charset="0"/>
            </a:endParaRPr>
          </a:p>
        </p:txBody>
      </p:sp>
      <p:sp>
        <p:nvSpPr>
          <p:cNvPr id="19468" name="Rectangle 11"/>
          <p:cNvSpPr>
            <a:spLocks noChangeArrowheads="1"/>
          </p:cNvSpPr>
          <p:nvPr/>
        </p:nvSpPr>
        <p:spPr bwMode="auto">
          <a:xfrm>
            <a:off x="0" y="2667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cs typeface="Arial" charset="0"/>
            </a:endParaRPr>
          </a:p>
        </p:txBody>
      </p:sp>
      <p:sp>
        <p:nvSpPr>
          <p:cNvPr id="19469" name="Rectangle 12"/>
          <p:cNvSpPr>
            <a:spLocks noChangeArrowheads="1"/>
          </p:cNvSpPr>
          <p:nvPr/>
        </p:nvSpPr>
        <p:spPr bwMode="auto">
          <a:xfrm>
            <a:off x="0" y="3219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cs typeface="Arial" charset="0"/>
            </a:endParaRPr>
          </a:p>
        </p:txBody>
      </p:sp>
      <p:sp>
        <p:nvSpPr>
          <p:cNvPr id="19470" name="Rectangle 13"/>
          <p:cNvSpPr>
            <a:spLocks noChangeArrowheads="1"/>
          </p:cNvSpPr>
          <p:nvPr/>
        </p:nvSpPr>
        <p:spPr bwMode="auto">
          <a:xfrm>
            <a:off x="0" y="37814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cs typeface="Arial" charset="0"/>
            </a:endParaRPr>
          </a:p>
        </p:txBody>
      </p:sp>
    </p:spTree>
  </p:cSld>
  <p:clrMapOvr>
    <a:masterClrMapping/>
  </p:clrMapOvr>
  <p:transition spd="slow">
    <p:split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Rectangle 6"/>
          <p:cNvSpPr>
            <a:spLocks noGrp="1" noChangeArrowheads="1"/>
          </p:cNvSpPr>
          <p:nvPr>
            <p:ph type="title"/>
          </p:nvPr>
        </p:nvSpPr>
        <p:spPr>
          <a:xfrm>
            <a:off x="-134938" y="620713"/>
            <a:ext cx="9253538" cy="9144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>
                <a:solidFill>
                  <a:schemeClr val="tx2">
                    <a:satMod val="130000"/>
                  </a:schemeClr>
                </a:solidFill>
                <a:latin typeface="+mn-lt"/>
              </a:rPr>
              <a:t>Použité zdroje</a:t>
            </a:r>
          </a:p>
        </p:txBody>
      </p:sp>
      <p:pic>
        <p:nvPicPr>
          <p:cNvPr id="2048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5788" y="4292600"/>
            <a:ext cx="571817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4" name="TextovéPole 2"/>
          <p:cNvSpPr txBox="1">
            <a:spLocks noChangeArrowheads="1"/>
          </p:cNvSpPr>
          <p:nvPr/>
        </p:nvSpPr>
        <p:spPr bwMode="auto">
          <a:xfrm>
            <a:off x="1116013" y="1844675"/>
            <a:ext cx="77533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>
                <a:solidFill>
                  <a:schemeClr val="tx2"/>
                </a:solidFill>
                <a:latin typeface="Gill Sans MT"/>
              </a:rPr>
              <a:t>Veškeré obrázky a texty jsou dílem autora prezentace.</a:t>
            </a:r>
            <a:endParaRPr lang="cs-CZ" sz="2000">
              <a:solidFill>
                <a:schemeClr val="tx2"/>
              </a:solidFill>
              <a:latin typeface="Gill Sans MT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637</TotalTime>
  <Words>120</Words>
  <Application>Microsoft Office PowerPoint</Application>
  <PresentationFormat>Předvádění na obrazovce (4:3)</PresentationFormat>
  <Paragraphs>30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Šablona návrhu</vt:lpstr>
      </vt:variant>
      <vt:variant>
        <vt:i4>7</vt:i4>
      </vt:variant>
      <vt:variant>
        <vt:lpstr>Nadpisy snímků</vt:lpstr>
      </vt:variant>
      <vt:variant>
        <vt:i4>7</vt:i4>
      </vt:variant>
    </vt:vector>
  </HeadingPairs>
  <TitlesOfParts>
    <vt:vector size="20" baseType="lpstr">
      <vt:lpstr>Gill Sans MT</vt:lpstr>
      <vt:lpstr>Arial</vt:lpstr>
      <vt:lpstr>Wingdings 2</vt:lpstr>
      <vt:lpstr>Verdana</vt:lpstr>
      <vt:lpstr>Calibri</vt:lpstr>
      <vt:lpstr>Times New Roman</vt:lpstr>
      <vt:lpstr>Slunovrat</vt:lpstr>
      <vt:lpstr>Slunovrat</vt:lpstr>
      <vt:lpstr>Slunovrat</vt:lpstr>
      <vt:lpstr>Slunovrat</vt:lpstr>
      <vt:lpstr>Slunovrat</vt:lpstr>
      <vt:lpstr>Slunovrat</vt:lpstr>
      <vt:lpstr>Slunovrat</vt:lpstr>
      <vt:lpstr>Odčítání zlomků</vt:lpstr>
      <vt:lpstr>Snímek 2</vt:lpstr>
      <vt:lpstr>Odčítání zlomků</vt:lpstr>
      <vt:lpstr>Odčítání zlomků</vt:lpstr>
      <vt:lpstr>Procvičování</vt:lpstr>
      <vt:lpstr>Řešení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Školák</dc:creator>
  <cp:lastModifiedBy>Maminka</cp:lastModifiedBy>
  <cp:revision>95</cp:revision>
  <dcterms:created xsi:type="dcterms:W3CDTF">2011-03-24T11:59:00Z</dcterms:created>
  <dcterms:modified xsi:type="dcterms:W3CDTF">2012-03-05T13:31:07Z</dcterms:modified>
</cp:coreProperties>
</file>