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2" r:id="rId3"/>
    <p:sldId id="256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1400" dirty="0" smtClean="0"/>
            <a:t>VY_32_INOVACE_06_SLOVNÍ DRUHY_ZÁJMENA 1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1400" dirty="0" smtClean="0"/>
            <a:t>ZŠ Týnec nad Labem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1400" dirty="0" smtClean="0"/>
            <a:t>AUTOR: Bc. Iva Olexová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1400" dirty="0" smtClean="0"/>
            <a:t>CZ.1.07/1.4.00/21.1921</a:t>
          </a:r>
          <a:endParaRPr lang="cs-CZ" sz="14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D90A55E-1657-4AE5-BAE3-19FCBD3E682F}">
      <dgm:prSet custT="1"/>
      <dgm:spPr/>
      <dgm:t>
        <a:bodyPr/>
        <a:lstStyle/>
        <a:p>
          <a:pPr rtl="0"/>
          <a:r>
            <a:rPr lang="cs-CZ" sz="1400" dirty="0" smtClean="0"/>
            <a:t>Vytvořeno: září 2012</a:t>
          </a:r>
          <a:endParaRPr lang="cs-CZ" sz="1400" dirty="0"/>
        </a:p>
      </dgm:t>
    </dgm:pt>
    <dgm:pt modelId="{95FF637B-8B49-4A9C-A178-E6B54795EEDE}" type="parTrans" cxnId="{C91A2197-37D1-4737-A69A-FC08735C1661}">
      <dgm:prSet/>
      <dgm:spPr/>
      <dgm:t>
        <a:bodyPr/>
        <a:lstStyle/>
        <a:p>
          <a:endParaRPr lang="cs-CZ"/>
        </a:p>
      </dgm:t>
    </dgm:pt>
    <dgm:pt modelId="{9DCC86D0-5FD3-46FF-A8C4-F8DD5B590698}" type="sibTrans" cxnId="{C91A2197-37D1-4737-A69A-FC08735C166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62FF2227-347F-4468-B893-861EF0B47758}" type="pres">
      <dgm:prSet presAssocID="{4C35D32F-0EAB-4CD7-82EE-45574DC2A586}" presName="vertSpace4" presStyleLbl="node1" presStyleIdx="2" presStyleCnt="5"/>
      <dgm:spPr/>
      <dgm:t>
        <a:bodyPr/>
        <a:lstStyle/>
        <a:p>
          <a:endParaRPr lang="cs-CZ"/>
        </a:p>
      </dgm:t>
    </dgm:pt>
    <dgm:pt modelId="{5FA15563-8716-45FA-B9FA-E313651BF9E6}" type="pres">
      <dgm:prSet presAssocID="{4C35D32F-0EAB-4CD7-82EE-45574DC2A586}" presName="circle4" presStyleLbl="node1" presStyleIdx="3" presStyleCnt="5"/>
      <dgm:spPr/>
      <dgm:t>
        <a:bodyPr/>
        <a:lstStyle/>
        <a:p>
          <a:endParaRPr lang="cs-CZ"/>
        </a:p>
      </dgm:t>
    </dgm:pt>
    <dgm:pt modelId="{90BD269F-E964-4CCC-8044-DDB76A6B8D15}" type="pres">
      <dgm:prSet presAssocID="{4C35D32F-0EAB-4CD7-82EE-45574DC2A586}" presName="rect4" presStyleLbl="alignAcc1" presStyleIdx="3" presStyleCnt="5"/>
      <dgm:spPr/>
      <dgm:t>
        <a:bodyPr/>
        <a:lstStyle/>
        <a:p>
          <a:endParaRPr lang="cs-CZ"/>
        </a:p>
      </dgm:t>
    </dgm:pt>
    <dgm:pt modelId="{4E8DCF87-97BE-41F6-8E09-DCD8B12AF117}" type="pres">
      <dgm:prSet presAssocID="{1D90A55E-1657-4AE5-BAE3-19FCBD3E682F}" presName="vertSpace5" presStyleLbl="node1" presStyleIdx="3" presStyleCnt="5"/>
      <dgm:spPr/>
      <dgm:t>
        <a:bodyPr/>
        <a:lstStyle/>
        <a:p>
          <a:endParaRPr lang="cs-CZ"/>
        </a:p>
      </dgm:t>
    </dgm:pt>
    <dgm:pt modelId="{131F10A3-1082-4B72-BDE4-75B28D830B6F}" type="pres">
      <dgm:prSet presAssocID="{1D90A55E-1657-4AE5-BAE3-19FCBD3E682F}" presName="circle5" presStyleLbl="node1" presStyleIdx="4" presStyleCnt="5"/>
      <dgm:spPr/>
      <dgm:t>
        <a:bodyPr/>
        <a:lstStyle/>
        <a:p>
          <a:endParaRPr lang="cs-CZ"/>
        </a:p>
      </dgm:t>
    </dgm:pt>
    <dgm:pt modelId="{5A73C2E9-5DBD-4F98-A991-94F467C71474}" type="pres">
      <dgm:prSet presAssocID="{1D90A55E-1657-4AE5-BAE3-19FCBD3E682F}" presName="rect5" presStyleLbl="alignAcc1" presStyleIdx="4" presStyleCnt="5" custScaleY="85373" custLinFactNeighborX="417" custLinFactNeighborY="-801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E031FF-212A-4BD7-B65A-EB976B3A40C1}" type="pres">
      <dgm:prSet presAssocID="{4C35D32F-0EAB-4CD7-82EE-45574DC2A586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33E541-7F0C-40B8-BA5F-660DF88BAB6E}" type="pres">
      <dgm:prSet presAssocID="{1D90A55E-1657-4AE5-BAE3-19FCBD3E682F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23C406-0825-4FE8-9F82-EFABBA91CDBB}" type="presOf" srcId="{4C35D32F-0EAB-4CD7-82EE-45574DC2A586}" destId="{6DE031FF-212A-4BD7-B65A-EB976B3A40C1}" srcOrd="1" destOrd="0" presId="urn:microsoft.com/office/officeart/2005/8/layout/target3"/>
    <dgm:cxn modelId="{72DBE730-A086-4DA1-9692-B7CA3D18EF83}" type="presOf" srcId="{1D90A55E-1657-4AE5-BAE3-19FCBD3E682F}" destId="{5A73C2E9-5DBD-4F98-A991-94F467C71474}" srcOrd="0" destOrd="0" presId="urn:microsoft.com/office/officeart/2005/8/layout/target3"/>
    <dgm:cxn modelId="{586D7A5D-A032-453B-BCDD-C32FE69A42DB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A06FB248-4795-41EC-B00E-E9C0B32DBAC1}" type="presOf" srcId="{B651F6E3-6281-48DB-9319-2AEAFDAE7572}" destId="{619D679B-A015-4ECF-8348-D1034C574F40}" srcOrd="0" destOrd="0" presId="urn:microsoft.com/office/officeart/2005/8/layout/target3"/>
    <dgm:cxn modelId="{5477D5DD-DB70-4166-BB45-B76814749DA5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0CFC895-D8AC-46C5-B632-2668DB3F7014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8302222-432C-4A8A-BD75-4044FB8FC8B4}" type="presOf" srcId="{4C35D32F-0EAB-4CD7-82EE-45574DC2A586}" destId="{90BD269F-E964-4CCC-8044-DDB76A6B8D15}" srcOrd="0" destOrd="0" presId="urn:microsoft.com/office/officeart/2005/8/layout/target3"/>
    <dgm:cxn modelId="{C91A2197-37D1-4737-A69A-FC08735C1661}" srcId="{757F3AB3-0718-4624-B441-E567A8F0AB56}" destId="{1D90A55E-1657-4AE5-BAE3-19FCBD3E682F}" srcOrd="4" destOrd="0" parTransId="{95FF637B-8B49-4A9C-A178-E6B54795EEDE}" sibTransId="{9DCC86D0-5FD3-46FF-A8C4-F8DD5B590698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752367D-5BB0-4261-AE8D-FC670EC7AEA2}" type="presOf" srcId="{B651F6E3-6281-48DB-9319-2AEAFDAE7572}" destId="{6BB5E863-4638-4E1D-BFDE-399D028AC4ED}" srcOrd="1" destOrd="0" presId="urn:microsoft.com/office/officeart/2005/8/layout/target3"/>
    <dgm:cxn modelId="{D5E3443A-08B9-4ED4-8078-DD17895881F3}" type="presOf" srcId="{1D90A55E-1657-4AE5-BAE3-19FCBD3E682F}" destId="{AA33E541-7F0C-40B8-BA5F-660DF88BAB6E}" srcOrd="1" destOrd="0" presId="urn:microsoft.com/office/officeart/2005/8/layout/target3"/>
    <dgm:cxn modelId="{A9FB2759-DC08-4362-8F7E-4CBCBE1B1F4C}" type="presOf" srcId="{D1D4F407-5343-4D3F-B5B9-D407B03CAEB4}" destId="{AED2198E-93D5-4001-81B4-73124B309672}" srcOrd="1" destOrd="0" presId="urn:microsoft.com/office/officeart/2005/8/layout/target3"/>
    <dgm:cxn modelId="{8DE08811-2183-4673-9A6D-A3582244D3AF}" type="presOf" srcId="{757F3AB3-0718-4624-B441-E567A8F0AB56}" destId="{333A1088-737F-45CB-B68E-254E46348037}" srcOrd="0" destOrd="0" presId="urn:microsoft.com/office/officeart/2005/8/layout/target3"/>
    <dgm:cxn modelId="{8120FD2E-682B-4EC4-92BE-D8D682A6A630}" type="presParOf" srcId="{333A1088-737F-45CB-B68E-254E46348037}" destId="{F5ABB229-8D3B-4694-996A-96F23CF14429}" srcOrd="0" destOrd="0" presId="urn:microsoft.com/office/officeart/2005/8/layout/target3"/>
    <dgm:cxn modelId="{CB8E50CA-A6F8-4817-B163-6178887AFCF2}" type="presParOf" srcId="{333A1088-737F-45CB-B68E-254E46348037}" destId="{F41139FD-01EE-4571-8B17-4FB00FC51163}" srcOrd="1" destOrd="0" presId="urn:microsoft.com/office/officeart/2005/8/layout/target3"/>
    <dgm:cxn modelId="{AF53EF79-3E5F-4B84-9ED9-3ABA45A57AE1}" type="presParOf" srcId="{333A1088-737F-45CB-B68E-254E46348037}" destId="{D005CE8C-CC26-4C3E-AC11-E15060ECD759}" srcOrd="2" destOrd="0" presId="urn:microsoft.com/office/officeart/2005/8/layout/target3"/>
    <dgm:cxn modelId="{C7BC8D38-145B-4E2F-98D7-002EABA390A0}" type="presParOf" srcId="{333A1088-737F-45CB-B68E-254E46348037}" destId="{2C702D82-9B77-49B7-9568-BB8EB47C3372}" srcOrd="3" destOrd="0" presId="urn:microsoft.com/office/officeart/2005/8/layout/target3"/>
    <dgm:cxn modelId="{53715421-D095-4667-A5B9-5202AF642D31}" type="presParOf" srcId="{333A1088-737F-45CB-B68E-254E46348037}" destId="{A52A0455-90FF-4808-ABD0-F02540D31D5A}" srcOrd="4" destOrd="0" presId="urn:microsoft.com/office/officeart/2005/8/layout/target3"/>
    <dgm:cxn modelId="{E21FBFEA-7C31-4A7E-B724-762A843983A2}" type="presParOf" srcId="{333A1088-737F-45CB-B68E-254E46348037}" destId="{6140AFEC-043D-4C43-A2F9-D0F5331DF3A3}" srcOrd="5" destOrd="0" presId="urn:microsoft.com/office/officeart/2005/8/layout/target3"/>
    <dgm:cxn modelId="{8D88548C-CC53-4498-86C0-B4E52C2E674C}" type="presParOf" srcId="{333A1088-737F-45CB-B68E-254E46348037}" destId="{9358AC05-5D7D-4327-9F80-1AD486AEA664}" srcOrd="6" destOrd="0" presId="urn:microsoft.com/office/officeart/2005/8/layout/target3"/>
    <dgm:cxn modelId="{151A646C-6C0F-4985-916B-740A8CF03E4F}" type="presParOf" srcId="{333A1088-737F-45CB-B68E-254E46348037}" destId="{313FC574-E1CD-4FB4-B054-0B805CE0447D}" srcOrd="7" destOrd="0" presId="urn:microsoft.com/office/officeart/2005/8/layout/target3"/>
    <dgm:cxn modelId="{3DFDEA27-3ACF-4AB4-A02B-D6C804E077D2}" type="presParOf" srcId="{333A1088-737F-45CB-B68E-254E46348037}" destId="{619D679B-A015-4ECF-8348-D1034C574F40}" srcOrd="8" destOrd="0" presId="urn:microsoft.com/office/officeart/2005/8/layout/target3"/>
    <dgm:cxn modelId="{A318F8A7-6BC3-40AE-B9BB-595B876901F0}" type="presParOf" srcId="{333A1088-737F-45CB-B68E-254E46348037}" destId="{62FF2227-347F-4468-B893-861EF0B47758}" srcOrd="9" destOrd="0" presId="urn:microsoft.com/office/officeart/2005/8/layout/target3"/>
    <dgm:cxn modelId="{CF8A200B-84A4-436A-B8B1-1C2D6A723B49}" type="presParOf" srcId="{333A1088-737F-45CB-B68E-254E46348037}" destId="{5FA15563-8716-45FA-B9FA-E313651BF9E6}" srcOrd="10" destOrd="0" presId="urn:microsoft.com/office/officeart/2005/8/layout/target3"/>
    <dgm:cxn modelId="{29DB4285-AC56-47BD-AE5D-5454C72623F3}" type="presParOf" srcId="{333A1088-737F-45CB-B68E-254E46348037}" destId="{90BD269F-E964-4CCC-8044-DDB76A6B8D15}" srcOrd="11" destOrd="0" presId="urn:microsoft.com/office/officeart/2005/8/layout/target3"/>
    <dgm:cxn modelId="{FAEE9C2B-8F10-499F-814A-20768A93FA79}" type="presParOf" srcId="{333A1088-737F-45CB-B68E-254E46348037}" destId="{4E8DCF87-97BE-41F6-8E09-DCD8B12AF117}" srcOrd="12" destOrd="0" presId="urn:microsoft.com/office/officeart/2005/8/layout/target3"/>
    <dgm:cxn modelId="{B18873D0-5B0B-4A94-A7F7-B212E899D368}" type="presParOf" srcId="{333A1088-737F-45CB-B68E-254E46348037}" destId="{131F10A3-1082-4B72-BDE4-75B28D830B6F}" srcOrd="13" destOrd="0" presId="urn:microsoft.com/office/officeart/2005/8/layout/target3"/>
    <dgm:cxn modelId="{672A3D40-8FA0-4D35-975C-3F0CEC282D54}" type="presParOf" srcId="{333A1088-737F-45CB-B68E-254E46348037}" destId="{5A73C2E9-5DBD-4F98-A991-94F467C71474}" srcOrd="14" destOrd="0" presId="urn:microsoft.com/office/officeart/2005/8/layout/target3"/>
    <dgm:cxn modelId="{309C1210-BA3C-40C4-B0A1-82CA15612100}" type="presParOf" srcId="{333A1088-737F-45CB-B68E-254E46348037}" destId="{AED2198E-93D5-4001-81B4-73124B309672}" srcOrd="15" destOrd="0" presId="urn:microsoft.com/office/officeart/2005/8/layout/target3"/>
    <dgm:cxn modelId="{252834F3-06A3-4EBE-B851-CC50608D2E8F}" type="presParOf" srcId="{333A1088-737F-45CB-B68E-254E46348037}" destId="{2BE915AB-18AA-4053-B92C-3BFC9ED204BB}" srcOrd="16" destOrd="0" presId="urn:microsoft.com/office/officeart/2005/8/layout/target3"/>
    <dgm:cxn modelId="{4EEB804F-B66F-4C02-8A9B-52D590D1B62A}" type="presParOf" srcId="{333A1088-737F-45CB-B68E-254E46348037}" destId="{6BB5E863-4638-4E1D-BFDE-399D028AC4ED}" srcOrd="17" destOrd="0" presId="urn:microsoft.com/office/officeart/2005/8/layout/target3"/>
    <dgm:cxn modelId="{10975916-684E-49E2-9029-4182C5A6FE7A}" type="presParOf" srcId="{333A1088-737F-45CB-B68E-254E46348037}" destId="{6DE031FF-212A-4BD7-B65A-EB976B3A40C1}" srcOrd="18" destOrd="0" presId="urn:microsoft.com/office/officeart/2005/8/layout/target3"/>
    <dgm:cxn modelId="{2BD11363-0A58-4D6E-8FEC-BEA4B321DA5A}" type="presParOf" srcId="{333A1088-737F-45CB-B68E-254E46348037}" destId="{AA33E541-7F0C-40B8-BA5F-660DF88BAB6E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VY_32_INOVACE_06_SLOVNÍ DRUHY_ZÁJMENA 1</a:t>
          </a:r>
          <a:endParaRPr lang="cs-CZ" sz="1400" kern="1200" dirty="0"/>
        </a:p>
      </dsp:txBody>
      <dsp:txXfrm>
        <a:off x="1273857" y="815268"/>
        <a:ext cx="5350878" cy="407634"/>
      </dsp:txXfrm>
    </dsp:sp>
    <dsp:sp modelId="{5FA15563-8716-45FA-B9FA-E313651BF9E6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0BD269F-E964-4CCC-8044-DDB76A6B8D15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22902"/>
        <a:ext cx="5350878" cy="407634"/>
      </dsp:txXfrm>
    </dsp:sp>
    <dsp:sp modelId="{131F10A3-1082-4B72-BDE4-75B28D830B6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A73C2E9-5DBD-4F98-A991-94F467C71474}">
      <dsp:nvSpPr>
        <dsp:cNvPr id="0" name=""/>
        <dsp:cNvSpPr/>
      </dsp:nvSpPr>
      <dsp:spPr>
        <a:xfrm>
          <a:off x="1273857" y="1627677"/>
          <a:ext cx="5350878" cy="3480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září 2012</a:t>
          </a:r>
          <a:endParaRPr lang="cs-CZ" sz="1400" kern="1200" dirty="0"/>
        </a:p>
      </dsp:txBody>
      <dsp:txXfrm>
        <a:off x="1273857" y="1627677"/>
        <a:ext cx="5350878" cy="3480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5E38B-880F-480B-A527-AACFE67E2F0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34F8C-8276-4C29-80E5-FBE8CE8F4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5E38B-880F-480B-A527-AACFE67E2F0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34F8C-8276-4C29-80E5-FBE8CE8F4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5E38B-880F-480B-A527-AACFE67E2F0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34F8C-8276-4C29-80E5-FBE8CE8F4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5E38B-880F-480B-A527-AACFE67E2F0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34F8C-8276-4C29-80E5-FBE8CE8F4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5E38B-880F-480B-A527-AACFE67E2F0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34F8C-8276-4C29-80E5-FBE8CE8F4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5E38B-880F-480B-A527-AACFE67E2F0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34F8C-8276-4C29-80E5-FBE8CE8F4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5E38B-880F-480B-A527-AACFE67E2F0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34F8C-8276-4C29-80E5-FBE8CE8F4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5E38B-880F-480B-A527-AACFE67E2F0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34F8C-8276-4C29-80E5-FBE8CE8F4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5E38B-880F-480B-A527-AACFE67E2F0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34F8C-8276-4C29-80E5-FBE8CE8F4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5E38B-880F-480B-A527-AACFE67E2F0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34F8C-8276-4C29-80E5-FBE8CE8F4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5E38B-880F-480B-A527-AACFE67E2F0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134F8C-8276-4C29-80E5-FBE8CE8F4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A5E38B-880F-480B-A527-AACFE67E2F0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134F8C-8276-4C29-80E5-FBE8CE8F4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05414967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019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Prezentace je určena žákům 3. ročníku ZŠ a je vhodná pro interaktivní tabuli. Slouží jako výklad nové látky s procvičením. Některou stránku lze využít k samostatné práci.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Slovní druhy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Zájmena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14422"/>
          </a:xfrm>
        </p:spPr>
        <p:txBody>
          <a:bodyPr/>
          <a:lstStyle/>
          <a:p>
            <a:r>
              <a:rPr lang="cs-CZ" b="1" dirty="0" smtClean="0"/>
              <a:t>Zájmena 1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357298"/>
            <a:ext cx="8929718" cy="4811715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/>
              <a:t>t</a:t>
            </a:r>
            <a:r>
              <a:rPr lang="cs-CZ" dirty="0" smtClean="0"/>
              <a:t>řetí slovní druh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značujeme číslicí 3</a:t>
            </a:r>
          </a:p>
          <a:p>
            <a:pPr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astupují podstatná jména nebo na ně ukazují</a:t>
            </a:r>
            <a:endParaRPr lang="cs-CZ" dirty="0"/>
          </a:p>
          <a:p>
            <a:pPr>
              <a:buFontTx/>
              <a:buChar char="-"/>
            </a:pPr>
            <a:r>
              <a:rPr lang="cs-CZ" dirty="0"/>
              <a:t>r</a:t>
            </a:r>
            <a:r>
              <a:rPr lang="cs-CZ" dirty="0" smtClean="0"/>
              <a:t>ozlišujeme zájmena </a:t>
            </a:r>
            <a:r>
              <a:rPr lang="cs-CZ" b="1" dirty="0" smtClean="0"/>
              <a:t>osobní </a:t>
            </a:r>
            <a:r>
              <a:rPr lang="cs-CZ" dirty="0" smtClean="0"/>
              <a:t>- já, ty, my, se,… </a:t>
            </a:r>
            <a:r>
              <a:rPr lang="cs-CZ" b="1" dirty="0" smtClean="0"/>
              <a:t>ukazovací </a:t>
            </a:r>
            <a:r>
              <a:rPr lang="cs-CZ" dirty="0" smtClean="0"/>
              <a:t>- ten, ta, toto,… </a:t>
            </a:r>
            <a:r>
              <a:rPr lang="cs-CZ" b="1" dirty="0" smtClean="0"/>
              <a:t>přivlastňovací </a:t>
            </a:r>
            <a:r>
              <a:rPr lang="cs-CZ" dirty="0" smtClean="0"/>
              <a:t>-můj, tvůj, jejich,… </a:t>
            </a:r>
            <a:r>
              <a:rPr lang="cs-CZ" b="1" dirty="0" smtClean="0"/>
              <a:t>tázací </a:t>
            </a:r>
            <a:r>
              <a:rPr lang="cs-CZ" dirty="0" smtClean="0"/>
              <a:t>- kdo? co? čí?  </a:t>
            </a:r>
            <a:r>
              <a:rPr lang="cs-CZ" b="1" dirty="0" smtClean="0"/>
              <a:t>Vztažná </a:t>
            </a:r>
            <a:r>
              <a:rPr lang="cs-CZ" dirty="0" smtClean="0"/>
              <a:t>- kdo, co, čí, jenž… </a:t>
            </a:r>
            <a:r>
              <a:rPr lang="cs-CZ" b="1" dirty="0" smtClean="0"/>
              <a:t>neurčitá </a:t>
            </a:r>
            <a:r>
              <a:rPr lang="cs-CZ" dirty="0" smtClean="0"/>
              <a:t>- někdo, něco, cosi, každý </a:t>
            </a:r>
            <a:r>
              <a:rPr lang="cs-CZ" b="1" dirty="0" smtClean="0"/>
              <a:t>záporná </a:t>
            </a:r>
            <a:r>
              <a:rPr lang="cs-CZ" dirty="0" smtClean="0"/>
              <a:t>- nikdo, nic, nijaký, ničí, žádný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Škrtni slova, která nepatří mezi 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5000660"/>
          </a:xfrm>
        </p:spPr>
        <p:txBody>
          <a:bodyPr/>
          <a:lstStyle/>
          <a:p>
            <a:pPr>
              <a:buNone/>
            </a:pPr>
            <a:r>
              <a:rPr lang="cs-CZ" dirty="0"/>
              <a:t>p</a:t>
            </a:r>
            <a:r>
              <a:rPr lang="cs-CZ" dirty="0" smtClean="0"/>
              <a:t>otok, modrý, každý, nějaký, takový, tento, kdo, </a:t>
            </a:r>
          </a:p>
          <a:p>
            <a:pPr>
              <a:buNone/>
            </a:pPr>
            <a:r>
              <a:rPr lang="cs-CZ" dirty="0"/>
              <a:t>c</a:t>
            </a:r>
            <a:r>
              <a:rPr lang="cs-CZ" dirty="0" smtClean="0"/>
              <a:t>osi, opálený, jaký, jeho, naše, čí, druhý, se, my,</a:t>
            </a:r>
          </a:p>
          <a:p>
            <a:pPr>
              <a:buNone/>
            </a:pPr>
            <a:r>
              <a:rPr lang="cs-CZ" dirty="0" smtClean="0"/>
              <a:t>váš, hodná, svůj, já, oni, můj, ten, nikdo, nic, sám</a:t>
            </a:r>
          </a:p>
          <a:p>
            <a:pPr>
              <a:buNone/>
            </a:pPr>
            <a:r>
              <a:rPr lang="cs-CZ" dirty="0" smtClean="0"/>
              <a:t>tenhle, ty, pod, vy, levný, troje, on, nad, oni, ony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3600" b="1" dirty="0" smtClean="0"/>
              <a:t>Vypiš jen zájmena osobní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00034" y="5713428"/>
            <a:ext cx="792961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každý, nějaký, takový, tento, kdo, oni, ony, on,</a:t>
            </a:r>
          </a:p>
          <a:p>
            <a:pPr>
              <a:buNone/>
            </a:pPr>
            <a:r>
              <a:rPr lang="cs-CZ" dirty="0" smtClean="0"/>
              <a:t>cosi, jaký, jeho, naše, čí, se, my, tenhle, ty, vy,</a:t>
            </a:r>
          </a:p>
          <a:p>
            <a:pPr>
              <a:buNone/>
            </a:pPr>
            <a:r>
              <a:rPr lang="cs-CZ" dirty="0" smtClean="0"/>
              <a:t>váš, svůj, já, oni, můj, ten, nikdo, nic, sám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4400" dirty="0" smtClean="0"/>
              <a:t>			</a:t>
            </a:r>
            <a:r>
              <a:rPr lang="cs-CZ" sz="4400" b="1" dirty="0" smtClean="0"/>
              <a:t>Zájmena osobní</a:t>
            </a:r>
          </a:p>
          <a:p>
            <a:pPr>
              <a:buNone/>
            </a:pPr>
            <a:r>
              <a:rPr lang="cs-CZ" dirty="0"/>
              <a:t>j</a:t>
            </a:r>
            <a:r>
              <a:rPr lang="cs-CZ" dirty="0" smtClean="0"/>
              <a:t>á, ty, on, ona, ono, my, vy, oni, ony, ona, zvratné</a:t>
            </a:r>
          </a:p>
          <a:p>
            <a:pPr>
              <a:buNone/>
            </a:pPr>
            <a:r>
              <a:rPr lang="cs-CZ" dirty="0" smtClean="0"/>
              <a:t>se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Doplň vhodné přivlastňovací zájmeno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983047"/>
          </a:xfrm>
        </p:spPr>
        <p:txBody>
          <a:bodyPr/>
          <a:lstStyle/>
          <a:p>
            <a:pPr>
              <a:buNone/>
            </a:pPr>
            <a:r>
              <a:rPr lang="cs-CZ" dirty="0"/>
              <a:t>m</a:t>
            </a:r>
            <a:r>
              <a:rPr lang="cs-CZ" dirty="0" smtClean="0"/>
              <a:t>aminčina kniha - </a:t>
            </a:r>
            <a:r>
              <a:rPr lang="cs-CZ" dirty="0" err="1" smtClean="0"/>
              <a:t>kniha</a:t>
            </a:r>
            <a:r>
              <a:rPr lang="cs-CZ" dirty="0" smtClean="0"/>
              <a:t> je</a:t>
            </a:r>
          </a:p>
          <a:p>
            <a:pPr>
              <a:buNone/>
            </a:pPr>
            <a:r>
              <a:rPr lang="cs-CZ" dirty="0"/>
              <a:t>d</a:t>
            </a:r>
            <a:r>
              <a:rPr lang="cs-CZ" dirty="0" smtClean="0"/>
              <a:t>ědečkovo kolo - </a:t>
            </a:r>
            <a:r>
              <a:rPr lang="cs-CZ" dirty="0" err="1" smtClean="0"/>
              <a:t>kolo</a:t>
            </a:r>
            <a:r>
              <a:rPr lang="cs-CZ" dirty="0" smtClean="0"/>
              <a:t> je</a:t>
            </a:r>
          </a:p>
          <a:p>
            <a:pPr>
              <a:buNone/>
            </a:pPr>
            <a:r>
              <a:rPr lang="cs-CZ" dirty="0"/>
              <a:t>t</a:t>
            </a:r>
            <a:r>
              <a:rPr lang="cs-CZ" dirty="0" smtClean="0"/>
              <a:t>átův počítač - </a:t>
            </a:r>
            <a:r>
              <a:rPr lang="cs-CZ" dirty="0" err="1" smtClean="0"/>
              <a:t>počítač</a:t>
            </a:r>
            <a:r>
              <a:rPr lang="cs-CZ" dirty="0" smtClean="0"/>
              <a:t> je</a:t>
            </a:r>
          </a:p>
          <a:p>
            <a:pPr>
              <a:buNone/>
            </a:pPr>
            <a:r>
              <a:rPr lang="cs-CZ" dirty="0"/>
              <a:t>p</a:t>
            </a:r>
            <a:r>
              <a:rPr lang="cs-CZ" dirty="0" smtClean="0"/>
              <a:t>okoj bratrů - pokoj je</a:t>
            </a:r>
          </a:p>
          <a:p>
            <a:pPr>
              <a:buNone/>
            </a:pPr>
            <a:r>
              <a:rPr lang="cs-CZ" dirty="0"/>
              <a:t>k</a:t>
            </a:r>
            <a:r>
              <a:rPr lang="cs-CZ" dirty="0" smtClean="0"/>
              <a:t>oťata kočky - koťata jsou</a:t>
            </a:r>
          </a:p>
          <a:p>
            <a:pPr>
              <a:buNone/>
            </a:pPr>
            <a:r>
              <a:rPr lang="cs-CZ" dirty="0" smtClean="0"/>
              <a:t>bazén dětí - bazén je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072066" y="2571744"/>
            <a:ext cx="342902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4572000" y="3143248"/>
            <a:ext cx="392909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643438" y="3714752"/>
            <a:ext cx="385765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071934" y="5499114"/>
            <a:ext cx="442915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286248" y="4286256"/>
            <a:ext cx="421484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786314" y="4927610"/>
            <a:ext cx="371477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27" name="Picture 3" descr="C:\Users\iolexova\AppData\Local\Microsoft\Windows\Temporary Internet Files\Content.IE5\M9DVAZSF\MC9004300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8625" y="5581650"/>
            <a:ext cx="1901825" cy="113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7899903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308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Slovní druhy</vt:lpstr>
      <vt:lpstr>Zájmena 1</vt:lpstr>
      <vt:lpstr>Škrtni slova, která nepatří mezi zájmena</vt:lpstr>
      <vt:lpstr>Řešení</vt:lpstr>
      <vt:lpstr>Doplň vhodné přivlastňovací zájmeno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Your User Name</dc:creator>
  <cp:lastModifiedBy>Dum</cp:lastModifiedBy>
  <cp:revision>26</cp:revision>
  <dcterms:created xsi:type="dcterms:W3CDTF">2012-02-28T11:24:54Z</dcterms:created>
  <dcterms:modified xsi:type="dcterms:W3CDTF">2012-06-25T17:04:41Z</dcterms:modified>
</cp:coreProperties>
</file>