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6" r:id="rId2"/>
    <p:sldId id="267" r:id="rId3"/>
    <p:sldId id="256" r:id="rId4"/>
    <p:sldId id="257" r:id="rId5"/>
    <p:sldId id="258" r:id="rId6"/>
    <p:sldId id="259" r:id="rId7"/>
    <p:sldId id="262" r:id="rId8"/>
    <p:sldId id="261" r:id="rId9"/>
    <p:sldId id="263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2845" autoAdjust="0"/>
  </p:normalViewPr>
  <p:slideViewPr>
    <p:cSldViewPr>
      <p:cViewPr varScale="1">
        <p:scale>
          <a:sx n="71" d="100"/>
          <a:sy n="71" d="100"/>
        </p:scale>
        <p:origin x="-150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308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Strančice, okres Praha - východ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Postupová Alena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Bod, přímka, polopřímka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</a:t>
          </a:r>
          <a:r>
            <a:rPr lang="cs-CZ" sz="2000" smtClean="0"/>
            <a:t>: 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5D0517F6-8A71-4E76-A674-F81172025BE2}">
      <dgm:prSet custT="1"/>
      <dgm:spPr/>
      <dgm:t>
        <a:bodyPr/>
        <a:lstStyle/>
        <a:p>
          <a:pPr algn="l" rtl="0"/>
          <a:r>
            <a:rPr lang="cs-CZ" sz="2000" dirty="0" smtClean="0"/>
            <a:t>NÁZEV:VY_32_INOVACE_ </a:t>
          </a:r>
          <a:r>
            <a:rPr lang="cs-CZ" sz="2000" dirty="0" smtClean="0"/>
            <a:t>3.2.8.2.P 04</a:t>
          </a:r>
          <a:endParaRPr lang="cs-CZ" sz="2000" dirty="0"/>
        </a:p>
      </dgm:t>
    </dgm:pt>
    <dgm:pt modelId="{48210C0A-356E-4D03-8FC1-3FE572DCFCBE}" type="parTrans" cxnId="{EA2948F2-E7F7-4A8C-80AF-88EA3D4A9D54}">
      <dgm:prSet/>
      <dgm:spPr/>
    </dgm:pt>
    <dgm:pt modelId="{784DCB09-3458-448E-927E-34F3478A247B}" type="sibTrans" cxnId="{EA2948F2-E7F7-4A8C-80AF-88EA3D4A9D54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E1BED7E2-A26E-4128-B1B8-14AE12AC39F8}" type="pres">
      <dgm:prSet presAssocID="{5D0517F6-8A71-4E76-A674-F81172025BE2}" presName="vertSpace3" presStyleLbl="node1" presStyleIdx="1" presStyleCnt="5"/>
      <dgm:spPr/>
    </dgm:pt>
    <dgm:pt modelId="{255DAECE-8B55-4A2F-AC84-71296C6EB836}" type="pres">
      <dgm:prSet presAssocID="{5D0517F6-8A71-4E76-A674-F81172025BE2}" presName="circle3" presStyleLbl="node1" presStyleIdx="2" presStyleCnt="5"/>
      <dgm:spPr/>
    </dgm:pt>
    <dgm:pt modelId="{801565D6-2009-4964-9403-ECFA13E8B2BE}" type="pres">
      <dgm:prSet presAssocID="{5D0517F6-8A71-4E76-A674-F81172025BE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52B7E7C-93E0-4732-AE6A-32B11691A7CA}" type="pres">
      <dgm:prSet presAssocID="{5D0517F6-8A71-4E76-A674-F81172025BE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2D99300-0868-4CBA-865D-18ED7C9FDE2B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681B1D93-E3A7-4E28-92AD-CD7A0D766FE1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C420FAB-08D2-46FF-B1FA-54EF77586D8C}" type="presOf" srcId="{4C35D32F-0EAB-4CD7-82EE-45574DC2A586}" destId="{8BEBB6EC-1DAA-4CAC-8A25-BC0FCBD5DBD5}" srcOrd="0" destOrd="0" presId="urn:microsoft.com/office/officeart/2005/8/layout/target3"/>
    <dgm:cxn modelId="{DB308BDE-A0AA-44F1-978B-F611468117DA}" type="presOf" srcId="{5D0517F6-8A71-4E76-A674-F81172025BE2}" destId="{801565D6-2009-4964-9403-ECFA13E8B2BE}" srcOrd="0" destOrd="0" presId="urn:microsoft.com/office/officeart/2005/8/layout/target3"/>
    <dgm:cxn modelId="{B0E9D569-487C-4DE2-93D2-99A209EF1216}" type="presOf" srcId="{D8197B8C-B260-4A16-BDF4-0947B075E274}" destId="{25B08C86-7E15-44DC-BE7F-FFB55DD49D12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7D48E93-3094-49F0-9455-E0105FF619E6}" type="presOf" srcId="{D1D4F407-5343-4D3F-B5B9-D407B03CAEB4}" destId="{D005CE8C-CC26-4C3E-AC11-E15060ECD759}" srcOrd="0" destOrd="0" presId="urn:microsoft.com/office/officeart/2005/8/layout/target3"/>
    <dgm:cxn modelId="{EA2948F2-E7F7-4A8C-80AF-88EA3D4A9D54}" srcId="{757F3AB3-0718-4624-B441-E567A8F0AB56}" destId="{5D0517F6-8A71-4E76-A674-F81172025BE2}" srcOrd="2" destOrd="0" parTransId="{48210C0A-356E-4D03-8FC1-3FE572DCFCBE}" sibTransId="{784DCB09-3458-448E-927E-34F3478A247B}"/>
    <dgm:cxn modelId="{6E7DCB7D-2722-45F7-ABA0-8F18339B1023}" type="presOf" srcId="{D1B46980-6531-4606-95E6-44980827E919}" destId="{2BE915AB-18AA-4053-B92C-3BFC9ED204BB}" srcOrd="1" destOrd="0" presId="urn:microsoft.com/office/officeart/2005/8/layout/target3"/>
    <dgm:cxn modelId="{9F2F81FD-7B86-4D7F-B747-274445DAFE27}" type="presOf" srcId="{D1D4F407-5343-4D3F-B5B9-D407B03CAEB4}" destId="{AED2198E-93D5-4001-81B4-73124B309672}" srcOrd="1" destOrd="0" presId="urn:microsoft.com/office/officeart/2005/8/layout/target3"/>
    <dgm:cxn modelId="{D95E12BA-7A9A-409B-BBBF-B579BCC13B44}" type="presOf" srcId="{D1B46980-6531-4606-95E6-44980827E919}" destId="{6140AFEC-043D-4C43-A2F9-D0F5331DF3A3}" srcOrd="0" destOrd="0" presId="urn:microsoft.com/office/officeart/2005/8/layout/target3"/>
    <dgm:cxn modelId="{1EADCF02-440E-4C0E-B01F-D25137DB39DF}" type="presOf" srcId="{5D0517F6-8A71-4E76-A674-F81172025BE2}" destId="{F52B7E7C-93E0-4732-AE6A-32B11691A7CA}" srcOrd="1" destOrd="0" presId="urn:microsoft.com/office/officeart/2005/8/layout/target3"/>
    <dgm:cxn modelId="{ED01728C-DDA8-43E1-9F8F-7149913EF6A7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A5B17D8-55B0-4FC9-AE6C-F57600D69A28}" type="presParOf" srcId="{333A1088-737F-45CB-B68E-254E46348037}" destId="{F5ABB229-8D3B-4694-996A-96F23CF14429}" srcOrd="0" destOrd="0" presId="urn:microsoft.com/office/officeart/2005/8/layout/target3"/>
    <dgm:cxn modelId="{5034A7D8-B225-4D3E-8304-06A9E52C725F}" type="presParOf" srcId="{333A1088-737F-45CB-B68E-254E46348037}" destId="{F41139FD-01EE-4571-8B17-4FB00FC51163}" srcOrd="1" destOrd="0" presId="urn:microsoft.com/office/officeart/2005/8/layout/target3"/>
    <dgm:cxn modelId="{45F611F2-8749-4776-A764-2C8525BB078B}" type="presParOf" srcId="{333A1088-737F-45CB-B68E-254E46348037}" destId="{D005CE8C-CC26-4C3E-AC11-E15060ECD759}" srcOrd="2" destOrd="0" presId="urn:microsoft.com/office/officeart/2005/8/layout/target3"/>
    <dgm:cxn modelId="{3E9BDE94-A7A7-4BED-AFA2-85FABE74F6BA}" type="presParOf" srcId="{333A1088-737F-45CB-B68E-254E46348037}" destId="{2C702D82-9B77-49B7-9568-BB8EB47C3372}" srcOrd="3" destOrd="0" presId="urn:microsoft.com/office/officeart/2005/8/layout/target3"/>
    <dgm:cxn modelId="{0B732FFE-B413-42CB-B60F-8C8D6640078C}" type="presParOf" srcId="{333A1088-737F-45CB-B68E-254E46348037}" destId="{A52A0455-90FF-4808-ABD0-F02540D31D5A}" srcOrd="4" destOrd="0" presId="urn:microsoft.com/office/officeart/2005/8/layout/target3"/>
    <dgm:cxn modelId="{AA1123F1-3567-4D6E-BB59-6B52D06886E7}" type="presParOf" srcId="{333A1088-737F-45CB-B68E-254E46348037}" destId="{6140AFEC-043D-4C43-A2F9-D0F5331DF3A3}" srcOrd="5" destOrd="0" presId="urn:microsoft.com/office/officeart/2005/8/layout/target3"/>
    <dgm:cxn modelId="{5AE49EBB-9A6A-4BDE-AF63-90174A960581}" type="presParOf" srcId="{333A1088-737F-45CB-B68E-254E46348037}" destId="{E1BED7E2-A26E-4128-B1B8-14AE12AC39F8}" srcOrd="6" destOrd="0" presId="urn:microsoft.com/office/officeart/2005/8/layout/target3"/>
    <dgm:cxn modelId="{5609C2FB-A056-435B-A073-4911239B6A11}" type="presParOf" srcId="{333A1088-737F-45CB-B68E-254E46348037}" destId="{255DAECE-8B55-4A2F-AC84-71296C6EB836}" srcOrd="7" destOrd="0" presId="urn:microsoft.com/office/officeart/2005/8/layout/target3"/>
    <dgm:cxn modelId="{03C9B268-5332-4440-9255-CA485B108D4F}" type="presParOf" srcId="{333A1088-737F-45CB-B68E-254E46348037}" destId="{801565D6-2009-4964-9403-ECFA13E8B2BE}" srcOrd="8" destOrd="0" presId="urn:microsoft.com/office/officeart/2005/8/layout/target3"/>
    <dgm:cxn modelId="{CB4F0A5F-BBA4-4039-A791-A8ADAC5004FA}" type="presParOf" srcId="{333A1088-737F-45CB-B68E-254E46348037}" destId="{322283A8-4A27-4CDA-BAE3-F381106A9174}" srcOrd="9" destOrd="0" presId="urn:microsoft.com/office/officeart/2005/8/layout/target3"/>
    <dgm:cxn modelId="{6F82A8C5-8181-40DA-9B31-BFE8EC2B9367}" type="presParOf" srcId="{333A1088-737F-45CB-B68E-254E46348037}" destId="{FFC9F71D-1B4F-4AD9-A4A6-86ADEFC8AF5C}" srcOrd="10" destOrd="0" presId="urn:microsoft.com/office/officeart/2005/8/layout/target3"/>
    <dgm:cxn modelId="{62EC620B-8613-4BDC-875B-49FD5495751D}" type="presParOf" srcId="{333A1088-737F-45CB-B68E-254E46348037}" destId="{25B08C86-7E15-44DC-BE7F-FFB55DD49D12}" srcOrd="11" destOrd="0" presId="urn:microsoft.com/office/officeart/2005/8/layout/target3"/>
    <dgm:cxn modelId="{AE8D7D4F-9200-49E2-B5AF-268C2A9A4209}" type="presParOf" srcId="{333A1088-737F-45CB-B68E-254E46348037}" destId="{76644BE8-9D7C-4C09-B250-3D10AF48CBB7}" srcOrd="12" destOrd="0" presId="urn:microsoft.com/office/officeart/2005/8/layout/target3"/>
    <dgm:cxn modelId="{F1F99635-214A-40C4-A543-6350E6261E30}" type="presParOf" srcId="{333A1088-737F-45CB-B68E-254E46348037}" destId="{EE85B701-7295-41C0-BA7A-34D3756A2AE6}" srcOrd="13" destOrd="0" presId="urn:microsoft.com/office/officeart/2005/8/layout/target3"/>
    <dgm:cxn modelId="{11E4E3DB-3B8F-473B-A7BF-124943C6BE5A}" type="presParOf" srcId="{333A1088-737F-45CB-B68E-254E46348037}" destId="{8BEBB6EC-1DAA-4CAC-8A25-BC0FCBD5DBD5}" srcOrd="14" destOrd="0" presId="urn:microsoft.com/office/officeart/2005/8/layout/target3"/>
    <dgm:cxn modelId="{4BDAFA01-38CF-439A-8E67-F7E3163EA470}" type="presParOf" srcId="{333A1088-737F-45CB-B68E-254E46348037}" destId="{AED2198E-93D5-4001-81B4-73124B309672}" srcOrd="15" destOrd="0" presId="urn:microsoft.com/office/officeart/2005/8/layout/target3"/>
    <dgm:cxn modelId="{91BF2605-9EE4-4C60-A3B7-F553467BC010}" type="presParOf" srcId="{333A1088-737F-45CB-B68E-254E46348037}" destId="{2BE915AB-18AA-4053-B92C-3BFC9ED204BB}" srcOrd="16" destOrd="0" presId="urn:microsoft.com/office/officeart/2005/8/layout/target3"/>
    <dgm:cxn modelId="{DB3B3865-569A-4040-A452-DB69DA92D105}" type="presParOf" srcId="{333A1088-737F-45CB-B68E-254E46348037}" destId="{F52B7E7C-93E0-4732-AE6A-32B11691A7CA}" srcOrd="17" destOrd="0" presId="urn:microsoft.com/office/officeart/2005/8/layout/target3"/>
    <dgm:cxn modelId="{D3621D63-055B-44FC-811D-06E869BE27A0}" type="presParOf" srcId="{333A1088-737F-45CB-B68E-254E46348037}" destId="{5A5FFA88-C948-4069-8E93-59FA12366E83}" srcOrd="18" destOrd="0" presId="urn:microsoft.com/office/officeart/2005/8/layout/target3"/>
    <dgm:cxn modelId="{77171103-C3E3-48B9-9176-3D11A539A059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Strančice, okres Praha - východ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Postupová Alena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255DAECE-8B55-4A2F-AC84-71296C6EB836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01565D6-2009-4964-9403-ECFA13E8B2BE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 </a:t>
          </a:r>
          <a:r>
            <a:rPr lang="cs-CZ" sz="2000" kern="1200" dirty="0" smtClean="0"/>
            <a:t>3.2.8.2.P 04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Bod, přímka, polopřímka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</a:t>
          </a:r>
          <a:r>
            <a:rPr lang="cs-CZ" sz="2000" kern="1200" smtClean="0"/>
            <a:t>:  </a:t>
          </a:r>
          <a:endParaRPr lang="cs-CZ" sz="20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BC6AA46-33BB-4004-BC54-8FC4725D7FBB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60C100-9262-41A1-B8CB-D5A7A626B45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5951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28478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79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830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95591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8708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3980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68838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9344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92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976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2210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AAD86-C307-4EFF-B07E-2D9C46CBB774}" type="datetimeFigureOut">
              <a:rPr lang="cs-CZ" smtClean="0"/>
              <a:t>15.2.2012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B322D-6B0D-4B2A-B3D9-679A05305C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3200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119693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254942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2751442" y="13394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57133" y="218009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3435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B0F0"/>
                </a:solidFill>
              </a:rPr>
              <a:t>Anotace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Žáci si upevňují pojmy: bod, přímka, polopřímka.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Určují body, které náleží - nenáleží úsečce a přímce.</a:t>
            </a:r>
          </a:p>
          <a:p>
            <a:pPr marL="0" indent="0">
              <a:buNone/>
            </a:pPr>
            <a:endParaRPr lang="cs-CZ" smtClean="0"/>
          </a:p>
          <a:p>
            <a:pPr marL="0" indent="0">
              <a:buNone/>
            </a:pPr>
            <a:r>
              <a:rPr lang="cs-CZ" smtClean="0"/>
              <a:t>Rýsují </a:t>
            </a:r>
            <a:r>
              <a:rPr lang="cs-CZ" dirty="0" smtClean="0"/>
              <a:t>úsečky.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820265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Bod, přímka, polopřímka.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6175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302" y="1318357"/>
            <a:ext cx="8535186" cy="5278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+ R</a:t>
            </a:r>
          </a:p>
          <a:p>
            <a:pPr marL="0" indent="0">
              <a:buNone/>
            </a:pPr>
            <a:r>
              <a:rPr lang="cs-CZ" sz="2000" dirty="0" smtClean="0"/>
              <a:t>                         </a:t>
            </a:r>
          </a:p>
          <a:p>
            <a:pPr marL="0" indent="0">
              <a:buNone/>
            </a:pPr>
            <a:r>
              <a:rPr lang="cs-CZ" sz="2000" dirty="0" smtClean="0"/>
              <a:t>         + O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</a:t>
            </a:r>
            <a:r>
              <a:rPr lang="cs-CZ" sz="2000" dirty="0" smtClean="0"/>
              <a:t>S  +</a:t>
            </a:r>
            <a:endParaRPr lang="cs-CZ" sz="20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/>
              <a:t>Úsečce </a:t>
            </a:r>
            <a:r>
              <a:rPr lang="cs-CZ" sz="2800" b="1" dirty="0"/>
              <a:t>U</a:t>
            </a:r>
            <a:r>
              <a:rPr lang="cs-CZ" sz="2800" b="1" dirty="0" smtClean="0"/>
              <a:t>Z</a:t>
            </a:r>
            <a:r>
              <a:rPr lang="cs-CZ" sz="2800" dirty="0" smtClean="0"/>
              <a:t> náleží body :  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12025" y="6785992"/>
            <a:ext cx="56166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11760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851920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13643" y="1988840"/>
            <a:ext cx="0" cy="161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270602" y="2078850"/>
            <a:ext cx="5760640" cy="94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267744" y="2168860"/>
            <a:ext cx="276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2150032"/>
            <a:ext cx="476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2168860"/>
            <a:ext cx="473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640927" y="3776286"/>
            <a:ext cx="360040" cy="3006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4184061" y="3776286"/>
            <a:ext cx="360041" cy="31336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4933076" y="3776286"/>
            <a:ext cx="360040" cy="3006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0" name="Přímá spojnice 39"/>
          <p:cNvCxnSpPr/>
          <p:nvPr/>
        </p:nvCxnSpPr>
        <p:spPr>
          <a:xfrm>
            <a:off x="7113693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996894" y="2150032"/>
            <a:ext cx="427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7740352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7596336" y="2168860"/>
            <a:ext cx="447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467544" y="4221088"/>
            <a:ext cx="8253581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dirty="0" smtClean="0"/>
              <a:t>Úsečce </a:t>
            </a:r>
            <a:r>
              <a:rPr lang="cs-CZ" sz="2800" b="1" dirty="0"/>
              <a:t>U</a:t>
            </a:r>
            <a:r>
              <a:rPr lang="cs-CZ" sz="2800" b="1" dirty="0" smtClean="0"/>
              <a:t>Z </a:t>
            </a:r>
            <a:r>
              <a:rPr lang="cs-CZ" sz="2800" dirty="0" smtClean="0"/>
              <a:t>nenáleží body:</a:t>
            </a:r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72" name="Obdélník 71"/>
          <p:cNvSpPr/>
          <p:nvPr/>
        </p:nvSpPr>
        <p:spPr>
          <a:xfrm>
            <a:off x="4364081" y="4725144"/>
            <a:ext cx="351935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4970902" y="4728456"/>
            <a:ext cx="360040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5640927" y="4706358"/>
            <a:ext cx="360040" cy="3821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6234909" y="4706358"/>
            <a:ext cx="394846" cy="3821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6876256" y="4706358"/>
            <a:ext cx="432048" cy="3821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9149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/>
              <a:t> </a:t>
            </a:r>
            <a:r>
              <a:rPr lang="cs-CZ" sz="2400" dirty="0" smtClean="0"/>
              <a:t>  Narýsuj přímku </a:t>
            </a:r>
            <a:r>
              <a:rPr lang="cs-CZ" sz="2400" b="1" i="1" dirty="0" smtClean="0"/>
              <a:t>t.</a:t>
            </a:r>
          </a:p>
          <a:p>
            <a:pPr marL="0" indent="0">
              <a:buNone/>
            </a:pPr>
            <a:endParaRPr lang="cs-CZ" sz="2400" b="1" i="1" dirty="0" smtClean="0"/>
          </a:p>
          <a:p>
            <a:pPr marL="0" indent="0">
              <a:buNone/>
            </a:pPr>
            <a:r>
              <a:rPr lang="cs-CZ" sz="2400" b="1" i="1" dirty="0" smtClean="0"/>
              <a:t>   </a:t>
            </a:r>
            <a:r>
              <a:rPr lang="cs-CZ" sz="2400" dirty="0" smtClean="0"/>
              <a:t>Na přímce </a:t>
            </a:r>
            <a:r>
              <a:rPr lang="cs-CZ" sz="2400" b="1" i="1" dirty="0" smtClean="0"/>
              <a:t>t </a:t>
            </a:r>
            <a:r>
              <a:rPr lang="cs-CZ" sz="2400" dirty="0" smtClean="0"/>
              <a:t>vyznač body </a:t>
            </a:r>
            <a:r>
              <a:rPr lang="cs-CZ" sz="2400" b="1" dirty="0" smtClean="0"/>
              <a:t>KLM, </a:t>
            </a:r>
            <a:r>
              <a:rPr lang="cs-CZ" sz="2400" dirty="0" smtClean="0"/>
              <a:t>které jí náleží.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Červeně vyznač polopřímku </a:t>
            </a:r>
            <a:r>
              <a:rPr lang="cs-CZ" sz="2400" b="1" dirty="0" smtClean="0"/>
              <a:t>LK</a:t>
            </a:r>
            <a:r>
              <a:rPr lang="cs-CZ" sz="2400" dirty="0" smtClean="0"/>
              <a:t>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   Zeleně vyznač polopřímku </a:t>
            </a:r>
            <a:r>
              <a:rPr lang="cs-CZ" sz="2400" b="1" dirty="0" smtClean="0"/>
              <a:t>LM.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7384613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Narýsuj úsečky AB , BC ,  CA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A  +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    + C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+</a:t>
            </a:r>
          </a:p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B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Co jsi narýsoval/a/ ? __________________</a:t>
            </a:r>
            <a:endParaRPr lang="cs-CZ" sz="2400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21206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987824" y="2948125"/>
            <a:ext cx="446449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Ř e š e n í</a:t>
            </a:r>
            <a:endParaRPr lang="cs-CZ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5110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9302" y="1318357"/>
            <a:ext cx="8535186" cy="527899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                                                                     + R</a:t>
            </a:r>
          </a:p>
          <a:p>
            <a:pPr marL="0" indent="0">
              <a:buNone/>
            </a:pPr>
            <a:r>
              <a:rPr lang="cs-CZ" sz="2000" dirty="0" smtClean="0"/>
              <a:t>                         </a:t>
            </a:r>
          </a:p>
          <a:p>
            <a:pPr marL="0" indent="0">
              <a:buNone/>
            </a:pPr>
            <a:r>
              <a:rPr lang="cs-CZ" sz="2000" dirty="0" smtClean="0"/>
              <a:t>         + O         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                               </a:t>
            </a:r>
          </a:p>
          <a:p>
            <a:pPr marL="0" indent="0">
              <a:buNone/>
            </a:pPr>
            <a:r>
              <a:rPr lang="cs-CZ" sz="2400" dirty="0" smtClean="0"/>
              <a:t>                                                          </a:t>
            </a:r>
            <a:r>
              <a:rPr lang="cs-CZ" sz="2000" dirty="0" smtClean="0"/>
              <a:t>S  +</a:t>
            </a:r>
            <a:endParaRPr lang="cs-CZ" sz="2000" dirty="0"/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800" dirty="0" smtClean="0"/>
              <a:t>Úsečce </a:t>
            </a:r>
            <a:r>
              <a:rPr lang="cs-CZ" sz="2800" b="1" dirty="0"/>
              <a:t>U</a:t>
            </a:r>
            <a:r>
              <a:rPr lang="cs-CZ" sz="2800" b="1" dirty="0" smtClean="0"/>
              <a:t>Z</a:t>
            </a:r>
            <a:r>
              <a:rPr lang="cs-CZ" sz="2800" dirty="0" smtClean="0"/>
              <a:t> náleží body :  </a:t>
            </a:r>
            <a:endParaRPr lang="cs-CZ" sz="2800" dirty="0"/>
          </a:p>
        </p:txBody>
      </p:sp>
      <p:cxnSp>
        <p:nvCxnSpPr>
          <p:cNvPr id="5" name="Přímá spojnice 4"/>
          <p:cNvCxnSpPr/>
          <p:nvPr/>
        </p:nvCxnSpPr>
        <p:spPr>
          <a:xfrm flipV="1">
            <a:off x="1412025" y="6785992"/>
            <a:ext cx="561662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2411760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851920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6313643" y="1988840"/>
            <a:ext cx="0" cy="1611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 flipV="1">
            <a:off x="2270602" y="2078850"/>
            <a:ext cx="5760640" cy="941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TextovéPole 28"/>
          <p:cNvSpPr txBox="1"/>
          <p:nvPr/>
        </p:nvSpPr>
        <p:spPr>
          <a:xfrm>
            <a:off x="2267744" y="2168860"/>
            <a:ext cx="2766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707904" y="2150032"/>
            <a:ext cx="4761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156176" y="2168860"/>
            <a:ext cx="4735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5" name="Obdélník 34"/>
          <p:cNvSpPr/>
          <p:nvPr/>
        </p:nvSpPr>
        <p:spPr>
          <a:xfrm>
            <a:off x="5640927" y="3776286"/>
            <a:ext cx="360040" cy="3006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V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6" name="Obdélník 35"/>
          <p:cNvSpPr/>
          <p:nvPr/>
        </p:nvSpPr>
        <p:spPr>
          <a:xfrm>
            <a:off x="6996893" y="4698140"/>
            <a:ext cx="427707" cy="390355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T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7" name="Obdélník 36"/>
          <p:cNvSpPr/>
          <p:nvPr/>
        </p:nvSpPr>
        <p:spPr>
          <a:xfrm>
            <a:off x="4933076" y="3776286"/>
            <a:ext cx="360040" cy="3006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U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40" name="Přímá spojnice 39"/>
          <p:cNvCxnSpPr/>
          <p:nvPr/>
        </p:nvCxnSpPr>
        <p:spPr>
          <a:xfrm>
            <a:off x="7113693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5" name="TextovéPole 44"/>
          <p:cNvSpPr txBox="1"/>
          <p:nvPr/>
        </p:nvSpPr>
        <p:spPr>
          <a:xfrm>
            <a:off x="6996894" y="2150032"/>
            <a:ext cx="4277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</a:t>
            </a:r>
            <a:endParaRPr lang="cs-CZ" dirty="0"/>
          </a:p>
        </p:txBody>
      </p:sp>
      <p:cxnSp>
        <p:nvCxnSpPr>
          <p:cNvPr id="63" name="Přímá spojnice 62"/>
          <p:cNvCxnSpPr/>
          <p:nvPr/>
        </p:nvCxnSpPr>
        <p:spPr>
          <a:xfrm>
            <a:off x="7740352" y="1988840"/>
            <a:ext cx="0" cy="1800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TextovéPole 65"/>
          <p:cNvSpPr txBox="1"/>
          <p:nvPr/>
        </p:nvSpPr>
        <p:spPr>
          <a:xfrm>
            <a:off x="7596336" y="2168860"/>
            <a:ext cx="447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</a:t>
            </a:r>
            <a:endParaRPr lang="cs-CZ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6996947" y="4728456"/>
            <a:ext cx="42770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dirty="0" smtClean="0"/>
          </a:p>
          <a:p>
            <a:r>
              <a:rPr lang="cs-CZ" sz="2800" b="1" dirty="0" smtClean="0"/>
              <a:t> </a:t>
            </a:r>
            <a:endParaRPr lang="cs-CZ" sz="2800" dirty="0"/>
          </a:p>
        </p:txBody>
      </p:sp>
      <p:sp>
        <p:nvSpPr>
          <p:cNvPr id="72" name="Obdélník 71"/>
          <p:cNvSpPr/>
          <p:nvPr/>
        </p:nvSpPr>
        <p:spPr>
          <a:xfrm>
            <a:off x="4364081" y="4725144"/>
            <a:ext cx="351935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O</a:t>
            </a:r>
          </a:p>
        </p:txBody>
      </p:sp>
      <p:sp>
        <p:nvSpPr>
          <p:cNvPr id="73" name="Obdélník 72"/>
          <p:cNvSpPr/>
          <p:nvPr/>
        </p:nvSpPr>
        <p:spPr>
          <a:xfrm>
            <a:off x="4970902" y="4728456"/>
            <a:ext cx="360040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P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4" name="Obdélník 73"/>
          <p:cNvSpPr/>
          <p:nvPr/>
        </p:nvSpPr>
        <p:spPr>
          <a:xfrm>
            <a:off x="5640927" y="4706358"/>
            <a:ext cx="360040" cy="3821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>
                <a:solidFill>
                  <a:srgbClr val="FF0000"/>
                </a:solidFill>
              </a:rPr>
              <a:t>R</a:t>
            </a:r>
          </a:p>
        </p:txBody>
      </p:sp>
      <p:sp>
        <p:nvSpPr>
          <p:cNvPr id="75" name="Obdélník 74"/>
          <p:cNvSpPr/>
          <p:nvPr/>
        </p:nvSpPr>
        <p:spPr>
          <a:xfrm>
            <a:off x="6234909" y="3776286"/>
            <a:ext cx="394846" cy="30060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Z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76" name="Obdélník 75"/>
          <p:cNvSpPr/>
          <p:nvPr/>
        </p:nvSpPr>
        <p:spPr>
          <a:xfrm>
            <a:off x="6313643" y="4706358"/>
            <a:ext cx="418596" cy="38213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FF0000"/>
                </a:solidFill>
              </a:rPr>
              <a:t>S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7911" y="4635817"/>
            <a:ext cx="406361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Úsečce </a:t>
            </a:r>
            <a:r>
              <a:rPr lang="cs-CZ" sz="2800" b="1" dirty="0" smtClean="0"/>
              <a:t>UZ </a:t>
            </a:r>
            <a:r>
              <a:rPr lang="cs-CZ" sz="2800" dirty="0" smtClean="0"/>
              <a:t>nenáleží body 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53625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2200" dirty="0" smtClean="0"/>
              <a:t>Narýsuj přímku </a:t>
            </a:r>
            <a:r>
              <a:rPr lang="cs-CZ" sz="2200" b="1" i="1" dirty="0" err="1" smtClean="0"/>
              <a:t>t.</a:t>
            </a:r>
            <a:r>
              <a:rPr lang="cs-CZ" sz="2200" dirty="0" err="1" smtClean="0"/>
              <a:t>Na</a:t>
            </a:r>
            <a:r>
              <a:rPr lang="cs-CZ" sz="2200" dirty="0" smtClean="0"/>
              <a:t> přímce </a:t>
            </a:r>
            <a:r>
              <a:rPr lang="cs-CZ" sz="2200" b="1" i="1" dirty="0" smtClean="0"/>
              <a:t>t </a:t>
            </a:r>
            <a:r>
              <a:rPr lang="cs-CZ" sz="2200" dirty="0" smtClean="0"/>
              <a:t>vyznač</a:t>
            </a:r>
            <a:r>
              <a:rPr lang="cs-CZ" dirty="0" smtClean="0"/>
              <a:t> </a:t>
            </a:r>
            <a:r>
              <a:rPr lang="cs-CZ" sz="2200" dirty="0" smtClean="0"/>
              <a:t>body </a:t>
            </a:r>
            <a:r>
              <a:rPr lang="cs-CZ" sz="2200" b="1" dirty="0" smtClean="0"/>
              <a:t>KLM, </a:t>
            </a:r>
            <a:r>
              <a:rPr lang="cs-CZ" sz="2200" dirty="0" smtClean="0"/>
              <a:t>které jí náleží.</a:t>
            </a:r>
            <a:br>
              <a:rPr lang="cs-CZ" sz="2200" dirty="0" smtClean="0"/>
            </a:br>
            <a:r>
              <a:rPr lang="cs-CZ" sz="2200" dirty="0" smtClean="0"/>
              <a:t>Červeně vyznač polopřímku LK. Zeleně vyznač polopřímku </a:t>
            </a:r>
            <a:r>
              <a:rPr lang="cs-CZ" sz="2200" b="1" dirty="0" smtClean="0"/>
              <a:t>LM.</a:t>
            </a: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 w="3175"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030871" y="4335629"/>
            <a:ext cx="669674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907704" y="4237754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3995936" y="4257092"/>
            <a:ext cx="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6129916" y="4257092"/>
            <a:ext cx="0" cy="25202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ovéPole 27"/>
          <p:cNvSpPr txBox="1"/>
          <p:nvPr/>
        </p:nvSpPr>
        <p:spPr>
          <a:xfrm>
            <a:off x="1763688" y="4509120"/>
            <a:ext cx="4489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51920" y="4509120"/>
            <a:ext cx="4264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5940152" y="4509120"/>
            <a:ext cx="571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</a:t>
            </a:r>
            <a:endParaRPr lang="cs-CZ" dirty="0"/>
          </a:p>
        </p:txBody>
      </p:sp>
      <p:cxnSp>
        <p:nvCxnSpPr>
          <p:cNvPr id="32" name="Přímá spojnice 31"/>
          <p:cNvCxnSpPr/>
          <p:nvPr/>
        </p:nvCxnSpPr>
        <p:spPr>
          <a:xfrm>
            <a:off x="10908704" y="620688"/>
            <a:ext cx="914400" cy="91440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H="1">
            <a:off x="1046399" y="4351451"/>
            <a:ext cx="2949537" cy="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 flipV="1">
            <a:off x="3995936" y="4335629"/>
            <a:ext cx="3731679" cy="15822"/>
          </a:xfrm>
          <a:prstGeom prst="line">
            <a:avLst/>
          </a:prstGeom>
          <a:ln>
            <a:solidFill>
              <a:srgbClr val="92D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7452320" y="3861048"/>
            <a:ext cx="53690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650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Narýsuj úsečky AB , BC ,  CA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  +</a:t>
            </a:r>
          </a:p>
          <a:p>
            <a:pPr marL="0" indent="0">
              <a:buNone/>
            </a:pPr>
            <a:r>
              <a:rPr lang="cs-CZ" dirty="0" smtClean="0"/>
              <a:t>                                        +  C</a:t>
            </a:r>
          </a:p>
          <a:p>
            <a:pPr marL="0" indent="0">
              <a:buNone/>
            </a:pPr>
            <a:r>
              <a:rPr lang="cs-CZ" dirty="0" smtClean="0"/>
              <a:t>             </a:t>
            </a:r>
          </a:p>
          <a:p>
            <a:pPr marL="0" indent="0">
              <a:buNone/>
            </a:pPr>
            <a:r>
              <a:rPr lang="cs-CZ" dirty="0" smtClean="0"/>
              <a:t>              +</a:t>
            </a:r>
          </a:p>
          <a:p>
            <a:pPr marL="0" indent="0">
              <a:buNone/>
            </a:pPr>
            <a:r>
              <a:rPr lang="cs-CZ" dirty="0" smtClean="0"/>
              <a:t>              B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r>
              <a:rPr lang="cs-CZ" sz="2400" dirty="0" smtClean="0"/>
              <a:t>Co jsi narýsoval/a/ ? </a:t>
            </a:r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b="1" dirty="0" smtClean="0"/>
              <a:t>Narýsoval/a/ jsem  </a:t>
            </a:r>
            <a:r>
              <a:rPr lang="cs-CZ" sz="2400" b="1" dirty="0" smtClean="0">
                <a:solidFill>
                  <a:srgbClr val="FF0000"/>
                </a:solidFill>
              </a:rPr>
              <a:t>trojúhelník.</a:t>
            </a:r>
            <a:r>
              <a:rPr lang="cs-CZ" sz="2400" dirty="0" smtClean="0">
                <a:solidFill>
                  <a:srgbClr val="FF0000"/>
                </a:solidFill>
              </a:rPr>
              <a:t>    </a:t>
            </a:r>
            <a:endParaRPr lang="cs-CZ" dirty="0"/>
          </a:p>
        </p:txBody>
      </p:sp>
      <p:cxnSp>
        <p:nvCxnSpPr>
          <p:cNvPr id="5" name="Přímá spojnice 4"/>
          <p:cNvCxnSpPr/>
          <p:nvPr/>
        </p:nvCxnSpPr>
        <p:spPr>
          <a:xfrm flipH="1" flipV="1">
            <a:off x="847610" y="1412776"/>
            <a:ext cx="1296144" cy="26642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83568" y="1844824"/>
            <a:ext cx="396044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 flipV="1">
            <a:off x="683568" y="2420888"/>
            <a:ext cx="3816424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38439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175</TotalTime>
  <Words>231</Words>
  <Application>Microsoft Office PowerPoint</Application>
  <PresentationFormat>Předvádění na obrazovce (4:3)</PresentationFormat>
  <Paragraphs>86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Anotace</vt:lpstr>
      <vt:lpstr>Bod, přímka, polopřímka.</vt:lpstr>
      <vt:lpstr>  </vt:lpstr>
      <vt:lpstr> </vt:lpstr>
      <vt:lpstr>Narýsuj úsečky AB , BC ,  CA</vt:lpstr>
      <vt:lpstr>Prezentace aplikace PowerPoint</vt:lpstr>
      <vt:lpstr>  </vt:lpstr>
      <vt:lpstr> Narýsuj přímku t.Na přímce t vyznač body KLM, které jí náleží. Červeně vyznač polopřímku LK. Zeleně vyznač polopřímku LM.</vt:lpstr>
      <vt:lpstr>Narýsuj úsečky AB , BC ,  CA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Postupová Alena</dc:creator>
  <cp:lastModifiedBy>Postupova Alena</cp:lastModifiedBy>
  <cp:revision>26</cp:revision>
  <dcterms:created xsi:type="dcterms:W3CDTF">2011-11-11T19:06:05Z</dcterms:created>
  <dcterms:modified xsi:type="dcterms:W3CDTF">2012-02-15T13:03:21Z</dcterms:modified>
</cp:coreProperties>
</file>