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5" r:id="rId2"/>
    <p:sldId id="290" r:id="rId3"/>
    <p:sldId id="256" r:id="rId4"/>
    <p:sldId id="292" r:id="rId5"/>
    <p:sldId id="293" r:id="rId6"/>
    <p:sldId id="296" r:id="rId7"/>
    <p:sldId id="297" r:id="rId8"/>
    <p:sldId id="294" r:id="rId9"/>
    <p:sldId id="298" r:id="rId10"/>
    <p:sldId id="299" r:id="rId11"/>
    <p:sldId id="300" r:id="rId12"/>
    <p:sldId id="267" r:id="rId13"/>
    <p:sldId id="260" r:id="rId14"/>
    <p:sldId id="29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B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9" autoAdjust="0"/>
    <p:restoredTop sz="94614" autoAdjust="0"/>
  </p:normalViewPr>
  <p:slideViewPr>
    <p:cSldViewPr>
      <p:cViewPr varScale="1">
        <p:scale>
          <a:sx n="65" d="100"/>
          <a:sy n="65" d="100"/>
        </p:scale>
        <p:origin x="-546" y="-2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11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středního 3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FE9380-7E10-40F6-9A91-D0E55B929846}" type="presOf" srcId="{757F3AB3-0718-4624-B441-E567A8F0AB56}" destId="{333A1088-737F-45CB-B68E-254E46348037}" srcOrd="0" destOrd="0" presId="urn:microsoft.com/office/officeart/2005/8/layout/target3"/>
    <dgm:cxn modelId="{1E26FEAA-17A1-4192-9340-74BC802829B0}" type="presOf" srcId="{D8197B8C-B260-4A16-BDF4-0947B075E274}" destId="{25B08C86-7E15-44DC-BE7F-FFB55DD49D12}" srcOrd="0" destOrd="0" presId="urn:microsoft.com/office/officeart/2005/8/layout/target3"/>
    <dgm:cxn modelId="{898FA14E-8A60-46DE-85A0-767AC2806CC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5AB010A-E731-405B-AB90-2F30C6A9CEA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FEAF8FC-D90C-46CB-9E62-3F8B589CDCD2}" type="presOf" srcId="{B651F6E3-6281-48DB-9319-2AEAFDAE7572}" destId="{6BB5E863-4638-4E1D-BFDE-399D028AC4ED}" srcOrd="1" destOrd="0" presId="urn:microsoft.com/office/officeart/2005/8/layout/target3"/>
    <dgm:cxn modelId="{E50D0C3B-877D-482A-A5BD-CA54D58AB7D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3A0269-F7F8-48F2-B279-A58F2223930C}" type="presOf" srcId="{D1B46980-6531-4606-95E6-44980827E919}" destId="{2BE915AB-18AA-4053-B92C-3BFC9ED204BB}" srcOrd="1" destOrd="0" presId="urn:microsoft.com/office/officeart/2005/8/layout/target3"/>
    <dgm:cxn modelId="{3B0479D0-2221-4CC7-BAD6-3015D65C3596}" type="presOf" srcId="{4C35D32F-0EAB-4CD7-82EE-45574DC2A586}" destId="{8BEBB6EC-1DAA-4CAC-8A25-BC0FCBD5DBD5}" srcOrd="0" destOrd="0" presId="urn:microsoft.com/office/officeart/2005/8/layout/target3"/>
    <dgm:cxn modelId="{C1FF49B6-775F-4084-BCC2-1914250AD714}" type="presOf" srcId="{D8197B8C-B260-4A16-BDF4-0947B075E274}" destId="{5A5FFA88-C948-4069-8E93-59FA12366E83}" srcOrd="1" destOrd="0" presId="urn:microsoft.com/office/officeart/2005/8/layout/target3"/>
    <dgm:cxn modelId="{9E5EE5D8-69AF-4B54-87E0-B068A07D5CA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39C2A2-FB9E-47C4-A99D-500C8CD7B31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2B1C34-ED45-45C5-9088-A79B8F132B6C}" type="presParOf" srcId="{333A1088-737F-45CB-B68E-254E46348037}" destId="{F5ABB229-8D3B-4694-996A-96F23CF14429}" srcOrd="0" destOrd="0" presId="urn:microsoft.com/office/officeart/2005/8/layout/target3"/>
    <dgm:cxn modelId="{D72A7FC6-6D89-454E-B4F4-6BEBC7E05067}" type="presParOf" srcId="{333A1088-737F-45CB-B68E-254E46348037}" destId="{F41139FD-01EE-4571-8B17-4FB00FC51163}" srcOrd="1" destOrd="0" presId="urn:microsoft.com/office/officeart/2005/8/layout/target3"/>
    <dgm:cxn modelId="{619B10DD-C977-49A3-8324-F93C929D82E0}" type="presParOf" srcId="{333A1088-737F-45CB-B68E-254E46348037}" destId="{D005CE8C-CC26-4C3E-AC11-E15060ECD759}" srcOrd="2" destOrd="0" presId="urn:microsoft.com/office/officeart/2005/8/layout/target3"/>
    <dgm:cxn modelId="{66096617-5FCC-45CD-8573-86FB8B32D96E}" type="presParOf" srcId="{333A1088-737F-45CB-B68E-254E46348037}" destId="{2C702D82-9B77-49B7-9568-BB8EB47C3372}" srcOrd="3" destOrd="0" presId="urn:microsoft.com/office/officeart/2005/8/layout/target3"/>
    <dgm:cxn modelId="{7838169B-F46C-4CD0-AE71-424F0B3312C4}" type="presParOf" srcId="{333A1088-737F-45CB-B68E-254E46348037}" destId="{A52A0455-90FF-4808-ABD0-F02540D31D5A}" srcOrd="4" destOrd="0" presId="urn:microsoft.com/office/officeart/2005/8/layout/target3"/>
    <dgm:cxn modelId="{D08565ED-C278-4A13-A689-D5255FB32990}" type="presParOf" srcId="{333A1088-737F-45CB-B68E-254E46348037}" destId="{6140AFEC-043D-4C43-A2F9-D0F5331DF3A3}" srcOrd="5" destOrd="0" presId="urn:microsoft.com/office/officeart/2005/8/layout/target3"/>
    <dgm:cxn modelId="{AC5E456E-7E21-4F8C-A09F-CDBD042386B4}" type="presParOf" srcId="{333A1088-737F-45CB-B68E-254E46348037}" destId="{9358AC05-5D7D-4327-9F80-1AD486AEA664}" srcOrd="6" destOrd="0" presId="urn:microsoft.com/office/officeart/2005/8/layout/target3"/>
    <dgm:cxn modelId="{6C87F7A3-7474-456C-AD1B-E2752F9AD44E}" type="presParOf" srcId="{333A1088-737F-45CB-B68E-254E46348037}" destId="{313FC574-E1CD-4FB4-B054-0B805CE0447D}" srcOrd="7" destOrd="0" presId="urn:microsoft.com/office/officeart/2005/8/layout/target3"/>
    <dgm:cxn modelId="{51016B6A-D43D-4767-962B-B5F97BA4475B}" type="presParOf" srcId="{333A1088-737F-45CB-B68E-254E46348037}" destId="{619D679B-A015-4ECF-8348-D1034C574F40}" srcOrd="8" destOrd="0" presId="urn:microsoft.com/office/officeart/2005/8/layout/target3"/>
    <dgm:cxn modelId="{1F6DE4F8-26D7-4CEC-80E9-84B3C075AE21}" type="presParOf" srcId="{333A1088-737F-45CB-B68E-254E46348037}" destId="{322283A8-4A27-4CDA-BAE3-F381106A9174}" srcOrd="9" destOrd="0" presId="urn:microsoft.com/office/officeart/2005/8/layout/target3"/>
    <dgm:cxn modelId="{242CEFCA-4B25-437B-8608-37D864082EB3}" type="presParOf" srcId="{333A1088-737F-45CB-B68E-254E46348037}" destId="{FFC9F71D-1B4F-4AD9-A4A6-86ADEFC8AF5C}" srcOrd="10" destOrd="0" presId="urn:microsoft.com/office/officeart/2005/8/layout/target3"/>
    <dgm:cxn modelId="{C648E2E5-D275-4D9B-A1D3-11D1A98D6D3F}" type="presParOf" srcId="{333A1088-737F-45CB-B68E-254E46348037}" destId="{25B08C86-7E15-44DC-BE7F-FFB55DD49D12}" srcOrd="11" destOrd="0" presId="urn:microsoft.com/office/officeart/2005/8/layout/target3"/>
    <dgm:cxn modelId="{3F280056-5A43-428D-8B5C-A230395015CE}" type="presParOf" srcId="{333A1088-737F-45CB-B68E-254E46348037}" destId="{76644BE8-9D7C-4C09-B250-3D10AF48CBB7}" srcOrd="12" destOrd="0" presId="urn:microsoft.com/office/officeart/2005/8/layout/target3"/>
    <dgm:cxn modelId="{8E9429BD-D2B4-42E5-BDCD-5584716D4E52}" type="presParOf" srcId="{333A1088-737F-45CB-B68E-254E46348037}" destId="{EE85B701-7295-41C0-BA7A-34D3756A2AE6}" srcOrd="13" destOrd="0" presId="urn:microsoft.com/office/officeart/2005/8/layout/target3"/>
    <dgm:cxn modelId="{64BFB0BD-91A5-4F7C-8931-8C1630277C73}" type="presParOf" srcId="{333A1088-737F-45CB-B68E-254E46348037}" destId="{8BEBB6EC-1DAA-4CAC-8A25-BC0FCBD5DBD5}" srcOrd="14" destOrd="0" presId="urn:microsoft.com/office/officeart/2005/8/layout/target3"/>
    <dgm:cxn modelId="{6664D477-65F5-4D83-9C53-93DEDD798899}" type="presParOf" srcId="{333A1088-737F-45CB-B68E-254E46348037}" destId="{AED2198E-93D5-4001-81B4-73124B309672}" srcOrd="15" destOrd="0" presId="urn:microsoft.com/office/officeart/2005/8/layout/target3"/>
    <dgm:cxn modelId="{D45D0B3B-98C7-4BB2-BD35-01A20DCCD5E7}" type="presParOf" srcId="{333A1088-737F-45CB-B68E-254E46348037}" destId="{2BE915AB-18AA-4053-B92C-3BFC9ED204BB}" srcOrd="16" destOrd="0" presId="urn:microsoft.com/office/officeart/2005/8/layout/target3"/>
    <dgm:cxn modelId="{5FBCA93E-6BD0-4EBD-B289-C32C1061B153}" type="presParOf" srcId="{333A1088-737F-45CB-B68E-254E46348037}" destId="{6BB5E863-4638-4E1D-BFDE-399D028AC4ED}" srcOrd="17" destOrd="0" presId="urn:microsoft.com/office/officeart/2005/8/layout/target3"/>
    <dgm:cxn modelId="{4FC4F687-05E7-4052-9CF8-855B87DDE3BA}" type="presParOf" srcId="{333A1088-737F-45CB-B68E-254E46348037}" destId="{5A5FFA88-C948-4069-8E93-59FA12366E83}" srcOrd="18" destOrd="0" presId="urn:microsoft.com/office/officeart/2005/8/layout/target3"/>
    <dgm:cxn modelId="{189681B9-2F06-4855-93BD-008E0CDC22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11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středního 3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A2EC8-41A3-4E04-88ED-A827A32190C7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74349B-F7D7-4E9F-99EE-C0AB29BDA8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870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3" name="camera.wav"/>
          </p:stSnd>
        </p:sndAc>
      </p:transition>
    </mc:Choice>
    <mc:Fallback xmlns="">
      <p:transition>
        <p:cut/>
        <p:sndAc>
          <p:stSnd>
            <p:snd r:embed="rId14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audio" Target="../media/audio1.wav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728940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539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3" name="camera.wav"/>
          </p:stSnd>
        </p:sndAc>
      </p:transition>
    </mc:Choice>
    <mc:Fallback xmlns="">
      <p:transition>
        <p:cut/>
        <p:sndAc>
          <p:stSnd>
            <p:snd r:embed="rId10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75608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r>
              <a:rPr lang="cs-CZ" sz="2400" dirty="0" err="1" smtClean="0"/>
              <a:t>Kimova</a:t>
            </a:r>
            <a:r>
              <a:rPr lang="cs-CZ" sz="2400" dirty="0" smtClean="0"/>
              <a:t> hra</a:t>
            </a:r>
          </a:p>
          <a:p>
            <a:r>
              <a:rPr lang="cs-CZ" sz="2400" dirty="0" smtClean="0"/>
              <a:t>Žáci si mají zapamatovat a následně zapsat do sešitu co nejvíc obrázků. Poté mají určit vzory rodu středního. Kromě probírané látky tedy trénují postřeh a paměť.</a:t>
            </a:r>
          </a:p>
          <a:p>
            <a:r>
              <a:rPr lang="cs-CZ" sz="2400" dirty="0" smtClean="0"/>
              <a:t>Může se stát, že někteří pojmenují obrázek jinak, než jsem zamýšlela. Nevadí, jde především o správné určení vzorů (případně jiného rodu).</a:t>
            </a:r>
          </a:p>
          <a:p>
            <a:endParaRPr lang="cs-CZ" sz="2400" dirty="0" smtClean="0"/>
          </a:p>
          <a:p>
            <a:r>
              <a:rPr lang="cs-CZ" sz="2400" dirty="0" smtClean="0"/>
              <a:t>Pro rychlejší žáky jsem připravila úkol navíc, kde si připomeneme termín podstatná jména hromadná. </a:t>
            </a:r>
          </a:p>
          <a:p>
            <a:endParaRPr lang="cs-CZ" sz="2400" dirty="0"/>
          </a:p>
          <a:p>
            <a:r>
              <a:rPr lang="cs-CZ" sz="2400" dirty="0" smtClean="0"/>
              <a:t>Oba úkoly zde mají i správné řešení. Kontrolujeme společně s interaktivní tabulí.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44767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Vzory podstatných jmen rodu středního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67544" y="476672"/>
            <a:ext cx="8208912" cy="93610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Zahrajeme si </a:t>
            </a:r>
            <a:r>
              <a:rPr lang="cs-CZ" sz="3200" dirty="0" err="1" smtClean="0">
                <a:solidFill>
                  <a:srgbClr val="C00000"/>
                </a:solidFill>
              </a:rPr>
              <a:t>Kimovu</a:t>
            </a:r>
            <a:r>
              <a:rPr lang="cs-CZ" sz="3200" dirty="0" smtClean="0">
                <a:solidFill>
                  <a:srgbClr val="C00000"/>
                </a:solidFill>
              </a:rPr>
              <a:t> hru:</a:t>
            </a:r>
            <a:endParaRPr lang="cs-CZ" sz="3200" dirty="0">
              <a:solidFill>
                <a:srgbClr val="C0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83568" y="1988840"/>
            <a:ext cx="8195220" cy="4162772"/>
            <a:chOff x="683568" y="1988840"/>
            <a:chExt cx="8195220" cy="4162772"/>
          </a:xfrm>
        </p:grpSpPr>
        <p:pic>
          <p:nvPicPr>
            <p:cNvPr id="4" name="Picture 2" descr="C:\Users\NTB3\AppData\Local\Microsoft\Windows\Temporary Internet Files\Content.IE5\9H4LJDO6\MC900436378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3645024"/>
              <a:ext cx="2506588" cy="25065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válný popisek 4"/>
            <p:cNvSpPr/>
            <p:nvPr/>
          </p:nvSpPr>
          <p:spPr>
            <a:xfrm flipH="1">
              <a:off x="683568" y="1988840"/>
              <a:ext cx="4427984" cy="3132348"/>
            </a:xfrm>
            <a:prstGeom prst="wedgeEllipseCallout">
              <a:avLst>
                <a:gd name="adj1" fmla="val -86848"/>
                <a:gd name="adj2" fmla="val 25961"/>
              </a:avLst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dirty="0" smtClean="0">
                  <a:solidFill>
                    <a:schemeClr val="tx2">
                      <a:lumMod val="75000"/>
                    </a:schemeClr>
                  </a:solidFill>
                </a:rPr>
                <a:t>Zapamatujte si co nejvíc obrázků:</a:t>
              </a:r>
              <a:endParaRPr lang="cs-CZ" sz="3600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55339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NTB3\AppData\Local\Microsoft\Windows\Temporary Internet Files\Content.IE5\9H4LJDO6\MC900412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616" y="3252136"/>
            <a:ext cx="2366384" cy="257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TB3\AppData\Local\Microsoft\Windows\Temporary Internet Files\Content.IE5\ISXUNCFT\MC9002961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239" y="643471"/>
            <a:ext cx="2206028" cy="147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TB3\AppData\Local\Microsoft\Windows\Temporary Internet Files\Content.IE5\0WX6VWQV\MC9004134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42" y="260648"/>
            <a:ext cx="205966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NTB3\AppData\Local\Microsoft\Windows\Temporary Internet Files\Content.IE5\9H4LJDO6\MP9004490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65999"/>
            <a:ext cx="2627643" cy="2627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NTB3\AppData\Local\Microsoft\Windows\Temporary Internet Files\Content.IE5\ISXUNCFT\MC9003112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95299"/>
            <a:ext cx="1728216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NTB3\AppData\Local\Microsoft\Windows\Temporary Internet Files\Content.IE5\0WX6VWQV\MP90044486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17" y="2988141"/>
            <a:ext cx="2365358" cy="310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5753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9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83568" y="1988840"/>
            <a:ext cx="8195220" cy="4162772"/>
            <a:chOff x="683568" y="1988840"/>
            <a:chExt cx="8195220" cy="4162772"/>
          </a:xfrm>
        </p:grpSpPr>
        <p:pic>
          <p:nvPicPr>
            <p:cNvPr id="3" name="Picture 2" descr="C:\Users\NTB3\AppData\Local\Microsoft\Windows\Temporary Internet Files\Content.IE5\9H4LJDO6\MC900436378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3645024"/>
              <a:ext cx="2506588" cy="25065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ný popisek 3"/>
            <p:cNvSpPr/>
            <p:nvPr/>
          </p:nvSpPr>
          <p:spPr>
            <a:xfrm flipH="1">
              <a:off x="683568" y="1988840"/>
              <a:ext cx="4427984" cy="3132348"/>
            </a:xfrm>
            <a:prstGeom prst="wedgeEllipseCallout">
              <a:avLst>
                <a:gd name="adj1" fmla="val -86848"/>
                <a:gd name="adj2" fmla="val 25961"/>
              </a:avLst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dirty="0" smtClean="0">
                  <a:solidFill>
                    <a:schemeClr val="tx2">
                      <a:lumMod val="75000"/>
                    </a:schemeClr>
                  </a:solidFill>
                </a:rPr>
                <a:t>Napište do sešitu pod sebe vše, co jste si zapamatovali!</a:t>
              </a:r>
              <a:endParaRPr lang="cs-CZ" sz="3600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15574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83568" y="1988840"/>
            <a:ext cx="8195220" cy="4162772"/>
            <a:chOff x="683568" y="1988840"/>
            <a:chExt cx="8195220" cy="4162772"/>
          </a:xfrm>
        </p:grpSpPr>
        <p:pic>
          <p:nvPicPr>
            <p:cNvPr id="3" name="Picture 2" descr="C:\Users\NTB3\AppData\Local\Microsoft\Windows\Temporary Internet Files\Content.IE5\9H4LJDO6\MC900436378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3645024"/>
              <a:ext cx="2506588" cy="25065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ný popisek 3"/>
            <p:cNvSpPr/>
            <p:nvPr/>
          </p:nvSpPr>
          <p:spPr>
            <a:xfrm flipH="1">
              <a:off x="683568" y="1988840"/>
              <a:ext cx="4427984" cy="3132348"/>
            </a:xfrm>
            <a:prstGeom prst="wedgeEllipseCallout">
              <a:avLst>
                <a:gd name="adj1" fmla="val -86848"/>
                <a:gd name="adj2" fmla="val 25961"/>
              </a:avLst>
            </a:prstGeom>
            <a:solidFill>
              <a:srgbClr val="FBFB57"/>
            </a:solidFill>
            <a:ln>
              <a:solidFill>
                <a:schemeClr val="tx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dirty="0" smtClean="0">
                  <a:solidFill>
                    <a:schemeClr val="tx2">
                      <a:lumMod val="75000"/>
                    </a:schemeClr>
                  </a:solidFill>
                </a:rPr>
                <a:t>A vedle napište vzory zapsaných slov!</a:t>
              </a:r>
              <a:endParaRPr lang="cs-CZ" sz="3600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9599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6" descr="C:\Users\NTB3\AppData\Local\Microsoft\Windows\Temporary Internet Files\Content.IE5\9H4LJDO6\MP9004308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81" y="476019"/>
            <a:ext cx="3331414" cy="2443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NTB3\AppData\Local\Microsoft\Windows\Temporary Internet Files\Content.IE5\ISXUNCFT\MC900307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95" y="4669913"/>
            <a:ext cx="1830309" cy="157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NTB3\AppData\Local\Microsoft\Windows\Temporary Internet Files\Content.IE5\0WX6VWQV\MP90028985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536" y="400758"/>
            <a:ext cx="3632493" cy="249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NTB3\AppData\Local\Microsoft\Windows\Temporary Internet Files\Content.IE5\ISXUNCFT\MP9003999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88" y="4380760"/>
            <a:ext cx="3323707" cy="2317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NTB3\AppData\Local\Microsoft\Windows\Temporary Internet Files\Content.IE5\ISXUNCFT\MP900316568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237" y="4216651"/>
            <a:ext cx="3545469" cy="2481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 12"/>
          <p:cNvSpPr/>
          <p:nvPr/>
        </p:nvSpPr>
        <p:spPr>
          <a:xfrm>
            <a:off x="3118215" y="116632"/>
            <a:ext cx="2520280" cy="1147538"/>
          </a:xfrm>
          <a:prstGeom prst="roundRect">
            <a:avLst/>
          </a:prstGeom>
          <a:solidFill>
            <a:srgbClr val="FBFB5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Pro rychlíky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5367" y="3086101"/>
            <a:ext cx="8865018" cy="1088284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Vypište do sešitu podstatná jména hromadná a určete jejich vzor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3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NTB3\AppData\Local\Microsoft\Windows\Temporary Internet Files\Content.IE5\9H4LJDO6\MC900412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952" y="3421315"/>
            <a:ext cx="2366384" cy="257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TB3\AppData\Local\Microsoft\Windows\Temporary Internet Files\Content.IE5\ISXUNCFT\MC9002961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9500" y="1207358"/>
            <a:ext cx="2206028" cy="147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TB3\AppData\Local\Microsoft\Windows\Temporary Internet Files\Content.IE5\0WX6VWQV\MC9004134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42" y="260648"/>
            <a:ext cx="205966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NTB3\AppData\Local\Microsoft\Windows\Temporary Internet Files\Content.IE5\9H4LJDO6\MP9004490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65999"/>
            <a:ext cx="2627643" cy="2627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NTB3\AppData\Local\Microsoft\Windows\Temporary Internet Files\Content.IE5\ISXUNCFT\MC9003112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95299"/>
            <a:ext cx="1728216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NTB3\AppData\Local\Microsoft\Windows\Temporary Internet Files\Content.IE5\0WX6VWQV\MP90044486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17" y="2988141"/>
            <a:ext cx="2365358" cy="310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6517687" y="175419"/>
            <a:ext cx="2343131" cy="93610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Řešení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45317" y="1814888"/>
            <a:ext cx="1410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27818" y="2680056"/>
            <a:ext cx="17086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srdce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46521" y="2680055"/>
            <a:ext cx="21142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klubko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26904" y="5707747"/>
            <a:ext cx="14742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kotě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03848" y="5740404"/>
            <a:ext cx="23294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potrubí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36482" y="5740416"/>
            <a:ext cx="17165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koště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125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9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43471"/>
            <a:ext cx="196874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kolo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město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38873" y="404664"/>
            <a:ext cx="2854499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srdce</a:t>
            </a:r>
          </a:p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bez srdce</a:t>
            </a:r>
          </a:p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moře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44208" y="1388297"/>
            <a:ext cx="211429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klubko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město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837" y="2997524"/>
            <a:ext cx="3233641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kotě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bez kotěte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kuře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23808" y="4275449"/>
            <a:ext cx="232948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potrubí</a:t>
            </a:r>
          </a:p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stavení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12201" y="3859950"/>
            <a:ext cx="3437479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koště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bez koštěte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kuře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517687" y="175419"/>
            <a:ext cx="2343131" cy="93610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Vzory: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431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6" descr="C:\Users\NTB3\AppData\Local\Microsoft\Windows\Temporary Internet Files\Content.IE5\9H4LJDO6\MP9004308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81" y="476019"/>
            <a:ext cx="3331414" cy="2443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NTB3\AppData\Local\Microsoft\Windows\Temporary Internet Files\Content.IE5\ISXUNCFT\MC900307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95" y="4301969"/>
            <a:ext cx="1830309" cy="157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NTB3\AppData\Local\Microsoft\Windows\Temporary Internet Files\Content.IE5\0WX6VWQV\MP90028985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536" y="400758"/>
            <a:ext cx="3632493" cy="249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NTB3\AppData\Local\Microsoft\Windows\Temporary Internet Files\Content.IE5\ISXUNCFT\MP9003999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88" y="4380760"/>
            <a:ext cx="3323707" cy="2317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NTB3\AppData\Local\Microsoft\Windows\Temporary Internet Files\Content.IE5\ISXUNCFT\MP900316568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237" y="4216651"/>
            <a:ext cx="3545469" cy="2481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 12"/>
          <p:cNvSpPr/>
          <p:nvPr/>
        </p:nvSpPr>
        <p:spPr>
          <a:xfrm>
            <a:off x="3118215" y="116632"/>
            <a:ext cx="2520280" cy="1147538"/>
          </a:xfrm>
          <a:prstGeom prst="roundRect">
            <a:avLst/>
          </a:prstGeom>
          <a:solidFill>
            <a:srgbClr val="FBFB5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Pro rychlíky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řešení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5367" y="3086101"/>
            <a:ext cx="8865018" cy="1088284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Vypište do sešitu podstatná jména hromadná a určete jejich vzor</a:t>
            </a:r>
            <a:endParaRPr lang="cs-CZ" sz="3200" dirty="0">
              <a:solidFill>
                <a:srgbClr val="FFFF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51520" y="1839449"/>
            <a:ext cx="7128792" cy="4859031"/>
            <a:chOff x="251520" y="1839449"/>
            <a:chExt cx="7128792" cy="4859031"/>
          </a:xfrm>
          <a:solidFill>
            <a:srgbClr val="FBFB57"/>
          </a:solidFill>
        </p:grpSpPr>
        <p:sp>
          <p:nvSpPr>
            <p:cNvPr id="2" name="Zaoblený obdélník 1"/>
            <p:cNvSpPr/>
            <p:nvPr/>
          </p:nvSpPr>
          <p:spPr>
            <a:xfrm>
              <a:off x="251520" y="1844824"/>
              <a:ext cx="914400" cy="914400"/>
            </a:xfrm>
            <a:prstGeom prst="round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rgbClr val="C00000"/>
                  </a:solidFill>
                </a:rPr>
                <a:t>listí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  <p:sp>
          <p:nvSpPr>
            <p:cNvPr id="3" name="Zaoblený obdélník 2"/>
            <p:cNvSpPr/>
            <p:nvPr/>
          </p:nvSpPr>
          <p:spPr>
            <a:xfrm>
              <a:off x="5638495" y="1839449"/>
              <a:ext cx="914400" cy="914400"/>
            </a:xfrm>
            <a:prstGeom prst="round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rgbClr val="C00000"/>
                  </a:solidFill>
                </a:rPr>
                <a:t>dříví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251520" y="5733256"/>
              <a:ext cx="1512168" cy="914400"/>
            </a:xfrm>
            <a:prstGeom prst="round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rgbClr val="C00000"/>
                  </a:solidFill>
                </a:rPr>
                <a:t>vajíčka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5638494" y="5733256"/>
              <a:ext cx="1741818" cy="914400"/>
            </a:xfrm>
            <a:prstGeom prst="round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rgbClr val="C00000"/>
                  </a:solidFill>
                </a:rPr>
                <a:t>kolečka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3563888" y="5956064"/>
              <a:ext cx="1695816" cy="742416"/>
            </a:xfrm>
            <a:prstGeom prst="roundRect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rgbClr val="C00000"/>
                  </a:solidFill>
                </a:rPr>
                <a:t>uhlí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77586" y="5249149"/>
            <a:ext cx="7076660" cy="1765898"/>
            <a:chOff x="277586" y="5249149"/>
            <a:chExt cx="7076660" cy="1765898"/>
          </a:xfrm>
        </p:grpSpPr>
        <p:grpSp>
          <p:nvGrpSpPr>
            <p:cNvPr id="17" name="Skupina 16"/>
            <p:cNvGrpSpPr/>
            <p:nvPr/>
          </p:nvGrpSpPr>
          <p:grpSpPr>
            <a:xfrm>
              <a:off x="277586" y="5365862"/>
              <a:ext cx="1649185" cy="1649185"/>
              <a:chOff x="277586" y="5365862"/>
              <a:chExt cx="1649185" cy="1649185"/>
            </a:xfrm>
          </p:grpSpPr>
          <p:sp>
            <p:nvSpPr>
              <p:cNvPr id="15" name="Volný tvar 14"/>
              <p:cNvSpPr/>
              <p:nvPr/>
            </p:nvSpPr>
            <p:spPr>
              <a:xfrm>
                <a:off x="277586" y="5633357"/>
                <a:ext cx="1649185" cy="1191986"/>
              </a:xfrm>
              <a:custGeom>
                <a:avLst/>
                <a:gdLst>
                  <a:gd name="connsiteX0" fmla="*/ 0 w 1649185"/>
                  <a:gd name="connsiteY0" fmla="*/ 1191986 h 1191986"/>
                  <a:gd name="connsiteX1" fmla="*/ 179614 w 1649185"/>
                  <a:gd name="connsiteY1" fmla="*/ 1094014 h 1191986"/>
                  <a:gd name="connsiteX2" fmla="*/ 244928 w 1649185"/>
                  <a:gd name="connsiteY2" fmla="*/ 1028700 h 1191986"/>
                  <a:gd name="connsiteX3" fmla="*/ 375557 w 1649185"/>
                  <a:gd name="connsiteY3" fmla="*/ 963386 h 1191986"/>
                  <a:gd name="connsiteX4" fmla="*/ 457200 w 1649185"/>
                  <a:gd name="connsiteY4" fmla="*/ 898072 h 1191986"/>
                  <a:gd name="connsiteX5" fmla="*/ 538843 w 1649185"/>
                  <a:gd name="connsiteY5" fmla="*/ 865414 h 1191986"/>
                  <a:gd name="connsiteX6" fmla="*/ 685800 w 1649185"/>
                  <a:gd name="connsiteY6" fmla="*/ 816429 h 1191986"/>
                  <a:gd name="connsiteX7" fmla="*/ 816428 w 1649185"/>
                  <a:gd name="connsiteY7" fmla="*/ 718457 h 1191986"/>
                  <a:gd name="connsiteX8" fmla="*/ 898071 w 1649185"/>
                  <a:gd name="connsiteY8" fmla="*/ 636814 h 1191986"/>
                  <a:gd name="connsiteX9" fmla="*/ 947057 w 1649185"/>
                  <a:gd name="connsiteY9" fmla="*/ 604157 h 1191986"/>
                  <a:gd name="connsiteX10" fmla="*/ 1028700 w 1649185"/>
                  <a:gd name="connsiteY10" fmla="*/ 522514 h 1191986"/>
                  <a:gd name="connsiteX11" fmla="*/ 1094014 w 1649185"/>
                  <a:gd name="connsiteY11" fmla="*/ 473529 h 1191986"/>
                  <a:gd name="connsiteX12" fmla="*/ 1191985 w 1649185"/>
                  <a:gd name="connsiteY12" fmla="*/ 391886 h 1191986"/>
                  <a:gd name="connsiteX13" fmla="*/ 1273628 w 1649185"/>
                  <a:gd name="connsiteY13" fmla="*/ 293914 h 1191986"/>
                  <a:gd name="connsiteX14" fmla="*/ 1371600 w 1649185"/>
                  <a:gd name="connsiteY14" fmla="*/ 228600 h 1191986"/>
                  <a:gd name="connsiteX15" fmla="*/ 1502228 w 1649185"/>
                  <a:gd name="connsiteY15" fmla="*/ 130629 h 1191986"/>
                  <a:gd name="connsiteX16" fmla="*/ 1649185 w 1649185"/>
                  <a:gd name="connsiteY16" fmla="*/ 0 h 11919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649185" h="1191986">
                    <a:moveTo>
                      <a:pt x="0" y="1191986"/>
                    </a:moveTo>
                    <a:cubicBezTo>
                      <a:pt x="87628" y="1156935"/>
                      <a:pt x="98039" y="1159274"/>
                      <a:pt x="179614" y="1094014"/>
                    </a:cubicBezTo>
                    <a:cubicBezTo>
                      <a:pt x="203656" y="1074780"/>
                      <a:pt x="221551" y="1048737"/>
                      <a:pt x="244928" y="1028700"/>
                    </a:cubicBezTo>
                    <a:cubicBezTo>
                      <a:pt x="315954" y="967821"/>
                      <a:pt x="279200" y="1021200"/>
                      <a:pt x="375557" y="963386"/>
                    </a:cubicBezTo>
                    <a:cubicBezTo>
                      <a:pt x="405442" y="945455"/>
                      <a:pt x="427315" y="916003"/>
                      <a:pt x="457200" y="898072"/>
                    </a:cubicBezTo>
                    <a:cubicBezTo>
                      <a:pt x="482334" y="882992"/>
                      <a:pt x="511240" y="875272"/>
                      <a:pt x="538843" y="865414"/>
                    </a:cubicBezTo>
                    <a:cubicBezTo>
                      <a:pt x="587470" y="848047"/>
                      <a:pt x="685800" y="816429"/>
                      <a:pt x="685800" y="816429"/>
                    </a:cubicBezTo>
                    <a:cubicBezTo>
                      <a:pt x="740383" y="780040"/>
                      <a:pt x="761017" y="768327"/>
                      <a:pt x="816428" y="718457"/>
                    </a:cubicBezTo>
                    <a:cubicBezTo>
                      <a:pt x="845035" y="692711"/>
                      <a:pt x="866048" y="658163"/>
                      <a:pt x="898071" y="636814"/>
                    </a:cubicBezTo>
                    <a:cubicBezTo>
                      <a:pt x="914400" y="625928"/>
                      <a:pt x="932288" y="617080"/>
                      <a:pt x="947057" y="604157"/>
                    </a:cubicBezTo>
                    <a:cubicBezTo>
                      <a:pt x="976021" y="578813"/>
                      <a:pt x="997910" y="545606"/>
                      <a:pt x="1028700" y="522514"/>
                    </a:cubicBezTo>
                    <a:cubicBezTo>
                      <a:pt x="1050471" y="506186"/>
                      <a:pt x="1073352" y="491240"/>
                      <a:pt x="1094014" y="473529"/>
                    </a:cubicBezTo>
                    <a:cubicBezTo>
                      <a:pt x="1204027" y="379232"/>
                      <a:pt x="1083716" y="464066"/>
                      <a:pt x="1191985" y="391886"/>
                    </a:cubicBezTo>
                    <a:cubicBezTo>
                      <a:pt x="1221012" y="348346"/>
                      <a:pt x="1230111" y="327761"/>
                      <a:pt x="1273628" y="293914"/>
                    </a:cubicBezTo>
                    <a:cubicBezTo>
                      <a:pt x="1304609" y="269817"/>
                      <a:pt x="1343847" y="256353"/>
                      <a:pt x="1371600" y="228600"/>
                    </a:cubicBezTo>
                    <a:cubicBezTo>
                      <a:pt x="1465413" y="134787"/>
                      <a:pt x="1416731" y="159127"/>
                      <a:pt x="1502228" y="130629"/>
                    </a:cubicBezTo>
                    <a:cubicBezTo>
                      <a:pt x="1625134" y="7723"/>
                      <a:pt x="1568335" y="40426"/>
                      <a:pt x="1649185" y="0"/>
                    </a:cubicBezTo>
                  </a:path>
                </a:pathLst>
              </a:custGeom>
              <a:ln>
                <a:solidFill>
                  <a:srgbClr val="FF0000"/>
                </a:solidFill>
              </a:ln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FF0000"/>
                  </a:solidFill>
                </a:endParaRPr>
              </a:p>
            </p:txBody>
          </p:sp>
          <p:sp>
            <p:nvSpPr>
              <p:cNvPr id="16" name="Volný tvar 15"/>
              <p:cNvSpPr/>
              <p:nvPr/>
            </p:nvSpPr>
            <p:spPr>
              <a:xfrm rot="4586755">
                <a:off x="170301" y="5594462"/>
                <a:ext cx="1649185" cy="1191986"/>
              </a:xfrm>
              <a:custGeom>
                <a:avLst/>
                <a:gdLst>
                  <a:gd name="connsiteX0" fmla="*/ 0 w 1649185"/>
                  <a:gd name="connsiteY0" fmla="*/ 1191986 h 1191986"/>
                  <a:gd name="connsiteX1" fmla="*/ 179614 w 1649185"/>
                  <a:gd name="connsiteY1" fmla="*/ 1094014 h 1191986"/>
                  <a:gd name="connsiteX2" fmla="*/ 244928 w 1649185"/>
                  <a:gd name="connsiteY2" fmla="*/ 1028700 h 1191986"/>
                  <a:gd name="connsiteX3" fmla="*/ 375557 w 1649185"/>
                  <a:gd name="connsiteY3" fmla="*/ 963386 h 1191986"/>
                  <a:gd name="connsiteX4" fmla="*/ 457200 w 1649185"/>
                  <a:gd name="connsiteY4" fmla="*/ 898072 h 1191986"/>
                  <a:gd name="connsiteX5" fmla="*/ 538843 w 1649185"/>
                  <a:gd name="connsiteY5" fmla="*/ 865414 h 1191986"/>
                  <a:gd name="connsiteX6" fmla="*/ 685800 w 1649185"/>
                  <a:gd name="connsiteY6" fmla="*/ 816429 h 1191986"/>
                  <a:gd name="connsiteX7" fmla="*/ 816428 w 1649185"/>
                  <a:gd name="connsiteY7" fmla="*/ 718457 h 1191986"/>
                  <a:gd name="connsiteX8" fmla="*/ 898071 w 1649185"/>
                  <a:gd name="connsiteY8" fmla="*/ 636814 h 1191986"/>
                  <a:gd name="connsiteX9" fmla="*/ 947057 w 1649185"/>
                  <a:gd name="connsiteY9" fmla="*/ 604157 h 1191986"/>
                  <a:gd name="connsiteX10" fmla="*/ 1028700 w 1649185"/>
                  <a:gd name="connsiteY10" fmla="*/ 522514 h 1191986"/>
                  <a:gd name="connsiteX11" fmla="*/ 1094014 w 1649185"/>
                  <a:gd name="connsiteY11" fmla="*/ 473529 h 1191986"/>
                  <a:gd name="connsiteX12" fmla="*/ 1191985 w 1649185"/>
                  <a:gd name="connsiteY12" fmla="*/ 391886 h 1191986"/>
                  <a:gd name="connsiteX13" fmla="*/ 1273628 w 1649185"/>
                  <a:gd name="connsiteY13" fmla="*/ 293914 h 1191986"/>
                  <a:gd name="connsiteX14" fmla="*/ 1371600 w 1649185"/>
                  <a:gd name="connsiteY14" fmla="*/ 228600 h 1191986"/>
                  <a:gd name="connsiteX15" fmla="*/ 1502228 w 1649185"/>
                  <a:gd name="connsiteY15" fmla="*/ 130629 h 1191986"/>
                  <a:gd name="connsiteX16" fmla="*/ 1649185 w 1649185"/>
                  <a:gd name="connsiteY16" fmla="*/ 0 h 11919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649185" h="1191986">
                    <a:moveTo>
                      <a:pt x="0" y="1191986"/>
                    </a:moveTo>
                    <a:cubicBezTo>
                      <a:pt x="87628" y="1156935"/>
                      <a:pt x="98039" y="1159274"/>
                      <a:pt x="179614" y="1094014"/>
                    </a:cubicBezTo>
                    <a:cubicBezTo>
                      <a:pt x="203656" y="1074780"/>
                      <a:pt x="221551" y="1048737"/>
                      <a:pt x="244928" y="1028700"/>
                    </a:cubicBezTo>
                    <a:cubicBezTo>
                      <a:pt x="315954" y="967821"/>
                      <a:pt x="279200" y="1021200"/>
                      <a:pt x="375557" y="963386"/>
                    </a:cubicBezTo>
                    <a:cubicBezTo>
                      <a:pt x="405442" y="945455"/>
                      <a:pt x="427315" y="916003"/>
                      <a:pt x="457200" y="898072"/>
                    </a:cubicBezTo>
                    <a:cubicBezTo>
                      <a:pt x="482334" y="882992"/>
                      <a:pt x="511240" y="875272"/>
                      <a:pt x="538843" y="865414"/>
                    </a:cubicBezTo>
                    <a:cubicBezTo>
                      <a:pt x="587470" y="848047"/>
                      <a:pt x="685800" y="816429"/>
                      <a:pt x="685800" y="816429"/>
                    </a:cubicBezTo>
                    <a:cubicBezTo>
                      <a:pt x="740383" y="780040"/>
                      <a:pt x="761017" y="768327"/>
                      <a:pt x="816428" y="718457"/>
                    </a:cubicBezTo>
                    <a:cubicBezTo>
                      <a:pt x="845035" y="692711"/>
                      <a:pt x="866048" y="658163"/>
                      <a:pt x="898071" y="636814"/>
                    </a:cubicBezTo>
                    <a:cubicBezTo>
                      <a:pt x="914400" y="625928"/>
                      <a:pt x="932288" y="617080"/>
                      <a:pt x="947057" y="604157"/>
                    </a:cubicBezTo>
                    <a:cubicBezTo>
                      <a:pt x="976021" y="578813"/>
                      <a:pt x="997910" y="545606"/>
                      <a:pt x="1028700" y="522514"/>
                    </a:cubicBezTo>
                    <a:cubicBezTo>
                      <a:pt x="1050471" y="506186"/>
                      <a:pt x="1073352" y="491240"/>
                      <a:pt x="1094014" y="473529"/>
                    </a:cubicBezTo>
                    <a:cubicBezTo>
                      <a:pt x="1204027" y="379232"/>
                      <a:pt x="1083716" y="464066"/>
                      <a:pt x="1191985" y="391886"/>
                    </a:cubicBezTo>
                    <a:cubicBezTo>
                      <a:pt x="1221012" y="348346"/>
                      <a:pt x="1230111" y="327761"/>
                      <a:pt x="1273628" y="293914"/>
                    </a:cubicBezTo>
                    <a:cubicBezTo>
                      <a:pt x="1304609" y="269817"/>
                      <a:pt x="1343847" y="256353"/>
                      <a:pt x="1371600" y="228600"/>
                    </a:cubicBezTo>
                    <a:cubicBezTo>
                      <a:pt x="1465413" y="134787"/>
                      <a:pt x="1416731" y="159127"/>
                      <a:pt x="1502228" y="130629"/>
                    </a:cubicBezTo>
                    <a:cubicBezTo>
                      <a:pt x="1625134" y="7723"/>
                      <a:pt x="1568335" y="40426"/>
                      <a:pt x="1649185" y="0"/>
                    </a:cubicBezTo>
                  </a:path>
                </a:pathLst>
              </a:custGeom>
              <a:ln>
                <a:solidFill>
                  <a:srgbClr val="FF0000"/>
                </a:solidFill>
              </a:ln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5705061" y="5249149"/>
              <a:ext cx="1649185" cy="1649185"/>
              <a:chOff x="277586" y="5365862"/>
              <a:chExt cx="1649185" cy="1649185"/>
            </a:xfrm>
          </p:grpSpPr>
          <p:sp>
            <p:nvSpPr>
              <p:cNvPr id="19" name="Volný tvar 18"/>
              <p:cNvSpPr/>
              <p:nvPr/>
            </p:nvSpPr>
            <p:spPr>
              <a:xfrm>
                <a:off x="277586" y="5633357"/>
                <a:ext cx="1649185" cy="1191986"/>
              </a:xfrm>
              <a:custGeom>
                <a:avLst/>
                <a:gdLst>
                  <a:gd name="connsiteX0" fmla="*/ 0 w 1649185"/>
                  <a:gd name="connsiteY0" fmla="*/ 1191986 h 1191986"/>
                  <a:gd name="connsiteX1" fmla="*/ 179614 w 1649185"/>
                  <a:gd name="connsiteY1" fmla="*/ 1094014 h 1191986"/>
                  <a:gd name="connsiteX2" fmla="*/ 244928 w 1649185"/>
                  <a:gd name="connsiteY2" fmla="*/ 1028700 h 1191986"/>
                  <a:gd name="connsiteX3" fmla="*/ 375557 w 1649185"/>
                  <a:gd name="connsiteY3" fmla="*/ 963386 h 1191986"/>
                  <a:gd name="connsiteX4" fmla="*/ 457200 w 1649185"/>
                  <a:gd name="connsiteY4" fmla="*/ 898072 h 1191986"/>
                  <a:gd name="connsiteX5" fmla="*/ 538843 w 1649185"/>
                  <a:gd name="connsiteY5" fmla="*/ 865414 h 1191986"/>
                  <a:gd name="connsiteX6" fmla="*/ 685800 w 1649185"/>
                  <a:gd name="connsiteY6" fmla="*/ 816429 h 1191986"/>
                  <a:gd name="connsiteX7" fmla="*/ 816428 w 1649185"/>
                  <a:gd name="connsiteY7" fmla="*/ 718457 h 1191986"/>
                  <a:gd name="connsiteX8" fmla="*/ 898071 w 1649185"/>
                  <a:gd name="connsiteY8" fmla="*/ 636814 h 1191986"/>
                  <a:gd name="connsiteX9" fmla="*/ 947057 w 1649185"/>
                  <a:gd name="connsiteY9" fmla="*/ 604157 h 1191986"/>
                  <a:gd name="connsiteX10" fmla="*/ 1028700 w 1649185"/>
                  <a:gd name="connsiteY10" fmla="*/ 522514 h 1191986"/>
                  <a:gd name="connsiteX11" fmla="*/ 1094014 w 1649185"/>
                  <a:gd name="connsiteY11" fmla="*/ 473529 h 1191986"/>
                  <a:gd name="connsiteX12" fmla="*/ 1191985 w 1649185"/>
                  <a:gd name="connsiteY12" fmla="*/ 391886 h 1191986"/>
                  <a:gd name="connsiteX13" fmla="*/ 1273628 w 1649185"/>
                  <a:gd name="connsiteY13" fmla="*/ 293914 h 1191986"/>
                  <a:gd name="connsiteX14" fmla="*/ 1371600 w 1649185"/>
                  <a:gd name="connsiteY14" fmla="*/ 228600 h 1191986"/>
                  <a:gd name="connsiteX15" fmla="*/ 1502228 w 1649185"/>
                  <a:gd name="connsiteY15" fmla="*/ 130629 h 1191986"/>
                  <a:gd name="connsiteX16" fmla="*/ 1649185 w 1649185"/>
                  <a:gd name="connsiteY16" fmla="*/ 0 h 11919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649185" h="1191986">
                    <a:moveTo>
                      <a:pt x="0" y="1191986"/>
                    </a:moveTo>
                    <a:cubicBezTo>
                      <a:pt x="87628" y="1156935"/>
                      <a:pt x="98039" y="1159274"/>
                      <a:pt x="179614" y="1094014"/>
                    </a:cubicBezTo>
                    <a:cubicBezTo>
                      <a:pt x="203656" y="1074780"/>
                      <a:pt x="221551" y="1048737"/>
                      <a:pt x="244928" y="1028700"/>
                    </a:cubicBezTo>
                    <a:cubicBezTo>
                      <a:pt x="315954" y="967821"/>
                      <a:pt x="279200" y="1021200"/>
                      <a:pt x="375557" y="963386"/>
                    </a:cubicBezTo>
                    <a:cubicBezTo>
                      <a:pt x="405442" y="945455"/>
                      <a:pt x="427315" y="916003"/>
                      <a:pt x="457200" y="898072"/>
                    </a:cubicBezTo>
                    <a:cubicBezTo>
                      <a:pt x="482334" y="882992"/>
                      <a:pt x="511240" y="875272"/>
                      <a:pt x="538843" y="865414"/>
                    </a:cubicBezTo>
                    <a:cubicBezTo>
                      <a:pt x="587470" y="848047"/>
                      <a:pt x="685800" y="816429"/>
                      <a:pt x="685800" y="816429"/>
                    </a:cubicBezTo>
                    <a:cubicBezTo>
                      <a:pt x="740383" y="780040"/>
                      <a:pt x="761017" y="768327"/>
                      <a:pt x="816428" y="718457"/>
                    </a:cubicBezTo>
                    <a:cubicBezTo>
                      <a:pt x="845035" y="692711"/>
                      <a:pt x="866048" y="658163"/>
                      <a:pt x="898071" y="636814"/>
                    </a:cubicBezTo>
                    <a:cubicBezTo>
                      <a:pt x="914400" y="625928"/>
                      <a:pt x="932288" y="617080"/>
                      <a:pt x="947057" y="604157"/>
                    </a:cubicBezTo>
                    <a:cubicBezTo>
                      <a:pt x="976021" y="578813"/>
                      <a:pt x="997910" y="545606"/>
                      <a:pt x="1028700" y="522514"/>
                    </a:cubicBezTo>
                    <a:cubicBezTo>
                      <a:pt x="1050471" y="506186"/>
                      <a:pt x="1073352" y="491240"/>
                      <a:pt x="1094014" y="473529"/>
                    </a:cubicBezTo>
                    <a:cubicBezTo>
                      <a:pt x="1204027" y="379232"/>
                      <a:pt x="1083716" y="464066"/>
                      <a:pt x="1191985" y="391886"/>
                    </a:cubicBezTo>
                    <a:cubicBezTo>
                      <a:pt x="1221012" y="348346"/>
                      <a:pt x="1230111" y="327761"/>
                      <a:pt x="1273628" y="293914"/>
                    </a:cubicBezTo>
                    <a:cubicBezTo>
                      <a:pt x="1304609" y="269817"/>
                      <a:pt x="1343847" y="256353"/>
                      <a:pt x="1371600" y="228600"/>
                    </a:cubicBezTo>
                    <a:cubicBezTo>
                      <a:pt x="1465413" y="134787"/>
                      <a:pt x="1416731" y="159127"/>
                      <a:pt x="1502228" y="130629"/>
                    </a:cubicBezTo>
                    <a:cubicBezTo>
                      <a:pt x="1625134" y="7723"/>
                      <a:pt x="1568335" y="40426"/>
                      <a:pt x="1649185" y="0"/>
                    </a:cubicBezTo>
                  </a:path>
                </a:pathLst>
              </a:custGeom>
              <a:ln>
                <a:solidFill>
                  <a:srgbClr val="FF0000"/>
                </a:solidFill>
              </a:ln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FF0000"/>
                  </a:solidFill>
                </a:endParaRPr>
              </a:p>
            </p:txBody>
          </p:sp>
          <p:sp>
            <p:nvSpPr>
              <p:cNvPr id="20" name="Volný tvar 19"/>
              <p:cNvSpPr/>
              <p:nvPr/>
            </p:nvSpPr>
            <p:spPr>
              <a:xfrm rot="4586755">
                <a:off x="170301" y="5594462"/>
                <a:ext cx="1649185" cy="1191986"/>
              </a:xfrm>
              <a:custGeom>
                <a:avLst/>
                <a:gdLst>
                  <a:gd name="connsiteX0" fmla="*/ 0 w 1649185"/>
                  <a:gd name="connsiteY0" fmla="*/ 1191986 h 1191986"/>
                  <a:gd name="connsiteX1" fmla="*/ 179614 w 1649185"/>
                  <a:gd name="connsiteY1" fmla="*/ 1094014 h 1191986"/>
                  <a:gd name="connsiteX2" fmla="*/ 244928 w 1649185"/>
                  <a:gd name="connsiteY2" fmla="*/ 1028700 h 1191986"/>
                  <a:gd name="connsiteX3" fmla="*/ 375557 w 1649185"/>
                  <a:gd name="connsiteY3" fmla="*/ 963386 h 1191986"/>
                  <a:gd name="connsiteX4" fmla="*/ 457200 w 1649185"/>
                  <a:gd name="connsiteY4" fmla="*/ 898072 h 1191986"/>
                  <a:gd name="connsiteX5" fmla="*/ 538843 w 1649185"/>
                  <a:gd name="connsiteY5" fmla="*/ 865414 h 1191986"/>
                  <a:gd name="connsiteX6" fmla="*/ 685800 w 1649185"/>
                  <a:gd name="connsiteY6" fmla="*/ 816429 h 1191986"/>
                  <a:gd name="connsiteX7" fmla="*/ 816428 w 1649185"/>
                  <a:gd name="connsiteY7" fmla="*/ 718457 h 1191986"/>
                  <a:gd name="connsiteX8" fmla="*/ 898071 w 1649185"/>
                  <a:gd name="connsiteY8" fmla="*/ 636814 h 1191986"/>
                  <a:gd name="connsiteX9" fmla="*/ 947057 w 1649185"/>
                  <a:gd name="connsiteY9" fmla="*/ 604157 h 1191986"/>
                  <a:gd name="connsiteX10" fmla="*/ 1028700 w 1649185"/>
                  <a:gd name="connsiteY10" fmla="*/ 522514 h 1191986"/>
                  <a:gd name="connsiteX11" fmla="*/ 1094014 w 1649185"/>
                  <a:gd name="connsiteY11" fmla="*/ 473529 h 1191986"/>
                  <a:gd name="connsiteX12" fmla="*/ 1191985 w 1649185"/>
                  <a:gd name="connsiteY12" fmla="*/ 391886 h 1191986"/>
                  <a:gd name="connsiteX13" fmla="*/ 1273628 w 1649185"/>
                  <a:gd name="connsiteY13" fmla="*/ 293914 h 1191986"/>
                  <a:gd name="connsiteX14" fmla="*/ 1371600 w 1649185"/>
                  <a:gd name="connsiteY14" fmla="*/ 228600 h 1191986"/>
                  <a:gd name="connsiteX15" fmla="*/ 1502228 w 1649185"/>
                  <a:gd name="connsiteY15" fmla="*/ 130629 h 1191986"/>
                  <a:gd name="connsiteX16" fmla="*/ 1649185 w 1649185"/>
                  <a:gd name="connsiteY16" fmla="*/ 0 h 11919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649185" h="1191986">
                    <a:moveTo>
                      <a:pt x="0" y="1191986"/>
                    </a:moveTo>
                    <a:cubicBezTo>
                      <a:pt x="87628" y="1156935"/>
                      <a:pt x="98039" y="1159274"/>
                      <a:pt x="179614" y="1094014"/>
                    </a:cubicBezTo>
                    <a:cubicBezTo>
                      <a:pt x="203656" y="1074780"/>
                      <a:pt x="221551" y="1048737"/>
                      <a:pt x="244928" y="1028700"/>
                    </a:cubicBezTo>
                    <a:cubicBezTo>
                      <a:pt x="315954" y="967821"/>
                      <a:pt x="279200" y="1021200"/>
                      <a:pt x="375557" y="963386"/>
                    </a:cubicBezTo>
                    <a:cubicBezTo>
                      <a:pt x="405442" y="945455"/>
                      <a:pt x="427315" y="916003"/>
                      <a:pt x="457200" y="898072"/>
                    </a:cubicBezTo>
                    <a:cubicBezTo>
                      <a:pt x="482334" y="882992"/>
                      <a:pt x="511240" y="875272"/>
                      <a:pt x="538843" y="865414"/>
                    </a:cubicBezTo>
                    <a:cubicBezTo>
                      <a:pt x="587470" y="848047"/>
                      <a:pt x="685800" y="816429"/>
                      <a:pt x="685800" y="816429"/>
                    </a:cubicBezTo>
                    <a:cubicBezTo>
                      <a:pt x="740383" y="780040"/>
                      <a:pt x="761017" y="768327"/>
                      <a:pt x="816428" y="718457"/>
                    </a:cubicBezTo>
                    <a:cubicBezTo>
                      <a:pt x="845035" y="692711"/>
                      <a:pt x="866048" y="658163"/>
                      <a:pt x="898071" y="636814"/>
                    </a:cubicBezTo>
                    <a:cubicBezTo>
                      <a:pt x="914400" y="625928"/>
                      <a:pt x="932288" y="617080"/>
                      <a:pt x="947057" y="604157"/>
                    </a:cubicBezTo>
                    <a:cubicBezTo>
                      <a:pt x="976021" y="578813"/>
                      <a:pt x="997910" y="545606"/>
                      <a:pt x="1028700" y="522514"/>
                    </a:cubicBezTo>
                    <a:cubicBezTo>
                      <a:pt x="1050471" y="506186"/>
                      <a:pt x="1073352" y="491240"/>
                      <a:pt x="1094014" y="473529"/>
                    </a:cubicBezTo>
                    <a:cubicBezTo>
                      <a:pt x="1204027" y="379232"/>
                      <a:pt x="1083716" y="464066"/>
                      <a:pt x="1191985" y="391886"/>
                    </a:cubicBezTo>
                    <a:cubicBezTo>
                      <a:pt x="1221012" y="348346"/>
                      <a:pt x="1230111" y="327761"/>
                      <a:pt x="1273628" y="293914"/>
                    </a:cubicBezTo>
                    <a:cubicBezTo>
                      <a:pt x="1304609" y="269817"/>
                      <a:pt x="1343847" y="256353"/>
                      <a:pt x="1371600" y="228600"/>
                    </a:cubicBezTo>
                    <a:cubicBezTo>
                      <a:pt x="1465413" y="134787"/>
                      <a:pt x="1416731" y="159127"/>
                      <a:pt x="1502228" y="130629"/>
                    </a:cubicBezTo>
                    <a:cubicBezTo>
                      <a:pt x="1625134" y="7723"/>
                      <a:pt x="1568335" y="40426"/>
                      <a:pt x="1649185" y="0"/>
                    </a:cubicBezTo>
                  </a:path>
                </a:pathLst>
              </a:custGeom>
              <a:ln>
                <a:solidFill>
                  <a:srgbClr val="FF0000"/>
                </a:solidFill>
              </a:ln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FF0000"/>
                  </a:solidFill>
                </a:endParaRPr>
              </a:p>
            </p:txBody>
          </p:sp>
        </p:grpSp>
      </p:grpSp>
      <p:sp>
        <p:nvSpPr>
          <p:cNvPr id="21" name="Zaoblený obdélník 20"/>
          <p:cNvSpPr/>
          <p:nvPr/>
        </p:nvSpPr>
        <p:spPr>
          <a:xfrm>
            <a:off x="3563888" y="1647206"/>
            <a:ext cx="1695816" cy="1272717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vzor stavení</a:t>
            </a:r>
            <a:endParaRPr lang="cs-CZ" sz="3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594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8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TB3\AppData\Local\Microsoft\Windows\Temporary Internet Files\Content.IE5\9H4LJDO6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2506588" cy="250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 flipH="1">
            <a:off x="683568" y="1988840"/>
            <a:ext cx="4427984" cy="3132348"/>
          </a:xfrm>
          <a:prstGeom prst="wedgeEllipseCallout">
            <a:avLst>
              <a:gd name="adj1" fmla="val -86848"/>
              <a:gd name="adj2" fmla="val 25961"/>
            </a:avLst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Na shledanou příště!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44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>
                <a:effectLst/>
              </a:rPr>
              <a:t>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NTB3\AppData\Local\Microsoft\Windows\Temporary Internet Files\Content.IE5\0WX6VWQV\MP9004277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360" y="-816914"/>
            <a:ext cx="3202879" cy="3202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8" descr="C:\Users\NTB3\AppData\Local\Microsoft\Windows\Temporary Internet Files\Content.IE5\ISXUNCFT\MP9004277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278" y="3535908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NTB3\AppData\Local\Microsoft\Windows\Temporary Internet Files\Content.IE5\0OXI9BSJ\MC9003605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239" y="702555"/>
            <a:ext cx="1837030" cy="168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247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6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461</TotalTime>
  <Words>227</Words>
  <Application>Microsoft Office PowerPoint</Application>
  <PresentationFormat>Předvádění na obrazovce (4:3)</PresentationFormat>
  <Paragraphs>58</Paragraphs>
  <Slides>14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Vzory podstatných jmen rodu středního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42</cp:revision>
  <dcterms:created xsi:type="dcterms:W3CDTF">2011-10-18T13:52:16Z</dcterms:created>
  <dcterms:modified xsi:type="dcterms:W3CDTF">2012-02-27T18:46:16Z</dcterms:modified>
</cp:coreProperties>
</file>