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283" r:id="rId2"/>
    <p:sldId id="281" r:id="rId3"/>
    <p:sldId id="256" r:id="rId4"/>
    <p:sldId id="262" r:id="rId5"/>
    <p:sldId id="263" r:id="rId6"/>
    <p:sldId id="264" r:id="rId7"/>
    <p:sldId id="265" r:id="rId8"/>
    <p:sldId id="266" r:id="rId9"/>
    <p:sldId id="267" r:id="rId10"/>
    <p:sldId id="268" r:id="rId11"/>
    <p:sldId id="269" r:id="rId12"/>
    <p:sldId id="271" r:id="rId13"/>
    <p:sldId id="272" r:id="rId14"/>
    <p:sldId id="273" r:id="rId15"/>
    <p:sldId id="277" r:id="rId16"/>
    <p:sldId id="278" r:id="rId17"/>
    <p:sldId id="274" r:id="rId18"/>
    <p:sldId id="275" r:id="rId19"/>
    <p:sldId id="276" r:id="rId20"/>
    <p:sldId id="279" r:id="rId21"/>
    <p:sldId id="280" r:id="rId22"/>
    <p:sldId id="285" r:id="rId23"/>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5" qsCatId="simple" csTypeId="urn:microsoft.com/office/officeart/2005/8/colors/accent1_2" csCatId="accent1" phldr="1"/>
      <dgm:spPr/>
      <dgm:t>
        <a:bodyPr/>
        <a:lstStyle/>
        <a:p>
          <a:endParaRPr lang="cs-CZ"/>
        </a:p>
      </dgm:t>
    </dgm:pt>
    <dgm:pt modelId="{B651F6E3-6281-48DB-9319-2AEAFDAE7572}">
      <dgm:prSet custT="1"/>
      <dgm:spPr/>
      <dgm:t>
        <a:bodyPr/>
        <a:lstStyle/>
        <a:p>
          <a:pPr algn="l" rtl="0"/>
          <a:r>
            <a:rPr lang="cs-CZ" sz="1600" dirty="0" smtClean="0"/>
            <a:t>NÁZEV: VY_32_INOVACE_3.2.10.2. O 07</a:t>
          </a:r>
          <a:endParaRPr lang="cs-CZ" sz="1600" dirty="0"/>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custT="1"/>
      <dgm:spPr/>
      <dgm:t>
        <a:bodyPr/>
        <a:lstStyle/>
        <a:p>
          <a:pPr algn="l" rtl="0"/>
          <a:r>
            <a:rPr lang="cs-CZ" sz="1600" dirty="0" smtClean="0"/>
            <a:t>NÁZEV ŠKOLY: Základní škola Strančice, okres Praha - východ</a:t>
          </a:r>
          <a:endParaRPr lang="cs-CZ" sz="1600"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custT="1"/>
      <dgm:spPr/>
      <dgm:t>
        <a:bodyPr/>
        <a:lstStyle/>
        <a:p>
          <a:pPr algn="l" rtl="0"/>
          <a:r>
            <a:rPr lang="cs-CZ" sz="1600" dirty="0" smtClean="0"/>
            <a:t>AUTOR: Mgr. Lenka Kulhavá</a:t>
          </a:r>
          <a:endParaRPr lang="cs-CZ" sz="1600" dirty="0"/>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custT="1"/>
      <dgm:spPr/>
      <dgm:t>
        <a:bodyPr/>
        <a:lstStyle/>
        <a:p>
          <a:pPr algn="l" rtl="0"/>
          <a:r>
            <a:rPr lang="cs-CZ" sz="1600" dirty="0" err="1" smtClean="0"/>
            <a:t>TEMA</a:t>
          </a:r>
          <a:r>
            <a:rPr lang="cs-CZ" sz="1600" dirty="0" smtClean="0"/>
            <a:t>: Angličtina</a:t>
          </a:r>
          <a:endParaRPr lang="cs-CZ" sz="1600" dirty="0"/>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custT="1"/>
      <dgm:spPr/>
      <dgm:t>
        <a:bodyPr/>
        <a:lstStyle/>
        <a:p>
          <a:pPr algn="l" rtl="0"/>
          <a:r>
            <a:rPr lang="cs-CZ" sz="1600" dirty="0" smtClean="0"/>
            <a:t>ČÍSLO PROJEKTU: </a:t>
          </a:r>
          <a:endParaRPr lang="cs-CZ" sz="1600" dirty="0"/>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5"/>
      <dgm:spPr/>
      <dgm:t>
        <a:bodyPr/>
        <a:lstStyle/>
        <a:p>
          <a:endParaRPr lang="cs-CZ"/>
        </a:p>
      </dgm:t>
    </dgm:pt>
    <dgm:pt modelId="{F41139FD-01EE-4571-8B17-4FB00FC51163}" type="pres">
      <dgm:prSet presAssocID="{D1D4F407-5343-4D3F-B5B9-D407B03CAEB4}" presName="space" presStyleCnt="0"/>
      <dgm:spPr/>
      <dgm:t>
        <a:bodyPr/>
        <a:lstStyle/>
        <a:p>
          <a:endParaRPr lang="cs-CZ"/>
        </a:p>
      </dgm:t>
    </dgm:pt>
    <dgm:pt modelId="{D005CE8C-CC26-4C3E-AC11-E15060ECD759}" type="pres">
      <dgm:prSet presAssocID="{D1D4F407-5343-4D3F-B5B9-D407B03CAEB4}" presName="rect1" presStyleLbl="alignAcc1" presStyleIdx="0" presStyleCnt="5" custLinFactNeighborX="-244" custLinFactNeighborY="165"/>
      <dgm:spPr/>
      <dgm:t>
        <a:bodyPr/>
        <a:lstStyle/>
        <a:p>
          <a:endParaRPr lang="cs-CZ"/>
        </a:p>
      </dgm:t>
    </dgm:pt>
    <dgm:pt modelId="{2C702D82-9B77-49B7-9568-BB8EB47C3372}" type="pres">
      <dgm:prSet presAssocID="{D1B46980-6531-4606-95E6-44980827E919}" presName="vertSpace2" presStyleLbl="node1" presStyleIdx="0" presStyleCnt="5"/>
      <dgm:spPr/>
      <dgm:t>
        <a:bodyPr/>
        <a:lstStyle/>
        <a:p>
          <a:endParaRPr lang="cs-CZ"/>
        </a:p>
      </dgm:t>
    </dgm:pt>
    <dgm:pt modelId="{A52A0455-90FF-4808-ABD0-F02540D31D5A}" type="pres">
      <dgm:prSet presAssocID="{D1B46980-6531-4606-95E6-44980827E919}" presName="circle2" presStyleLbl="node1" presStyleIdx="1" presStyleCnt="5"/>
      <dgm:spPr/>
      <dgm:t>
        <a:bodyPr/>
        <a:lstStyle/>
        <a:p>
          <a:endParaRPr lang="cs-CZ"/>
        </a:p>
      </dgm:t>
    </dgm:pt>
    <dgm:pt modelId="{6140AFEC-043D-4C43-A2F9-D0F5331DF3A3}" type="pres">
      <dgm:prSet presAssocID="{D1B46980-6531-4606-95E6-44980827E919}" presName="rect2" presStyleLbl="alignAcc1" presStyleIdx="1" presStyleCnt="5"/>
      <dgm:spPr/>
      <dgm:t>
        <a:bodyPr/>
        <a:lstStyle/>
        <a:p>
          <a:endParaRPr lang="cs-CZ"/>
        </a:p>
      </dgm:t>
    </dgm:pt>
    <dgm:pt modelId="{9358AC05-5D7D-4327-9F80-1AD486AEA664}" type="pres">
      <dgm:prSet presAssocID="{B651F6E3-6281-48DB-9319-2AEAFDAE7572}" presName="vertSpace3" presStyleLbl="node1" presStyleIdx="1" presStyleCnt="5"/>
      <dgm:spPr/>
      <dgm:t>
        <a:bodyPr/>
        <a:lstStyle/>
        <a:p>
          <a:endParaRPr lang="cs-CZ"/>
        </a:p>
      </dgm:t>
    </dgm:pt>
    <dgm:pt modelId="{313FC574-E1CD-4FB4-B054-0B805CE0447D}" type="pres">
      <dgm:prSet presAssocID="{B651F6E3-6281-48DB-9319-2AEAFDAE7572}" presName="circle3" presStyleLbl="node1" presStyleIdx="2" presStyleCnt="5"/>
      <dgm:spPr/>
      <dgm:t>
        <a:bodyPr/>
        <a:lstStyle/>
        <a:p>
          <a:endParaRPr lang="cs-CZ"/>
        </a:p>
      </dgm:t>
    </dgm:pt>
    <dgm:pt modelId="{619D679B-A015-4ECF-8348-D1034C574F40}" type="pres">
      <dgm:prSet presAssocID="{B651F6E3-6281-48DB-9319-2AEAFDAE7572}" presName="rect3" presStyleLbl="alignAcc1" presStyleIdx="2" presStyleCnt="5" custLinFactNeighborX="343" custLinFactNeighborY="-1569"/>
      <dgm:spPr/>
      <dgm:t>
        <a:bodyPr/>
        <a:lstStyle/>
        <a:p>
          <a:endParaRPr lang="cs-CZ"/>
        </a:p>
      </dgm:t>
    </dgm:pt>
    <dgm:pt modelId="{322283A8-4A27-4CDA-BAE3-F381106A9174}" type="pres">
      <dgm:prSet presAssocID="{D8197B8C-B260-4A16-BDF4-0947B075E274}" presName="vertSpace4" presStyleLbl="node1" presStyleIdx="2" presStyleCnt="5"/>
      <dgm:spPr/>
      <dgm:t>
        <a:bodyPr/>
        <a:lstStyle/>
        <a:p>
          <a:endParaRPr lang="cs-CZ"/>
        </a:p>
      </dgm:t>
    </dgm:pt>
    <dgm:pt modelId="{FFC9F71D-1B4F-4AD9-A4A6-86ADEFC8AF5C}" type="pres">
      <dgm:prSet presAssocID="{D8197B8C-B260-4A16-BDF4-0947B075E274}" presName="circle4" presStyleLbl="node1" presStyleIdx="3" presStyleCnt="5"/>
      <dgm:spPr/>
      <dgm:t>
        <a:bodyPr/>
        <a:lstStyle/>
        <a:p>
          <a:endParaRPr lang="cs-CZ"/>
        </a:p>
      </dgm:t>
    </dgm:pt>
    <dgm:pt modelId="{25B08C86-7E15-44DC-BE7F-FFB55DD49D12}" type="pres">
      <dgm:prSet presAssocID="{D8197B8C-B260-4A16-BDF4-0947B075E274}" presName="rect4" presStyleLbl="alignAcc1" presStyleIdx="3" presStyleCnt="5" custLinFactNeighborX="-765" custLinFactNeighborY="131"/>
      <dgm:spPr/>
      <dgm:t>
        <a:bodyPr/>
        <a:lstStyle/>
        <a:p>
          <a:endParaRPr lang="cs-CZ"/>
        </a:p>
      </dgm:t>
    </dgm:pt>
    <dgm:pt modelId="{76644BE8-9D7C-4C09-B250-3D10AF48CBB7}" type="pres">
      <dgm:prSet presAssocID="{4C35D32F-0EAB-4CD7-82EE-45574DC2A586}" presName="vertSpace5" presStyleLbl="node1" presStyleIdx="3" presStyleCnt="5"/>
      <dgm:spPr/>
      <dgm:t>
        <a:bodyPr/>
        <a:lstStyle/>
        <a:p>
          <a:endParaRPr lang="cs-CZ"/>
        </a:p>
      </dgm:t>
    </dgm:pt>
    <dgm:pt modelId="{EE85B701-7295-41C0-BA7A-34D3756A2AE6}" type="pres">
      <dgm:prSet presAssocID="{4C35D32F-0EAB-4CD7-82EE-45574DC2A586}" presName="circle5" presStyleLbl="node1" presStyleIdx="4" presStyleCnt="5"/>
      <dgm:spPr/>
      <dgm:t>
        <a:bodyPr/>
        <a:lstStyle/>
        <a:p>
          <a:endParaRPr lang="cs-CZ"/>
        </a:p>
      </dgm:t>
    </dgm:pt>
    <dgm:pt modelId="{8BEBB6EC-1DAA-4CAC-8A25-BC0FCBD5DBD5}" type="pres">
      <dgm:prSet presAssocID="{4C35D32F-0EAB-4CD7-82EE-45574DC2A586}" presName="rect5" presStyleLbl="alignAcc1" presStyleIdx="4" presStyleCnt="5" custLinFactNeighborX="-765" custLinFactNeighborY="-15397"/>
      <dgm:spPr/>
      <dgm:t>
        <a:bodyPr/>
        <a:lstStyle/>
        <a:p>
          <a:endParaRPr lang="cs-CZ"/>
        </a:p>
      </dgm:t>
    </dgm:pt>
    <dgm:pt modelId="{AED2198E-93D5-4001-81B4-73124B309672}" type="pres">
      <dgm:prSet presAssocID="{D1D4F407-5343-4D3F-B5B9-D407B03CAEB4}" presName="rect1ParTxNoCh" presStyleLbl="alignAcc1" presStyleIdx="4" presStyleCnt="5">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4" presStyleCnt="5">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4" presStyleCnt="5">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4" presStyleCnt="5">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4" presStyleCnt="5">
        <dgm:presLayoutVars>
          <dgm:chMax val="1"/>
          <dgm:bulletEnabled val="1"/>
        </dgm:presLayoutVars>
      </dgm:prSet>
      <dgm:spPr/>
      <dgm:t>
        <a:bodyPr/>
        <a:lstStyle/>
        <a:p>
          <a:endParaRPr lang="cs-CZ"/>
        </a:p>
      </dgm:t>
    </dgm:pt>
  </dgm:ptLst>
  <dgm:cxnLst>
    <dgm:cxn modelId="{5EFAE602-C34F-4FD5-89BC-E45A6EC62C5A}" type="presOf" srcId="{D1B46980-6531-4606-95E6-44980827E919}" destId="{2BE915AB-18AA-4053-B92C-3BFC9ED204BB}" srcOrd="1" destOrd="0" presId="urn:microsoft.com/office/officeart/2005/8/layout/target3"/>
    <dgm:cxn modelId="{8E2B1F2B-A0E9-4487-BE52-6D1E3E7D6635}" type="presOf" srcId="{4C35D32F-0EAB-4CD7-82EE-45574DC2A586}" destId="{890E4F0B-2866-4A3F-A3C7-2A14B1797930}" srcOrd="1" destOrd="0" presId="urn:microsoft.com/office/officeart/2005/8/layout/target3"/>
    <dgm:cxn modelId="{14367CC6-B9B1-40CF-BBB3-C17F79391DAE}" srcId="{757F3AB3-0718-4624-B441-E567A8F0AB56}" destId="{D1D4F407-5343-4D3F-B5B9-D407B03CAEB4}" srcOrd="0" destOrd="0" parTransId="{FB3E2B41-81AD-4068-9354-4B764E7CC2F7}" sibTransId="{878E4EBE-18EA-43B6-B589-1210E1E4CF6A}"/>
    <dgm:cxn modelId="{30F65C40-58E2-445E-904C-D8D77FFE669F}" type="presOf" srcId="{D1D4F407-5343-4D3F-B5B9-D407B03CAEB4}" destId="{D005CE8C-CC26-4C3E-AC11-E15060ECD759}" srcOrd="0" destOrd="0" presId="urn:microsoft.com/office/officeart/2005/8/layout/target3"/>
    <dgm:cxn modelId="{6D40C196-9B70-4354-94DF-02E3491A5D52}" type="presOf" srcId="{D1B46980-6531-4606-95E6-44980827E919}" destId="{6140AFEC-043D-4C43-A2F9-D0F5331DF3A3}" srcOrd="0" destOrd="0" presId="urn:microsoft.com/office/officeart/2005/8/layout/target3"/>
    <dgm:cxn modelId="{3A469239-B879-4ABF-8855-42688F80A259}" type="presOf" srcId="{B651F6E3-6281-48DB-9319-2AEAFDAE7572}" destId="{619D679B-A015-4ECF-8348-D1034C574F40}" srcOrd="0" destOrd="0" presId="urn:microsoft.com/office/officeart/2005/8/layout/target3"/>
    <dgm:cxn modelId="{2221FB34-310D-4638-ACAE-9ACC709E4926}" srcId="{757F3AB3-0718-4624-B441-E567A8F0AB56}" destId="{4C35D32F-0EAB-4CD7-82EE-45574DC2A586}" srcOrd="4" destOrd="0" parTransId="{A15F02C0-547C-48B3-9D05-E7F145EBF3C4}" sibTransId="{8C5711BF-38F0-4590-B6BC-B3119A33CA2E}"/>
    <dgm:cxn modelId="{53AC872C-DA36-483B-9D4E-02F5152CB8E1}" type="presOf" srcId="{D8197B8C-B260-4A16-BDF4-0947B075E274}" destId="{5A5FFA88-C948-4069-8E93-59FA12366E83}" srcOrd="1" destOrd="0" presId="urn:microsoft.com/office/officeart/2005/8/layout/target3"/>
    <dgm:cxn modelId="{59566E2C-8AE0-42E7-B8CE-21B2F3E9475F}" type="presOf" srcId="{757F3AB3-0718-4624-B441-E567A8F0AB56}" destId="{333A1088-737F-45CB-B68E-254E46348037}" srcOrd="0" destOrd="0" presId="urn:microsoft.com/office/officeart/2005/8/layout/target3"/>
    <dgm:cxn modelId="{7835AD23-F483-4817-9A79-CE664DC267A7}" type="presOf" srcId="{B651F6E3-6281-48DB-9319-2AEAFDAE7572}" destId="{6BB5E863-4638-4E1D-BFDE-399D028AC4ED}" srcOrd="1" destOrd="0" presId="urn:microsoft.com/office/officeart/2005/8/layout/target3"/>
    <dgm:cxn modelId="{2046A6EF-29AB-471E-AF19-65B49F155D8E}" type="presOf" srcId="{D8197B8C-B260-4A16-BDF4-0947B075E274}" destId="{25B08C86-7E15-44DC-BE7F-FFB55DD49D12}" srcOrd="0" destOrd="0" presId="urn:microsoft.com/office/officeart/2005/8/layout/target3"/>
    <dgm:cxn modelId="{EDF6FE6B-9DBE-4D7B-B8FD-7098875B4EED}" srcId="{757F3AB3-0718-4624-B441-E567A8F0AB56}" destId="{D8197B8C-B260-4A16-BDF4-0947B075E274}" srcOrd="3" destOrd="0" parTransId="{51C5993D-B262-45E6-B66E-76BC9D6D883D}" sibTransId="{1AEC7F05-E0FE-459C-BD47-224AC9D7BEE4}"/>
    <dgm:cxn modelId="{598C9D9C-57F9-4029-A301-064D11C7DB79}" type="presOf" srcId="{D1D4F407-5343-4D3F-B5B9-D407B03CAEB4}" destId="{AED2198E-93D5-4001-81B4-73124B309672}" srcOrd="1" destOrd="0" presId="urn:microsoft.com/office/officeart/2005/8/layout/target3"/>
    <dgm:cxn modelId="{C9794EC9-AA2F-41BA-9237-51B8139B28D8}" type="presOf" srcId="{4C35D32F-0EAB-4CD7-82EE-45574DC2A586}" destId="{8BEBB6EC-1DAA-4CAC-8A25-BC0FCBD5DBD5}" srcOrd="0" destOrd="0" presId="urn:microsoft.com/office/officeart/2005/8/layout/target3"/>
    <dgm:cxn modelId="{7BC66EC3-EBD6-4F3A-99ED-9D25F66FFA51}" srcId="{757F3AB3-0718-4624-B441-E567A8F0AB56}" destId="{B651F6E3-6281-48DB-9319-2AEAFDAE7572}" srcOrd="2" destOrd="0" parTransId="{A571E265-742E-411A-ABCF-E39FDBC7528A}" sibTransId="{E33260FE-399D-481C-B2D6-3B35DD16DC84}"/>
    <dgm:cxn modelId="{AB906E97-3CD9-4E05-91AE-864F8E394536}" srcId="{757F3AB3-0718-4624-B441-E567A8F0AB56}" destId="{D1B46980-6531-4606-95E6-44980827E919}" srcOrd="1" destOrd="0" parTransId="{4F7B2CF5-A270-4D61-A510-1C1C5A4DCD3B}" sibTransId="{CFF69701-2866-4EF5-BFB5-F3F9B72EB817}"/>
    <dgm:cxn modelId="{DECD7205-1DDE-4CC7-8D13-704F55D1D7B2}" type="presParOf" srcId="{333A1088-737F-45CB-B68E-254E46348037}" destId="{F5ABB229-8D3B-4694-996A-96F23CF14429}" srcOrd="0" destOrd="0" presId="urn:microsoft.com/office/officeart/2005/8/layout/target3"/>
    <dgm:cxn modelId="{3BEC925B-2DEE-4BFB-B133-5EA74980F631}" type="presParOf" srcId="{333A1088-737F-45CB-B68E-254E46348037}" destId="{F41139FD-01EE-4571-8B17-4FB00FC51163}" srcOrd="1" destOrd="0" presId="urn:microsoft.com/office/officeart/2005/8/layout/target3"/>
    <dgm:cxn modelId="{77BDD450-F5DE-4ACE-BBBE-A1F555022573}" type="presParOf" srcId="{333A1088-737F-45CB-B68E-254E46348037}" destId="{D005CE8C-CC26-4C3E-AC11-E15060ECD759}" srcOrd="2" destOrd="0" presId="urn:microsoft.com/office/officeart/2005/8/layout/target3"/>
    <dgm:cxn modelId="{1F823C81-8D29-4BDB-935C-1BF9A2515859}" type="presParOf" srcId="{333A1088-737F-45CB-B68E-254E46348037}" destId="{2C702D82-9B77-49B7-9568-BB8EB47C3372}" srcOrd="3" destOrd="0" presId="urn:microsoft.com/office/officeart/2005/8/layout/target3"/>
    <dgm:cxn modelId="{482C2BF3-75C2-4E0C-8503-7724AD326F0D}" type="presParOf" srcId="{333A1088-737F-45CB-B68E-254E46348037}" destId="{A52A0455-90FF-4808-ABD0-F02540D31D5A}" srcOrd="4" destOrd="0" presId="urn:microsoft.com/office/officeart/2005/8/layout/target3"/>
    <dgm:cxn modelId="{3C7275B5-EAA5-4321-85A4-5261C1746EF8}" type="presParOf" srcId="{333A1088-737F-45CB-B68E-254E46348037}" destId="{6140AFEC-043D-4C43-A2F9-D0F5331DF3A3}" srcOrd="5" destOrd="0" presId="urn:microsoft.com/office/officeart/2005/8/layout/target3"/>
    <dgm:cxn modelId="{656CF2EE-2EAC-4E63-85C1-F8CA0C9B1087}" type="presParOf" srcId="{333A1088-737F-45CB-B68E-254E46348037}" destId="{9358AC05-5D7D-4327-9F80-1AD486AEA664}" srcOrd="6" destOrd="0" presId="urn:microsoft.com/office/officeart/2005/8/layout/target3"/>
    <dgm:cxn modelId="{4968B92F-7A24-469E-862E-3C5D5E6A82AF}" type="presParOf" srcId="{333A1088-737F-45CB-B68E-254E46348037}" destId="{313FC574-E1CD-4FB4-B054-0B805CE0447D}" srcOrd="7" destOrd="0" presId="urn:microsoft.com/office/officeart/2005/8/layout/target3"/>
    <dgm:cxn modelId="{6D17A702-3CB3-4F96-8AC7-77C5E9F5474F}" type="presParOf" srcId="{333A1088-737F-45CB-B68E-254E46348037}" destId="{619D679B-A015-4ECF-8348-D1034C574F40}" srcOrd="8" destOrd="0" presId="urn:microsoft.com/office/officeart/2005/8/layout/target3"/>
    <dgm:cxn modelId="{B2F05A24-7135-4C95-B52A-2484B9C9774F}" type="presParOf" srcId="{333A1088-737F-45CB-B68E-254E46348037}" destId="{322283A8-4A27-4CDA-BAE3-F381106A9174}" srcOrd="9" destOrd="0" presId="urn:microsoft.com/office/officeart/2005/8/layout/target3"/>
    <dgm:cxn modelId="{FB98C041-9952-4FA4-B2A5-82A989F6E567}" type="presParOf" srcId="{333A1088-737F-45CB-B68E-254E46348037}" destId="{FFC9F71D-1B4F-4AD9-A4A6-86ADEFC8AF5C}" srcOrd="10" destOrd="0" presId="urn:microsoft.com/office/officeart/2005/8/layout/target3"/>
    <dgm:cxn modelId="{69DC74F7-E6D5-41E5-AD84-8A7E240320AE}" type="presParOf" srcId="{333A1088-737F-45CB-B68E-254E46348037}" destId="{25B08C86-7E15-44DC-BE7F-FFB55DD49D12}" srcOrd="11" destOrd="0" presId="urn:microsoft.com/office/officeart/2005/8/layout/target3"/>
    <dgm:cxn modelId="{76A9E6A1-94B3-4873-A93F-DC8B148ACA46}" type="presParOf" srcId="{333A1088-737F-45CB-B68E-254E46348037}" destId="{76644BE8-9D7C-4C09-B250-3D10AF48CBB7}" srcOrd="12" destOrd="0" presId="urn:microsoft.com/office/officeart/2005/8/layout/target3"/>
    <dgm:cxn modelId="{B17CBDDC-E557-405C-9C35-D08F38D64A3E}" type="presParOf" srcId="{333A1088-737F-45CB-B68E-254E46348037}" destId="{EE85B701-7295-41C0-BA7A-34D3756A2AE6}" srcOrd="13" destOrd="0" presId="urn:microsoft.com/office/officeart/2005/8/layout/target3"/>
    <dgm:cxn modelId="{616B45A3-C1AE-4D37-8BCD-432E10109A94}" type="presParOf" srcId="{333A1088-737F-45CB-B68E-254E46348037}" destId="{8BEBB6EC-1DAA-4CAC-8A25-BC0FCBD5DBD5}" srcOrd="14" destOrd="0" presId="urn:microsoft.com/office/officeart/2005/8/layout/target3"/>
    <dgm:cxn modelId="{CD3CD13B-92F6-4FD6-B03B-A59837C3D59D}" type="presParOf" srcId="{333A1088-737F-45CB-B68E-254E46348037}" destId="{AED2198E-93D5-4001-81B4-73124B309672}" srcOrd="15" destOrd="0" presId="urn:microsoft.com/office/officeart/2005/8/layout/target3"/>
    <dgm:cxn modelId="{1011BEC0-7591-4369-BE1C-49897D3B7CB6}" type="presParOf" srcId="{333A1088-737F-45CB-B68E-254E46348037}" destId="{2BE915AB-18AA-4053-B92C-3BFC9ED204BB}" srcOrd="16" destOrd="0" presId="urn:microsoft.com/office/officeart/2005/8/layout/target3"/>
    <dgm:cxn modelId="{0D4C3DBD-5EB8-416B-B66A-4313ABC69C25}" type="presParOf" srcId="{333A1088-737F-45CB-B68E-254E46348037}" destId="{6BB5E863-4638-4E1D-BFDE-399D028AC4ED}" srcOrd="17" destOrd="0" presId="urn:microsoft.com/office/officeart/2005/8/layout/target3"/>
    <dgm:cxn modelId="{44C49E27-5220-4127-A3F8-0FCCC4E65EC8}" type="presParOf" srcId="{333A1088-737F-45CB-B68E-254E46348037}" destId="{5A5FFA88-C948-4069-8E93-59FA12366E83}" srcOrd="18" destOrd="0" presId="urn:microsoft.com/office/officeart/2005/8/layout/target3"/>
    <dgm:cxn modelId="{8C252262-F9E1-401C-A04E-DAF6FEF7C75A}" type="presParOf" srcId="{333A1088-737F-45CB-B68E-254E46348037}" destId="{890E4F0B-2866-4A3F-A3C7-2A14B1797930}" srcOrd="19"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BB229-8D3B-4694-996A-96F23CF14429}">
      <dsp:nvSpPr>
        <dsp:cNvPr id="0" name=""/>
        <dsp:cNvSpPr/>
      </dsp:nvSpPr>
      <dsp:spPr>
        <a:xfrm>
          <a:off x="0" y="0"/>
          <a:ext cx="2547714" cy="2547714"/>
        </a:xfrm>
        <a:prstGeom prst="pie">
          <a:avLst>
            <a:gd name="adj1" fmla="val 5400000"/>
            <a:gd name="adj2" fmla="val 16200000"/>
          </a:avLst>
        </a:prstGeom>
        <a:gradFill rotWithShape="0">
          <a:gsLst>
            <a:gs pos="0">
              <a:schemeClr val="accent1">
                <a:hueOff val="0"/>
                <a:satOff val="0"/>
                <a:lumOff val="0"/>
                <a:alphaOff val="0"/>
                <a:tint val="75000"/>
                <a:satMod val="110000"/>
              </a:schemeClr>
            </a:gs>
            <a:gs pos="30000">
              <a:schemeClr val="accent1">
                <a:hueOff val="0"/>
                <a:satOff val="0"/>
                <a:lumOff val="0"/>
                <a:alphaOff val="0"/>
                <a:shade val="75000"/>
                <a:satMod val="130000"/>
              </a:schemeClr>
            </a:gs>
            <a:gs pos="50000">
              <a:schemeClr val="accent1">
                <a:hueOff val="0"/>
                <a:satOff val="0"/>
                <a:lumOff val="0"/>
                <a:alphaOff val="0"/>
                <a:shade val="70000"/>
                <a:satMod val="135000"/>
              </a:schemeClr>
            </a:gs>
            <a:gs pos="100000">
              <a:schemeClr val="accent1">
                <a:hueOff val="0"/>
                <a:satOff val="0"/>
                <a:lumOff val="0"/>
                <a:alphaOff val="0"/>
                <a:tint val="75000"/>
                <a:satMod val="110000"/>
              </a:schemeClr>
            </a:gs>
          </a:gsLst>
          <a:lin ang="4000000" scaled="1"/>
        </a:gradFill>
        <a:ln>
          <a:noFill/>
        </a:ln>
        <a:effectLst>
          <a:outerShdw blurRad="120000" algn="ctr" rotWithShape="0">
            <a:srgbClr val="000000">
              <a:alpha val="70000"/>
            </a:srgbClr>
          </a:outerShdw>
        </a:effectLst>
        <a:scene3d>
          <a:camera prst="orthographicFront"/>
          <a:lightRig rig="glow" dir="t">
            <a:rot lat="0" lon="0" rev="1800000"/>
          </a:lightRig>
        </a:scene3d>
        <a:sp3d contourW="12700" prstMaterial="dkEdge">
          <a:bevelT w="50800" h="44450" prst="angle"/>
          <a:contourClr>
            <a:schemeClr val="accent1">
              <a:hueOff val="0"/>
              <a:satOff val="0"/>
              <a:lumOff val="0"/>
              <a:alphaOff val="0"/>
              <a:shade val="40000"/>
            </a:schemeClr>
          </a:contourClr>
        </a:sp3d>
      </dsp:spPr>
      <dsp:style>
        <a:lnRef idx="0">
          <a:scrgbClr r="0" g="0" b="0"/>
        </a:lnRef>
        <a:fillRef idx="3">
          <a:scrgbClr r="0" g="0" b="0"/>
        </a:fillRef>
        <a:effectRef idx="3">
          <a:scrgbClr r="0" g="0" b="0"/>
        </a:effectRef>
        <a:fontRef idx="minor">
          <a:schemeClr val="lt1"/>
        </a:fontRef>
      </dsp:style>
    </dsp:sp>
    <dsp:sp modelId="{D005CE8C-CC26-4C3E-AC11-E15060ECD759}">
      <dsp:nvSpPr>
        <dsp:cNvPr id="0" name=""/>
        <dsp:cNvSpPr/>
      </dsp:nvSpPr>
      <dsp:spPr>
        <a:xfrm>
          <a:off x="1258000" y="0"/>
          <a:ext cx="6498543" cy="254771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110000" algn="ctr" rotWithShape="0">
            <a:srgbClr val="000000">
              <a:alpha val="65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t>NÁZEV ŠKOLY: Základní škola Strančice, okres Praha - východ</a:t>
          </a:r>
          <a:endParaRPr lang="cs-CZ" sz="1600" kern="1200" dirty="0"/>
        </a:p>
      </dsp:txBody>
      <dsp:txXfrm>
        <a:off x="1258000" y="0"/>
        <a:ext cx="6498543" cy="407634"/>
      </dsp:txXfrm>
    </dsp:sp>
    <dsp:sp modelId="{A52A0455-90FF-4808-ABD0-F02540D31D5A}">
      <dsp:nvSpPr>
        <dsp:cNvPr id="0" name=""/>
        <dsp:cNvSpPr/>
      </dsp:nvSpPr>
      <dsp:spPr>
        <a:xfrm>
          <a:off x="267509" y="407634"/>
          <a:ext cx="2012694" cy="2012694"/>
        </a:xfrm>
        <a:prstGeom prst="pie">
          <a:avLst>
            <a:gd name="adj1" fmla="val 5400000"/>
            <a:gd name="adj2" fmla="val 16200000"/>
          </a:avLst>
        </a:prstGeom>
        <a:gradFill rotWithShape="0">
          <a:gsLst>
            <a:gs pos="0">
              <a:schemeClr val="accent1">
                <a:hueOff val="0"/>
                <a:satOff val="0"/>
                <a:lumOff val="0"/>
                <a:alphaOff val="0"/>
                <a:tint val="75000"/>
                <a:satMod val="110000"/>
              </a:schemeClr>
            </a:gs>
            <a:gs pos="30000">
              <a:schemeClr val="accent1">
                <a:hueOff val="0"/>
                <a:satOff val="0"/>
                <a:lumOff val="0"/>
                <a:alphaOff val="0"/>
                <a:shade val="75000"/>
                <a:satMod val="130000"/>
              </a:schemeClr>
            </a:gs>
            <a:gs pos="50000">
              <a:schemeClr val="accent1">
                <a:hueOff val="0"/>
                <a:satOff val="0"/>
                <a:lumOff val="0"/>
                <a:alphaOff val="0"/>
                <a:shade val="70000"/>
                <a:satMod val="135000"/>
              </a:schemeClr>
            </a:gs>
            <a:gs pos="100000">
              <a:schemeClr val="accent1">
                <a:hueOff val="0"/>
                <a:satOff val="0"/>
                <a:lumOff val="0"/>
                <a:alphaOff val="0"/>
                <a:tint val="75000"/>
                <a:satMod val="110000"/>
              </a:schemeClr>
            </a:gs>
          </a:gsLst>
          <a:lin ang="4000000" scaled="1"/>
        </a:gradFill>
        <a:ln>
          <a:noFill/>
        </a:ln>
        <a:effectLst>
          <a:outerShdw blurRad="120000" algn="ctr" rotWithShape="0">
            <a:srgbClr val="000000">
              <a:alpha val="70000"/>
            </a:srgbClr>
          </a:outerShdw>
        </a:effectLst>
        <a:scene3d>
          <a:camera prst="orthographicFront"/>
          <a:lightRig rig="glow" dir="t">
            <a:rot lat="0" lon="0" rev="1800000"/>
          </a:lightRig>
        </a:scene3d>
        <a:sp3d contourW="12700" prstMaterial="dkEdge">
          <a:bevelT w="50800" h="44450" prst="angle"/>
          <a:contourClr>
            <a:schemeClr val="accent1">
              <a:hueOff val="0"/>
              <a:satOff val="0"/>
              <a:lumOff val="0"/>
              <a:alphaOff val="0"/>
              <a:shade val="40000"/>
            </a:schemeClr>
          </a:contourClr>
        </a:sp3d>
      </dsp:spPr>
      <dsp:style>
        <a:lnRef idx="0">
          <a:scrgbClr r="0" g="0" b="0"/>
        </a:lnRef>
        <a:fillRef idx="3">
          <a:scrgbClr r="0" g="0" b="0"/>
        </a:fillRef>
        <a:effectRef idx="3">
          <a:scrgbClr r="0" g="0" b="0"/>
        </a:effectRef>
        <a:fontRef idx="minor">
          <a:schemeClr val="lt1"/>
        </a:fontRef>
      </dsp:style>
    </dsp:sp>
    <dsp:sp modelId="{6140AFEC-043D-4C43-A2F9-D0F5331DF3A3}">
      <dsp:nvSpPr>
        <dsp:cNvPr id="0" name=""/>
        <dsp:cNvSpPr/>
      </dsp:nvSpPr>
      <dsp:spPr>
        <a:xfrm>
          <a:off x="1273857" y="407634"/>
          <a:ext cx="6498543" cy="201269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110000" algn="ctr" rotWithShape="0">
            <a:srgbClr val="000000">
              <a:alpha val="65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t>AUTOR: Mgr. Lenka Kulhavá</a:t>
          </a:r>
          <a:endParaRPr lang="cs-CZ" sz="1600" kern="1200" dirty="0"/>
        </a:p>
      </dsp:txBody>
      <dsp:txXfrm>
        <a:off x="1273857" y="407634"/>
        <a:ext cx="6498543" cy="407634"/>
      </dsp:txXfrm>
    </dsp:sp>
    <dsp:sp modelId="{313FC574-E1CD-4FB4-B054-0B805CE0447D}">
      <dsp:nvSpPr>
        <dsp:cNvPr id="0" name=""/>
        <dsp:cNvSpPr/>
      </dsp:nvSpPr>
      <dsp:spPr>
        <a:xfrm>
          <a:off x="535019" y="815268"/>
          <a:ext cx="1477674" cy="1477674"/>
        </a:xfrm>
        <a:prstGeom prst="pie">
          <a:avLst>
            <a:gd name="adj1" fmla="val 5400000"/>
            <a:gd name="adj2" fmla="val 16200000"/>
          </a:avLst>
        </a:prstGeom>
        <a:gradFill rotWithShape="0">
          <a:gsLst>
            <a:gs pos="0">
              <a:schemeClr val="accent1">
                <a:hueOff val="0"/>
                <a:satOff val="0"/>
                <a:lumOff val="0"/>
                <a:alphaOff val="0"/>
                <a:tint val="75000"/>
                <a:satMod val="110000"/>
              </a:schemeClr>
            </a:gs>
            <a:gs pos="30000">
              <a:schemeClr val="accent1">
                <a:hueOff val="0"/>
                <a:satOff val="0"/>
                <a:lumOff val="0"/>
                <a:alphaOff val="0"/>
                <a:shade val="75000"/>
                <a:satMod val="130000"/>
              </a:schemeClr>
            </a:gs>
            <a:gs pos="50000">
              <a:schemeClr val="accent1">
                <a:hueOff val="0"/>
                <a:satOff val="0"/>
                <a:lumOff val="0"/>
                <a:alphaOff val="0"/>
                <a:shade val="70000"/>
                <a:satMod val="135000"/>
              </a:schemeClr>
            </a:gs>
            <a:gs pos="100000">
              <a:schemeClr val="accent1">
                <a:hueOff val="0"/>
                <a:satOff val="0"/>
                <a:lumOff val="0"/>
                <a:alphaOff val="0"/>
                <a:tint val="75000"/>
                <a:satMod val="110000"/>
              </a:schemeClr>
            </a:gs>
          </a:gsLst>
          <a:lin ang="4000000" scaled="1"/>
        </a:gradFill>
        <a:ln>
          <a:noFill/>
        </a:ln>
        <a:effectLst>
          <a:outerShdw blurRad="120000" algn="ctr" rotWithShape="0">
            <a:srgbClr val="000000">
              <a:alpha val="70000"/>
            </a:srgbClr>
          </a:outerShdw>
        </a:effectLst>
        <a:scene3d>
          <a:camera prst="orthographicFront"/>
          <a:lightRig rig="glow" dir="t">
            <a:rot lat="0" lon="0" rev="1800000"/>
          </a:lightRig>
        </a:scene3d>
        <a:sp3d contourW="12700" prstMaterial="dkEdge">
          <a:bevelT w="50800" h="44450" prst="angle"/>
          <a:contourClr>
            <a:schemeClr val="accent1">
              <a:hueOff val="0"/>
              <a:satOff val="0"/>
              <a:lumOff val="0"/>
              <a:alphaOff val="0"/>
              <a:shade val="40000"/>
            </a:schemeClr>
          </a:contourClr>
        </a:sp3d>
      </dsp:spPr>
      <dsp:style>
        <a:lnRef idx="0">
          <a:scrgbClr r="0" g="0" b="0"/>
        </a:lnRef>
        <a:fillRef idx="3">
          <a:scrgbClr r="0" g="0" b="0"/>
        </a:fillRef>
        <a:effectRef idx="3">
          <a:scrgbClr r="0" g="0" b="0"/>
        </a:effectRef>
        <a:fontRef idx="minor">
          <a:schemeClr val="lt1"/>
        </a:fontRef>
      </dsp:style>
    </dsp:sp>
    <dsp:sp modelId="{619D679B-A015-4ECF-8348-D1034C574F40}">
      <dsp:nvSpPr>
        <dsp:cNvPr id="0" name=""/>
        <dsp:cNvSpPr/>
      </dsp:nvSpPr>
      <dsp:spPr>
        <a:xfrm>
          <a:off x="1273857" y="792083"/>
          <a:ext cx="6498543" cy="147767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110000" algn="ctr" rotWithShape="0">
            <a:srgbClr val="000000">
              <a:alpha val="65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t>NÁZEV: VY_32_INOVACE_3.2.10.2. O 07</a:t>
          </a:r>
          <a:endParaRPr lang="cs-CZ" sz="1600" kern="1200" dirty="0"/>
        </a:p>
      </dsp:txBody>
      <dsp:txXfrm>
        <a:off x="1273857" y="792083"/>
        <a:ext cx="6498543" cy="407634"/>
      </dsp:txXfrm>
    </dsp:sp>
    <dsp:sp modelId="{FFC9F71D-1B4F-4AD9-A4A6-86ADEFC8AF5C}">
      <dsp:nvSpPr>
        <dsp:cNvPr id="0" name=""/>
        <dsp:cNvSpPr/>
      </dsp:nvSpPr>
      <dsp:spPr>
        <a:xfrm>
          <a:off x="802529" y="1222902"/>
          <a:ext cx="942654" cy="942654"/>
        </a:xfrm>
        <a:prstGeom prst="pie">
          <a:avLst>
            <a:gd name="adj1" fmla="val 5400000"/>
            <a:gd name="adj2" fmla="val 16200000"/>
          </a:avLst>
        </a:prstGeom>
        <a:gradFill rotWithShape="0">
          <a:gsLst>
            <a:gs pos="0">
              <a:schemeClr val="accent1">
                <a:hueOff val="0"/>
                <a:satOff val="0"/>
                <a:lumOff val="0"/>
                <a:alphaOff val="0"/>
                <a:tint val="75000"/>
                <a:satMod val="110000"/>
              </a:schemeClr>
            </a:gs>
            <a:gs pos="30000">
              <a:schemeClr val="accent1">
                <a:hueOff val="0"/>
                <a:satOff val="0"/>
                <a:lumOff val="0"/>
                <a:alphaOff val="0"/>
                <a:shade val="75000"/>
                <a:satMod val="130000"/>
              </a:schemeClr>
            </a:gs>
            <a:gs pos="50000">
              <a:schemeClr val="accent1">
                <a:hueOff val="0"/>
                <a:satOff val="0"/>
                <a:lumOff val="0"/>
                <a:alphaOff val="0"/>
                <a:shade val="70000"/>
                <a:satMod val="135000"/>
              </a:schemeClr>
            </a:gs>
            <a:gs pos="100000">
              <a:schemeClr val="accent1">
                <a:hueOff val="0"/>
                <a:satOff val="0"/>
                <a:lumOff val="0"/>
                <a:alphaOff val="0"/>
                <a:tint val="75000"/>
                <a:satMod val="110000"/>
              </a:schemeClr>
            </a:gs>
          </a:gsLst>
          <a:lin ang="4000000" scaled="1"/>
        </a:gradFill>
        <a:ln>
          <a:noFill/>
        </a:ln>
        <a:effectLst>
          <a:outerShdw blurRad="120000" algn="ctr" rotWithShape="0">
            <a:srgbClr val="000000">
              <a:alpha val="70000"/>
            </a:srgbClr>
          </a:outerShdw>
        </a:effectLst>
        <a:scene3d>
          <a:camera prst="orthographicFront"/>
          <a:lightRig rig="glow" dir="t">
            <a:rot lat="0" lon="0" rev="1800000"/>
          </a:lightRig>
        </a:scene3d>
        <a:sp3d contourW="12700" prstMaterial="dkEdge">
          <a:bevelT w="50800" h="44450" prst="angle"/>
          <a:contourClr>
            <a:schemeClr val="accent1">
              <a:hueOff val="0"/>
              <a:satOff val="0"/>
              <a:lumOff val="0"/>
              <a:alphaOff val="0"/>
              <a:shade val="40000"/>
            </a:schemeClr>
          </a:contourClr>
        </a:sp3d>
      </dsp:spPr>
      <dsp:style>
        <a:lnRef idx="0">
          <a:scrgbClr r="0" g="0" b="0"/>
        </a:lnRef>
        <a:fillRef idx="3">
          <a:scrgbClr r="0" g="0" b="0"/>
        </a:fillRef>
        <a:effectRef idx="3">
          <a:scrgbClr r="0" g="0" b="0"/>
        </a:effectRef>
        <a:fontRef idx="minor">
          <a:schemeClr val="lt1"/>
        </a:fontRef>
      </dsp:style>
    </dsp:sp>
    <dsp:sp modelId="{25B08C86-7E15-44DC-BE7F-FFB55DD49D12}">
      <dsp:nvSpPr>
        <dsp:cNvPr id="0" name=""/>
        <dsp:cNvSpPr/>
      </dsp:nvSpPr>
      <dsp:spPr>
        <a:xfrm>
          <a:off x="1224143" y="1224137"/>
          <a:ext cx="6498543" cy="94265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110000" algn="ctr" rotWithShape="0">
            <a:srgbClr val="000000">
              <a:alpha val="65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err="1" smtClean="0"/>
            <a:t>TEMA</a:t>
          </a:r>
          <a:r>
            <a:rPr lang="cs-CZ" sz="1600" kern="1200" dirty="0" smtClean="0"/>
            <a:t>: Angličtina</a:t>
          </a:r>
          <a:endParaRPr lang="cs-CZ" sz="1600" kern="1200" dirty="0"/>
        </a:p>
      </dsp:txBody>
      <dsp:txXfrm>
        <a:off x="1224143" y="1224137"/>
        <a:ext cx="6498543" cy="407634"/>
      </dsp:txXfrm>
    </dsp:sp>
    <dsp:sp modelId="{EE85B701-7295-41C0-BA7A-34D3756A2AE6}">
      <dsp:nvSpPr>
        <dsp:cNvPr id="0" name=""/>
        <dsp:cNvSpPr/>
      </dsp:nvSpPr>
      <dsp:spPr>
        <a:xfrm>
          <a:off x="1070039" y="1630536"/>
          <a:ext cx="407634" cy="407634"/>
        </a:xfrm>
        <a:prstGeom prst="pie">
          <a:avLst>
            <a:gd name="adj1" fmla="val 5400000"/>
            <a:gd name="adj2" fmla="val 16200000"/>
          </a:avLst>
        </a:prstGeom>
        <a:gradFill rotWithShape="0">
          <a:gsLst>
            <a:gs pos="0">
              <a:schemeClr val="accent1">
                <a:hueOff val="0"/>
                <a:satOff val="0"/>
                <a:lumOff val="0"/>
                <a:alphaOff val="0"/>
                <a:tint val="75000"/>
                <a:satMod val="110000"/>
              </a:schemeClr>
            </a:gs>
            <a:gs pos="30000">
              <a:schemeClr val="accent1">
                <a:hueOff val="0"/>
                <a:satOff val="0"/>
                <a:lumOff val="0"/>
                <a:alphaOff val="0"/>
                <a:shade val="75000"/>
                <a:satMod val="130000"/>
              </a:schemeClr>
            </a:gs>
            <a:gs pos="50000">
              <a:schemeClr val="accent1">
                <a:hueOff val="0"/>
                <a:satOff val="0"/>
                <a:lumOff val="0"/>
                <a:alphaOff val="0"/>
                <a:shade val="70000"/>
                <a:satMod val="135000"/>
              </a:schemeClr>
            </a:gs>
            <a:gs pos="100000">
              <a:schemeClr val="accent1">
                <a:hueOff val="0"/>
                <a:satOff val="0"/>
                <a:lumOff val="0"/>
                <a:alphaOff val="0"/>
                <a:tint val="75000"/>
                <a:satMod val="110000"/>
              </a:schemeClr>
            </a:gs>
          </a:gsLst>
          <a:lin ang="4000000" scaled="1"/>
        </a:gradFill>
        <a:ln>
          <a:noFill/>
        </a:ln>
        <a:effectLst>
          <a:outerShdw blurRad="120000" algn="ctr" rotWithShape="0">
            <a:srgbClr val="000000">
              <a:alpha val="70000"/>
            </a:srgbClr>
          </a:outerShdw>
        </a:effectLst>
        <a:scene3d>
          <a:camera prst="orthographicFront"/>
          <a:lightRig rig="glow" dir="t">
            <a:rot lat="0" lon="0" rev="1800000"/>
          </a:lightRig>
        </a:scene3d>
        <a:sp3d contourW="12700" prstMaterial="dkEdge">
          <a:bevelT w="50800" h="44450" prst="angle"/>
          <a:contourClr>
            <a:schemeClr val="accent1">
              <a:hueOff val="0"/>
              <a:satOff val="0"/>
              <a:lumOff val="0"/>
              <a:alphaOff val="0"/>
              <a:shade val="40000"/>
            </a:schemeClr>
          </a:contourClr>
        </a:sp3d>
      </dsp:spPr>
      <dsp:style>
        <a:lnRef idx="0">
          <a:scrgbClr r="0" g="0" b="0"/>
        </a:lnRef>
        <a:fillRef idx="3">
          <a:scrgbClr r="0" g="0" b="0"/>
        </a:fillRef>
        <a:effectRef idx="3">
          <a:scrgbClr r="0" g="0" b="0"/>
        </a:effectRef>
        <a:fontRef idx="minor">
          <a:schemeClr val="lt1"/>
        </a:fontRef>
      </dsp:style>
    </dsp:sp>
    <dsp:sp modelId="{8BEBB6EC-1DAA-4CAC-8A25-BC0FCBD5DBD5}">
      <dsp:nvSpPr>
        <dsp:cNvPr id="0" name=""/>
        <dsp:cNvSpPr/>
      </dsp:nvSpPr>
      <dsp:spPr>
        <a:xfrm>
          <a:off x="1224143" y="1567773"/>
          <a:ext cx="6498543" cy="40763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110000" algn="ctr" rotWithShape="0">
            <a:srgbClr val="000000">
              <a:alpha val="65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t>ČÍSLO PROJEKTU: </a:t>
          </a:r>
          <a:endParaRPr lang="cs-CZ" sz="1600" kern="1200" dirty="0"/>
        </a:p>
      </dsp:txBody>
      <dsp:txXfrm>
        <a:off x="1224143" y="1567773"/>
        <a:ext cx="6498543" cy="407634"/>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ACB00BE-5A9C-4F6F-8D42-CFC89325026E}" type="datetimeFigureOut">
              <a:rPr lang="cs-CZ" smtClean="0"/>
              <a:t>25.6.2012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1F5AAFD-602E-447E-82D4-1F347D7F3A5A}" type="slidenum">
              <a:rPr lang="cs-CZ" smtClean="0"/>
              <a:t>‹#›</a:t>
            </a:fld>
            <a:endParaRPr lang="cs-CZ"/>
          </a:p>
        </p:txBody>
      </p:sp>
    </p:spTree>
    <p:extLst>
      <p:ext uri="{BB962C8B-B14F-4D97-AF65-F5344CB8AC3E}">
        <p14:creationId xmlns:p14="http://schemas.microsoft.com/office/powerpoint/2010/main" val="24392638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41F5AAFD-602E-447E-82D4-1F347D7F3A5A}" type="slidenum">
              <a:rPr lang="cs-CZ" smtClean="0"/>
              <a:t>4</a:t>
            </a:fld>
            <a:endParaRPr lang="cs-CZ"/>
          </a:p>
        </p:txBody>
      </p:sp>
    </p:spTree>
    <p:extLst>
      <p:ext uri="{BB962C8B-B14F-4D97-AF65-F5344CB8AC3E}">
        <p14:creationId xmlns:p14="http://schemas.microsoft.com/office/powerpoint/2010/main" val="34696308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41F5AAFD-602E-447E-82D4-1F347D7F3A5A}" type="slidenum">
              <a:rPr lang="cs-CZ" smtClean="0"/>
              <a:t>5</a:t>
            </a:fld>
            <a:endParaRPr lang="cs-CZ"/>
          </a:p>
        </p:txBody>
      </p:sp>
    </p:spTree>
    <p:extLst>
      <p:ext uri="{BB962C8B-B14F-4D97-AF65-F5344CB8AC3E}">
        <p14:creationId xmlns:p14="http://schemas.microsoft.com/office/powerpoint/2010/main" val="9842449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41F5AAFD-602E-447E-82D4-1F347D7F3A5A}" type="slidenum">
              <a:rPr lang="cs-CZ" smtClean="0"/>
              <a:t>6</a:t>
            </a:fld>
            <a:endParaRPr lang="cs-CZ"/>
          </a:p>
        </p:txBody>
      </p:sp>
    </p:spTree>
    <p:extLst>
      <p:ext uri="{BB962C8B-B14F-4D97-AF65-F5344CB8AC3E}">
        <p14:creationId xmlns:p14="http://schemas.microsoft.com/office/powerpoint/2010/main" val="23797223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41F5AAFD-602E-447E-82D4-1F347D7F3A5A}" type="slidenum">
              <a:rPr lang="cs-CZ" smtClean="0"/>
              <a:t>9</a:t>
            </a:fld>
            <a:endParaRPr lang="cs-CZ"/>
          </a:p>
        </p:txBody>
      </p:sp>
    </p:spTree>
    <p:extLst>
      <p:ext uri="{BB962C8B-B14F-4D97-AF65-F5344CB8AC3E}">
        <p14:creationId xmlns:p14="http://schemas.microsoft.com/office/powerpoint/2010/main" val="7850797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41F5AAFD-602E-447E-82D4-1F347D7F3A5A}" type="slidenum">
              <a:rPr lang="cs-CZ" smtClean="0"/>
              <a:pPr/>
              <a:t>22</a:t>
            </a:fld>
            <a:endParaRPr lang="cs-CZ"/>
          </a:p>
        </p:txBody>
      </p:sp>
    </p:spTree>
    <p:extLst>
      <p:ext uri="{BB962C8B-B14F-4D97-AF65-F5344CB8AC3E}">
        <p14:creationId xmlns:p14="http://schemas.microsoft.com/office/powerpoint/2010/main" val="16760357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7" name="Round Same Side Corner Rectangle 6"/>
          <p:cNvSpPr/>
          <p:nvPr/>
        </p:nvSpPr>
        <p:spPr>
          <a:xfrm flipV="1">
            <a:off x="228600" y="4724400"/>
            <a:ext cx="8686800" cy="1828800"/>
          </a:xfrm>
          <a:prstGeom prst="round2SameRect">
            <a:avLst>
              <a:gd name="adj1" fmla="val 10784"/>
              <a:gd name="adj2" fmla="val 0"/>
            </a:avLst>
          </a:prstGeom>
          <a:solidFill>
            <a:schemeClr val="tx2"/>
          </a:solidFill>
          <a:ln w="25400" cap="rnd"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en-US"/>
          </a:p>
        </p:txBody>
      </p:sp>
      <p:sp>
        <p:nvSpPr>
          <p:cNvPr id="8" name="Round Same Side Corner Rectangle 7"/>
          <p:cNvSpPr/>
          <p:nvPr/>
        </p:nvSpPr>
        <p:spPr>
          <a:xfrm>
            <a:off x="228600" y="228600"/>
            <a:ext cx="8686800" cy="4419600"/>
          </a:xfrm>
          <a:prstGeom prst="round2SameRect">
            <a:avLst>
              <a:gd name="adj1" fmla="val 2821"/>
              <a:gd name="adj2" fmla="val 0"/>
            </a:avLst>
          </a:prstGeom>
          <a:ln w="25400" cap="rnd"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a:spLocks noGrp="1"/>
          </p:cNvSpPr>
          <p:nvPr>
            <p:ph type="ctrTitle"/>
          </p:nvPr>
        </p:nvSpPr>
        <p:spPr>
          <a:xfrm>
            <a:off x="609600" y="533400"/>
            <a:ext cx="7924800" cy="3886201"/>
          </a:xfrm>
        </p:spPr>
        <p:txBody>
          <a:bodyPr>
            <a:normAutofit/>
          </a:bodyPr>
          <a:lstStyle>
            <a:lvl1pPr algn="ctr">
              <a:defRPr sz="4800">
                <a:effectLst/>
              </a:defRPr>
            </a:lvl1pPr>
          </a:lstStyle>
          <a:p>
            <a:r>
              <a:rPr lang="cs-CZ" smtClean="0"/>
              <a:t>Kliknutím lze upravit styl.</a:t>
            </a:r>
            <a:endParaRPr lang="en-US" dirty="0"/>
          </a:p>
        </p:txBody>
      </p:sp>
      <p:sp>
        <p:nvSpPr>
          <p:cNvPr id="3" name="Rectangle 2"/>
          <p:cNvSpPr>
            <a:spLocks noGrp="1"/>
          </p:cNvSpPr>
          <p:nvPr>
            <p:ph type="subTitle" idx="1"/>
          </p:nvPr>
        </p:nvSpPr>
        <p:spPr>
          <a:xfrm>
            <a:off x="304800" y="4800600"/>
            <a:ext cx="8534400" cy="1600200"/>
          </a:xfrm>
        </p:spPr>
        <p:txBody>
          <a:bodyPr anchor="ctr">
            <a:normAutofit/>
          </a:bodyPr>
          <a:lstStyle>
            <a:lvl1pPr marL="0" indent="0" algn="ctr">
              <a:buNone/>
              <a:defRPr sz="2800">
                <a:solidFill>
                  <a:schemeClr val="bg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Rectangle 3"/>
          <p:cNvSpPr>
            <a:spLocks noGrp="1"/>
          </p:cNvSpPr>
          <p:nvPr>
            <p:ph type="dt" sz="half" idx="10"/>
          </p:nvPr>
        </p:nvSpPr>
        <p:spPr>
          <a:xfrm>
            <a:off x="228600" y="6553200"/>
            <a:ext cx="2133600" cy="287782"/>
          </a:xfrm>
        </p:spPr>
        <p:txBody>
          <a:bodyPr/>
          <a:lstStyle/>
          <a:p>
            <a:fld id="{989E217E-5C9A-4420-86F1-05D28165DB02}" type="datetimeFigureOut">
              <a:rPr lang="cs-CZ" smtClean="0"/>
              <a:t>25.6.2012</a:t>
            </a:fld>
            <a:endParaRPr lang="cs-CZ"/>
          </a:p>
        </p:txBody>
      </p:sp>
      <p:sp>
        <p:nvSpPr>
          <p:cNvPr id="5" name="Rectangle 4"/>
          <p:cNvSpPr>
            <a:spLocks noGrp="1"/>
          </p:cNvSpPr>
          <p:nvPr>
            <p:ph type="ftr" sz="quarter" idx="11"/>
          </p:nvPr>
        </p:nvSpPr>
        <p:spPr>
          <a:xfrm>
            <a:off x="2895600" y="6553200"/>
            <a:ext cx="3429000" cy="287782"/>
          </a:xfrm>
        </p:spPr>
        <p:txBody>
          <a:bodyPr/>
          <a:lstStyle/>
          <a:p>
            <a:endParaRPr lang="cs-CZ"/>
          </a:p>
        </p:txBody>
      </p:sp>
      <p:sp>
        <p:nvSpPr>
          <p:cNvPr id="6" name="Rectangle 5"/>
          <p:cNvSpPr>
            <a:spLocks noGrp="1"/>
          </p:cNvSpPr>
          <p:nvPr>
            <p:ph type="sldNum" sz="quarter" idx="12"/>
          </p:nvPr>
        </p:nvSpPr>
        <p:spPr>
          <a:xfrm>
            <a:off x="6858000" y="6553200"/>
            <a:ext cx="2057400" cy="287782"/>
          </a:xfrm>
        </p:spPr>
        <p:txBody>
          <a:bodyPr/>
          <a:lstStyle/>
          <a:p>
            <a:fld id="{72362D54-0A11-4740-A0D3-83EF1C7AA6A7}" type="slidenum">
              <a:rPr lang="cs-CZ" smtClean="0"/>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Rectangle 1"/>
          <p:cNvSpPr>
            <a:spLocks noGrp="1"/>
          </p:cNvSpPr>
          <p:nvPr>
            <p:ph type="title"/>
          </p:nvPr>
        </p:nvSpPr>
        <p:spPr/>
        <p:txBody>
          <a:bodyPr/>
          <a:lstStyle/>
          <a:p>
            <a:r>
              <a:rPr lang="cs-CZ" smtClean="0"/>
              <a:t>Kliknutím lze upravit styl.</a:t>
            </a:r>
            <a:endParaRPr lang="en-US" dirty="0"/>
          </a:p>
        </p:txBody>
      </p:sp>
      <p:sp>
        <p:nvSpPr>
          <p:cNvPr id="3" name="Rectangle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Rectangle 3"/>
          <p:cNvSpPr>
            <a:spLocks noGrp="1"/>
          </p:cNvSpPr>
          <p:nvPr>
            <p:ph type="dt" sz="half" idx="10"/>
          </p:nvPr>
        </p:nvSpPr>
        <p:spPr/>
        <p:txBody>
          <a:bodyPr/>
          <a:lstStyle/>
          <a:p>
            <a:fld id="{989E217E-5C9A-4420-86F1-05D28165DB02}" type="datetimeFigureOut">
              <a:rPr lang="cs-CZ" smtClean="0"/>
              <a:t>25.6.2012</a:t>
            </a:fld>
            <a:endParaRPr lang="cs-CZ"/>
          </a:p>
        </p:txBody>
      </p:sp>
      <p:sp>
        <p:nvSpPr>
          <p:cNvPr id="5" name="Rectangle 4"/>
          <p:cNvSpPr>
            <a:spLocks noGrp="1"/>
          </p:cNvSpPr>
          <p:nvPr>
            <p:ph type="ftr" sz="quarter" idx="11"/>
          </p:nvPr>
        </p:nvSpPr>
        <p:spPr/>
        <p:txBody>
          <a:bodyPr/>
          <a:lstStyle/>
          <a:p>
            <a:endParaRPr lang="cs-CZ"/>
          </a:p>
        </p:txBody>
      </p:sp>
      <p:sp>
        <p:nvSpPr>
          <p:cNvPr id="6" name="Rectangle 5"/>
          <p:cNvSpPr>
            <a:spLocks noGrp="1"/>
          </p:cNvSpPr>
          <p:nvPr>
            <p:ph type="sldNum" sz="quarter" idx="12"/>
          </p:nvPr>
        </p:nvSpPr>
        <p:spPr/>
        <p:txBody>
          <a:bodyPr/>
          <a:lstStyle/>
          <a:p>
            <a:fld id="{72362D54-0A11-4740-A0D3-83EF1C7AA6A7}"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8" name="Round Same Side Corner Rectangle 7"/>
          <p:cNvSpPr/>
          <p:nvPr/>
        </p:nvSpPr>
        <p:spPr>
          <a:xfrm>
            <a:off x="228600" y="228600"/>
            <a:ext cx="8686800" cy="4953000"/>
          </a:xfrm>
          <a:prstGeom prst="round2SameRect">
            <a:avLst>
              <a:gd name="adj1" fmla="val 2821"/>
              <a:gd name="adj2" fmla="val 0"/>
            </a:avLst>
          </a:prstGeom>
          <a:solidFill>
            <a:schemeClr val="tx2"/>
          </a:solidFill>
          <a:ln w="25400" cap="rnd"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en-US"/>
          </a:p>
        </p:txBody>
      </p:sp>
      <p:sp>
        <p:nvSpPr>
          <p:cNvPr id="7" name="Round Same Side Corner Rectangle 6"/>
          <p:cNvSpPr/>
          <p:nvPr/>
        </p:nvSpPr>
        <p:spPr>
          <a:xfrm flipV="1">
            <a:off x="228600" y="5257800"/>
            <a:ext cx="8686800" cy="1295400"/>
          </a:xfrm>
          <a:prstGeom prst="round2SameRect">
            <a:avLst>
              <a:gd name="adj1" fmla="val 10784"/>
              <a:gd name="adj2" fmla="val 0"/>
            </a:avLst>
          </a:prstGeom>
          <a:solidFill>
            <a:schemeClr val="accent1"/>
          </a:solidFill>
          <a:ln w="25400" cap="rnd"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a:spLocks noGrp="1"/>
          </p:cNvSpPr>
          <p:nvPr>
            <p:ph type="title"/>
          </p:nvPr>
        </p:nvSpPr>
        <p:spPr>
          <a:xfrm>
            <a:off x="685800" y="838200"/>
            <a:ext cx="7772400" cy="4191000"/>
          </a:xfrm>
        </p:spPr>
        <p:txBody>
          <a:bodyPr anchor="ctr"/>
          <a:lstStyle>
            <a:lvl1pPr algn="ctr">
              <a:defRPr sz="4800" b="0" cap="none" baseline="0">
                <a:solidFill>
                  <a:schemeClr val="bg2"/>
                </a:solidFill>
                <a:effectLst/>
              </a:defRPr>
            </a:lvl1pPr>
          </a:lstStyle>
          <a:p>
            <a:r>
              <a:rPr lang="cs-CZ" smtClean="0"/>
              <a:t>Kliknutím lze upravit styl.</a:t>
            </a:r>
            <a:endParaRPr lang="en-US" dirty="0"/>
          </a:p>
        </p:txBody>
      </p:sp>
      <p:sp>
        <p:nvSpPr>
          <p:cNvPr id="3" name="Rectangle 2"/>
          <p:cNvSpPr>
            <a:spLocks noGrp="1"/>
          </p:cNvSpPr>
          <p:nvPr>
            <p:ph type="body" idx="1"/>
          </p:nvPr>
        </p:nvSpPr>
        <p:spPr>
          <a:xfrm>
            <a:off x="722313" y="5410200"/>
            <a:ext cx="7772400" cy="1042987"/>
          </a:xfrm>
        </p:spPr>
        <p:txBody>
          <a:bodyPr anchor="ctr">
            <a:normAutofit/>
          </a:bodyPr>
          <a:lstStyle>
            <a:lvl1pPr marL="0" indent="0" algn="ctr">
              <a:buNone/>
              <a:defRPr sz="28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Rectangle 3"/>
          <p:cNvSpPr>
            <a:spLocks noGrp="1"/>
          </p:cNvSpPr>
          <p:nvPr>
            <p:ph type="dt" sz="half" idx="10"/>
          </p:nvPr>
        </p:nvSpPr>
        <p:spPr/>
        <p:txBody>
          <a:bodyPr/>
          <a:lstStyle/>
          <a:p>
            <a:fld id="{989E217E-5C9A-4420-86F1-05D28165DB02}" type="datetimeFigureOut">
              <a:rPr lang="cs-CZ" smtClean="0"/>
              <a:t>25.6.2012</a:t>
            </a:fld>
            <a:endParaRPr lang="cs-CZ"/>
          </a:p>
        </p:txBody>
      </p:sp>
      <p:sp>
        <p:nvSpPr>
          <p:cNvPr id="5" name="Rectangle 4"/>
          <p:cNvSpPr>
            <a:spLocks noGrp="1"/>
          </p:cNvSpPr>
          <p:nvPr>
            <p:ph type="ftr" sz="quarter" idx="11"/>
          </p:nvPr>
        </p:nvSpPr>
        <p:spPr/>
        <p:txBody>
          <a:bodyPr/>
          <a:lstStyle/>
          <a:p>
            <a:endParaRPr lang="cs-CZ"/>
          </a:p>
        </p:txBody>
      </p:sp>
      <p:sp>
        <p:nvSpPr>
          <p:cNvPr id="6" name="Rectangle 5"/>
          <p:cNvSpPr>
            <a:spLocks noGrp="1"/>
          </p:cNvSpPr>
          <p:nvPr>
            <p:ph type="sldNum" sz="quarter" idx="12"/>
          </p:nvPr>
        </p:nvSpPr>
        <p:spPr/>
        <p:txBody>
          <a:bodyPr/>
          <a:lstStyle/>
          <a:p>
            <a:fld id="{72362D54-0A11-4740-A0D3-83EF1C7AA6A7}" type="slidenum">
              <a:rPr lang="cs-CZ" smtClean="0"/>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Rectangle 1"/>
          <p:cNvSpPr>
            <a:spLocks noGrp="1"/>
          </p:cNvSpPr>
          <p:nvPr>
            <p:ph type="title"/>
          </p:nvPr>
        </p:nvSpPr>
        <p:spPr/>
        <p:txBody>
          <a:bodyPr/>
          <a:lstStyle/>
          <a:p>
            <a:r>
              <a:rPr lang="cs-CZ" smtClean="0"/>
              <a:t>Kliknutím lze upravit styl.</a:t>
            </a:r>
            <a:endParaRPr lang="en-US"/>
          </a:p>
        </p:txBody>
      </p:sp>
      <p:sp>
        <p:nvSpPr>
          <p:cNvPr id="3" name="Rectangle 2"/>
          <p:cNvSpPr>
            <a:spLocks noGrp="1"/>
          </p:cNvSpPr>
          <p:nvPr>
            <p:ph sz="half" idx="1"/>
          </p:nvPr>
        </p:nvSpPr>
        <p:spPr>
          <a:xfrm>
            <a:off x="301752" y="1600200"/>
            <a:ext cx="4160520" cy="475488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Rectangle 3"/>
          <p:cNvSpPr>
            <a:spLocks noGrp="1"/>
          </p:cNvSpPr>
          <p:nvPr>
            <p:ph sz="half" idx="2"/>
          </p:nvPr>
        </p:nvSpPr>
        <p:spPr>
          <a:xfrm>
            <a:off x="4648200" y="1600200"/>
            <a:ext cx="4160520" cy="475488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Rectangle 4"/>
          <p:cNvSpPr>
            <a:spLocks noGrp="1"/>
          </p:cNvSpPr>
          <p:nvPr>
            <p:ph type="dt" sz="half" idx="10"/>
          </p:nvPr>
        </p:nvSpPr>
        <p:spPr/>
        <p:txBody>
          <a:bodyPr/>
          <a:lstStyle/>
          <a:p>
            <a:fld id="{989E217E-5C9A-4420-86F1-05D28165DB02}" type="datetimeFigureOut">
              <a:rPr lang="cs-CZ" smtClean="0"/>
              <a:t>25.6.2012</a:t>
            </a:fld>
            <a:endParaRPr lang="cs-CZ"/>
          </a:p>
        </p:txBody>
      </p:sp>
      <p:sp>
        <p:nvSpPr>
          <p:cNvPr id="6" name="Rectangle 5"/>
          <p:cNvSpPr>
            <a:spLocks noGrp="1"/>
          </p:cNvSpPr>
          <p:nvPr>
            <p:ph type="ftr" sz="quarter" idx="11"/>
          </p:nvPr>
        </p:nvSpPr>
        <p:spPr/>
        <p:txBody>
          <a:bodyPr/>
          <a:lstStyle/>
          <a:p>
            <a:endParaRPr lang="cs-CZ"/>
          </a:p>
        </p:txBody>
      </p:sp>
      <p:sp>
        <p:nvSpPr>
          <p:cNvPr id="7" name="Rectangle 6"/>
          <p:cNvSpPr>
            <a:spLocks noGrp="1"/>
          </p:cNvSpPr>
          <p:nvPr>
            <p:ph type="sldNum" sz="quarter" idx="12"/>
          </p:nvPr>
        </p:nvSpPr>
        <p:spPr/>
        <p:txBody>
          <a:bodyPr/>
          <a:lstStyle/>
          <a:p>
            <a:fld id="{72362D54-0A11-4740-A0D3-83EF1C7AA6A7}"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Rectangle 1"/>
          <p:cNvSpPr>
            <a:spLocks noGrp="1"/>
          </p:cNvSpPr>
          <p:nvPr>
            <p:ph type="title"/>
          </p:nvPr>
        </p:nvSpPr>
        <p:spPr/>
        <p:txBody>
          <a:bodyPr/>
          <a:lstStyle>
            <a:lvl1pPr>
              <a:defRPr/>
            </a:lvl1pPr>
          </a:lstStyle>
          <a:p>
            <a:r>
              <a:rPr lang="cs-CZ" smtClean="0"/>
              <a:t>Kliknutím lze upravit styl.</a:t>
            </a:r>
            <a:endParaRPr lang="en-US"/>
          </a:p>
        </p:txBody>
      </p:sp>
      <p:sp>
        <p:nvSpPr>
          <p:cNvPr id="3" name="Rectangle 2"/>
          <p:cNvSpPr>
            <a:spLocks noGrp="1"/>
          </p:cNvSpPr>
          <p:nvPr>
            <p:ph type="body" idx="1"/>
          </p:nvPr>
        </p:nvSpPr>
        <p:spPr>
          <a:xfrm>
            <a:off x="301752" y="1535112"/>
            <a:ext cx="4160520" cy="827087"/>
          </a:xfrm>
        </p:spPr>
        <p:txBody>
          <a:bodyPr anchor="ctr">
            <a:normAutofit/>
            <a:scene3d>
              <a:camera prst="orthographicFront"/>
              <a:lightRig rig="flat" dir="tl">
                <a:rot lat="0" lon="0" rev="6600000"/>
              </a:lightRig>
            </a:scene3d>
            <a:sp3d>
              <a:contourClr>
                <a:schemeClr val="accent2">
                  <a:shade val="75000"/>
                </a:schemeClr>
              </a:contourClr>
            </a:sp3d>
          </a:bodyPr>
          <a:lstStyle>
            <a:lvl1pPr marL="0" indent="0" algn="ctr">
              <a:buNone/>
              <a:defRPr lang="en-US" sz="2400" b="0" dirty="0" smtClean="0">
                <a:ln w="11430"/>
                <a:solidFill>
                  <a:schemeClr val="tx2"/>
                </a:solidFill>
                <a:effectLst/>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Rectangle 3"/>
          <p:cNvSpPr>
            <a:spLocks noGrp="1"/>
          </p:cNvSpPr>
          <p:nvPr>
            <p:ph sz="half" idx="2"/>
          </p:nvPr>
        </p:nvSpPr>
        <p:spPr>
          <a:xfrm>
            <a:off x="301752" y="2373312"/>
            <a:ext cx="41605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Rectangle 4"/>
          <p:cNvSpPr>
            <a:spLocks noGrp="1"/>
          </p:cNvSpPr>
          <p:nvPr>
            <p:ph type="body" sz="quarter" idx="3"/>
          </p:nvPr>
        </p:nvSpPr>
        <p:spPr>
          <a:xfrm>
            <a:off x="4645024" y="1535112"/>
            <a:ext cx="4160520" cy="827087"/>
          </a:xfrm>
        </p:spPr>
        <p:txBody>
          <a:bodyPr anchor="ctr">
            <a:normAutofit/>
            <a:scene3d>
              <a:camera prst="orthographicFront"/>
              <a:lightRig rig="flat" dir="tl">
                <a:rot lat="0" lon="0" rev="6600000"/>
              </a:lightRig>
            </a:scene3d>
            <a:sp3d>
              <a:contourClr>
                <a:schemeClr val="accent2">
                  <a:shade val="75000"/>
                </a:schemeClr>
              </a:contourClr>
            </a:sp3d>
          </a:bodyPr>
          <a:lstStyle>
            <a:lvl1pPr marL="0" indent="0" algn="ctr">
              <a:buNone/>
              <a:defRPr lang="en-US" sz="2400" b="0" dirty="0" smtClean="0">
                <a:ln w="11430"/>
                <a:solidFill>
                  <a:schemeClr val="tx2"/>
                </a:solidFill>
                <a:effectLst/>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Rectangle 5"/>
          <p:cNvSpPr>
            <a:spLocks noGrp="1"/>
          </p:cNvSpPr>
          <p:nvPr>
            <p:ph sz="quarter" idx="4"/>
          </p:nvPr>
        </p:nvSpPr>
        <p:spPr>
          <a:xfrm>
            <a:off x="4645024" y="2373312"/>
            <a:ext cx="41605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Rectangle 6"/>
          <p:cNvSpPr>
            <a:spLocks noGrp="1"/>
          </p:cNvSpPr>
          <p:nvPr>
            <p:ph type="dt" sz="half" idx="10"/>
          </p:nvPr>
        </p:nvSpPr>
        <p:spPr/>
        <p:txBody>
          <a:bodyPr/>
          <a:lstStyle/>
          <a:p>
            <a:fld id="{989E217E-5C9A-4420-86F1-05D28165DB02}" type="datetimeFigureOut">
              <a:rPr lang="cs-CZ" smtClean="0"/>
              <a:t>25.6.2012</a:t>
            </a:fld>
            <a:endParaRPr lang="cs-CZ"/>
          </a:p>
        </p:txBody>
      </p:sp>
      <p:sp>
        <p:nvSpPr>
          <p:cNvPr id="8" name="Rectangle 7"/>
          <p:cNvSpPr>
            <a:spLocks noGrp="1"/>
          </p:cNvSpPr>
          <p:nvPr>
            <p:ph type="ftr" sz="quarter" idx="11"/>
          </p:nvPr>
        </p:nvSpPr>
        <p:spPr/>
        <p:txBody>
          <a:bodyPr/>
          <a:lstStyle/>
          <a:p>
            <a:endParaRPr lang="cs-CZ"/>
          </a:p>
        </p:txBody>
      </p:sp>
      <p:sp>
        <p:nvSpPr>
          <p:cNvPr id="9" name="Rectangle 8"/>
          <p:cNvSpPr>
            <a:spLocks noGrp="1"/>
          </p:cNvSpPr>
          <p:nvPr>
            <p:ph type="sldNum" sz="quarter" idx="12"/>
          </p:nvPr>
        </p:nvSpPr>
        <p:spPr/>
        <p:txBody>
          <a:bodyPr/>
          <a:lstStyle/>
          <a:p>
            <a:fld id="{72362D54-0A11-4740-A0D3-83EF1C7AA6A7}"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Rectangle 1"/>
          <p:cNvSpPr>
            <a:spLocks noGrp="1"/>
          </p:cNvSpPr>
          <p:nvPr>
            <p:ph type="title"/>
          </p:nvPr>
        </p:nvSpPr>
        <p:spPr/>
        <p:txBody>
          <a:bodyPr/>
          <a:lstStyle/>
          <a:p>
            <a:r>
              <a:rPr lang="cs-CZ" smtClean="0"/>
              <a:t>Kliknutím lze upravit styl.</a:t>
            </a:r>
            <a:endParaRPr lang="en-US"/>
          </a:p>
        </p:txBody>
      </p:sp>
      <p:sp>
        <p:nvSpPr>
          <p:cNvPr id="3" name="Rectangle 2"/>
          <p:cNvSpPr>
            <a:spLocks noGrp="1"/>
          </p:cNvSpPr>
          <p:nvPr>
            <p:ph type="dt" sz="half" idx="10"/>
          </p:nvPr>
        </p:nvSpPr>
        <p:spPr/>
        <p:txBody>
          <a:bodyPr/>
          <a:lstStyle/>
          <a:p>
            <a:fld id="{989E217E-5C9A-4420-86F1-05D28165DB02}" type="datetimeFigureOut">
              <a:rPr lang="cs-CZ" smtClean="0"/>
              <a:t>25.6.2012</a:t>
            </a:fld>
            <a:endParaRPr lang="cs-CZ"/>
          </a:p>
        </p:txBody>
      </p:sp>
      <p:sp>
        <p:nvSpPr>
          <p:cNvPr id="4" name="Rectangle 3"/>
          <p:cNvSpPr>
            <a:spLocks noGrp="1"/>
          </p:cNvSpPr>
          <p:nvPr>
            <p:ph type="ftr" sz="quarter" idx="11"/>
          </p:nvPr>
        </p:nvSpPr>
        <p:spPr/>
        <p:txBody>
          <a:bodyPr/>
          <a:lstStyle/>
          <a:p>
            <a:endParaRPr lang="cs-CZ"/>
          </a:p>
        </p:txBody>
      </p:sp>
      <p:sp>
        <p:nvSpPr>
          <p:cNvPr id="5" name="Rectangle 4"/>
          <p:cNvSpPr>
            <a:spLocks noGrp="1"/>
          </p:cNvSpPr>
          <p:nvPr>
            <p:ph type="sldNum" sz="quarter" idx="12"/>
          </p:nvPr>
        </p:nvSpPr>
        <p:spPr/>
        <p:txBody>
          <a:bodyPr/>
          <a:lstStyle/>
          <a:p>
            <a:fld id="{72362D54-0A11-4740-A0D3-83EF1C7AA6A7}"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2" name="Rectangle 1"/>
          <p:cNvSpPr>
            <a:spLocks noGrp="1"/>
          </p:cNvSpPr>
          <p:nvPr>
            <p:ph type="dt" sz="half" idx="10"/>
          </p:nvPr>
        </p:nvSpPr>
        <p:spPr/>
        <p:txBody>
          <a:bodyPr/>
          <a:lstStyle/>
          <a:p>
            <a:fld id="{989E217E-5C9A-4420-86F1-05D28165DB02}" type="datetimeFigureOut">
              <a:rPr lang="cs-CZ" smtClean="0"/>
              <a:t>25.6.2012</a:t>
            </a:fld>
            <a:endParaRPr lang="cs-CZ"/>
          </a:p>
        </p:txBody>
      </p:sp>
      <p:sp>
        <p:nvSpPr>
          <p:cNvPr id="3" name="Rectangle 2"/>
          <p:cNvSpPr>
            <a:spLocks noGrp="1"/>
          </p:cNvSpPr>
          <p:nvPr>
            <p:ph type="ftr" sz="quarter" idx="11"/>
          </p:nvPr>
        </p:nvSpPr>
        <p:spPr/>
        <p:txBody>
          <a:bodyPr/>
          <a:lstStyle/>
          <a:p>
            <a:endParaRPr lang="cs-CZ"/>
          </a:p>
        </p:txBody>
      </p:sp>
      <p:sp>
        <p:nvSpPr>
          <p:cNvPr id="4" name="Rectangle 3"/>
          <p:cNvSpPr>
            <a:spLocks noGrp="1"/>
          </p:cNvSpPr>
          <p:nvPr>
            <p:ph type="sldNum" sz="quarter" idx="12"/>
          </p:nvPr>
        </p:nvSpPr>
        <p:spPr/>
        <p:txBody>
          <a:bodyPr/>
          <a:lstStyle/>
          <a:p>
            <a:fld id="{72362D54-0A11-4740-A0D3-83EF1C7AA6A7}"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8" name="Round Same Side Corner Rectangle 7"/>
          <p:cNvSpPr/>
          <p:nvPr/>
        </p:nvSpPr>
        <p:spPr>
          <a:xfrm>
            <a:off x="228600" y="152400"/>
            <a:ext cx="8686800" cy="1295400"/>
          </a:xfrm>
          <a:prstGeom prst="round2SameRect">
            <a:avLst>
              <a:gd name="adj1" fmla="val 4902"/>
              <a:gd name="adj2" fmla="val 0"/>
            </a:avLst>
          </a:prstGeom>
          <a:solidFill>
            <a:schemeClr val="accent1"/>
          </a:solidFill>
          <a:ln w="25400" cap="rnd"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a:spLocks noGrp="1"/>
          </p:cNvSpPr>
          <p:nvPr>
            <p:ph type="title"/>
          </p:nvPr>
        </p:nvSpPr>
        <p:spPr>
          <a:xfrm>
            <a:off x="304800" y="228600"/>
            <a:ext cx="4495800" cy="1143000"/>
          </a:xfrm>
        </p:spPr>
        <p:txBody>
          <a:bodyPr anchor="ctr"/>
          <a:lstStyle>
            <a:lvl1pPr algn="l">
              <a:defRPr sz="2800" b="0"/>
            </a:lvl1pPr>
          </a:lstStyle>
          <a:p>
            <a:r>
              <a:rPr lang="cs-CZ" smtClean="0"/>
              <a:t>Kliknutím lze upravit styl.</a:t>
            </a:r>
            <a:endParaRPr lang="en-US" dirty="0"/>
          </a:p>
        </p:txBody>
      </p:sp>
      <p:sp>
        <p:nvSpPr>
          <p:cNvPr id="3" name="Rectangle 2"/>
          <p:cNvSpPr>
            <a:spLocks noGrp="1"/>
          </p:cNvSpPr>
          <p:nvPr>
            <p:ph idx="1"/>
          </p:nvPr>
        </p:nvSpPr>
        <p:spPr>
          <a:xfrm>
            <a:off x="228600" y="1600200"/>
            <a:ext cx="8686800" cy="47244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Rectangle 4"/>
          <p:cNvSpPr>
            <a:spLocks noGrp="1"/>
          </p:cNvSpPr>
          <p:nvPr>
            <p:ph type="dt" sz="half" idx="10"/>
          </p:nvPr>
        </p:nvSpPr>
        <p:spPr/>
        <p:txBody>
          <a:bodyPr/>
          <a:lstStyle/>
          <a:p>
            <a:fld id="{989E217E-5C9A-4420-86F1-05D28165DB02}" type="datetimeFigureOut">
              <a:rPr lang="cs-CZ" smtClean="0"/>
              <a:t>25.6.2012</a:t>
            </a:fld>
            <a:endParaRPr lang="cs-CZ"/>
          </a:p>
        </p:txBody>
      </p:sp>
      <p:sp>
        <p:nvSpPr>
          <p:cNvPr id="6" name="Rectangle 5"/>
          <p:cNvSpPr>
            <a:spLocks noGrp="1"/>
          </p:cNvSpPr>
          <p:nvPr>
            <p:ph type="ftr" sz="quarter" idx="11"/>
          </p:nvPr>
        </p:nvSpPr>
        <p:spPr/>
        <p:txBody>
          <a:bodyPr/>
          <a:lstStyle/>
          <a:p>
            <a:endParaRPr lang="cs-CZ"/>
          </a:p>
        </p:txBody>
      </p:sp>
      <p:sp>
        <p:nvSpPr>
          <p:cNvPr id="7" name="Rectangle 6"/>
          <p:cNvSpPr>
            <a:spLocks noGrp="1"/>
          </p:cNvSpPr>
          <p:nvPr>
            <p:ph type="sldNum" sz="quarter" idx="12"/>
          </p:nvPr>
        </p:nvSpPr>
        <p:spPr/>
        <p:txBody>
          <a:bodyPr/>
          <a:lstStyle/>
          <a:p>
            <a:fld id="{72362D54-0A11-4740-A0D3-83EF1C7AA6A7}" type="slidenum">
              <a:rPr lang="cs-CZ" smtClean="0"/>
              <a:t>‹#›</a:t>
            </a:fld>
            <a:endParaRPr lang="cs-CZ"/>
          </a:p>
        </p:txBody>
      </p:sp>
      <p:cxnSp>
        <p:nvCxnSpPr>
          <p:cNvPr id="9" name="Straight Connector 8"/>
          <p:cNvCxnSpPr/>
          <p:nvPr/>
        </p:nvCxnSpPr>
        <p:spPr>
          <a:xfrm>
            <a:off x="228600" y="6528816"/>
            <a:ext cx="8686800" cy="1588"/>
          </a:xfrm>
          <a:prstGeom prst="line">
            <a:avLst/>
          </a:prstGeom>
          <a:ln w="12700" cap="rnd" cmpd="sng" algn="ctr">
            <a:solidFill>
              <a:schemeClr val="tx2"/>
            </a:solidFill>
            <a:prstDash val="solid"/>
          </a:ln>
          <a:effectLst/>
        </p:spPr>
        <p:style>
          <a:lnRef idx="1">
            <a:schemeClr val="accent1"/>
          </a:lnRef>
          <a:fillRef idx="0">
            <a:schemeClr val="accent1"/>
          </a:fillRef>
          <a:effectRef idx="0">
            <a:schemeClr val="accent1"/>
          </a:effectRef>
          <a:fontRef idx="minor">
            <a:schemeClr val="tx1"/>
          </a:fontRef>
        </p:style>
      </p:cxnSp>
      <p:sp useBgFill="1">
        <p:nvSpPr>
          <p:cNvPr id="10" name="Rectangle 9"/>
          <p:cNvSpPr/>
          <p:nvPr/>
        </p:nvSpPr>
        <p:spPr>
          <a:xfrm>
            <a:off x="4876800" y="152400"/>
            <a:ext cx="3581400" cy="12954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4967288" y="152400"/>
            <a:ext cx="3400425" cy="12954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p:cNvSpPr>
            <a:spLocks noGrp="1"/>
          </p:cNvSpPr>
          <p:nvPr>
            <p:ph type="body" sz="half" idx="2"/>
          </p:nvPr>
        </p:nvSpPr>
        <p:spPr>
          <a:xfrm>
            <a:off x="5105400" y="228600"/>
            <a:ext cx="3200400" cy="1143000"/>
          </a:xfrm>
        </p:spPr>
        <p:txBody>
          <a:bodyPr anchor="ctr">
            <a:normAutofit/>
          </a:bodyPr>
          <a:lstStyle>
            <a:lvl1pPr marL="0" indent="0" algn="l">
              <a:buNone/>
              <a:defRPr sz="1600">
                <a:solidFill>
                  <a:schemeClr val="bg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8" name="Round Same Side Corner Rectangle 7"/>
          <p:cNvSpPr/>
          <p:nvPr/>
        </p:nvSpPr>
        <p:spPr>
          <a:xfrm>
            <a:off x="228600" y="152400"/>
            <a:ext cx="8686800" cy="1295400"/>
          </a:xfrm>
          <a:prstGeom prst="round2SameRect">
            <a:avLst>
              <a:gd name="adj1" fmla="val 4902"/>
              <a:gd name="adj2" fmla="val 0"/>
            </a:avLst>
          </a:prstGeom>
          <a:solidFill>
            <a:schemeClr val="accent1"/>
          </a:solidFill>
          <a:ln w="25400" cap="rnd"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p:cNvSpPr>
            <a:spLocks noGrp="1"/>
          </p:cNvSpPr>
          <p:nvPr>
            <p:ph type="pic" idx="1"/>
          </p:nvPr>
        </p:nvSpPr>
        <p:spPr>
          <a:xfrm>
            <a:off x="228600" y="1524000"/>
            <a:ext cx="8686800" cy="4910328"/>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a:p>
        </p:txBody>
      </p:sp>
      <p:sp>
        <p:nvSpPr>
          <p:cNvPr id="5" name="Rectangle 4"/>
          <p:cNvSpPr>
            <a:spLocks noGrp="1"/>
          </p:cNvSpPr>
          <p:nvPr>
            <p:ph type="dt" sz="half" idx="10"/>
          </p:nvPr>
        </p:nvSpPr>
        <p:spPr/>
        <p:txBody>
          <a:bodyPr/>
          <a:lstStyle/>
          <a:p>
            <a:fld id="{989E217E-5C9A-4420-86F1-05D28165DB02}" type="datetimeFigureOut">
              <a:rPr lang="cs-CZ" smtClean="0"/>
              <a:t>25.6.2012</a:t>
            </a:fld>
            <a:endParaRPr lang="cs-CZ"/>
          </a:p>
        </p:txBody>
      </p:sp>
      <p:sp>
        <p:nvSpPr>
          <p:cNvPr id="6" name="Rectangle 5"/>
          <p:cNvSpPr>
            <a:spLocks noGrp="1"/>
          </p:cNvSpPr>
          <p:nvPr>
            <p:ph type="ftr" sz="quarter" idx="11"/>
          </p:nvPr>
        </p:nvSpPr>
        <p:spPr/>
        <p:txBody>
          <a:bodyPr/>
          <a:lstStyle/>
          <a:p>
            <a:endParaRPr lang="cs-CZ"/>
          </a:p>
        </p:txBody>
      </p:sp>
      <p:sp>
        <p:nvSpPr>
          <p:cNvPr id="7" name="Rectangle 6"/>
          <p:cNvSpPr>
            <a:spLocks noGrp="1"/>
          </p:cNvSpPr>
          <p:nvPr>
            <p:ph type="sldNum" sz="quarter" idx="12"/>
          </p:nvPr>
        </p:nvSpPr>
        <p:spPr/>
        <p:txBody>
          <a:bodyPr/>
          <a:lstStyle/>
          <a:p>
            <a:fld id="{72362D54-0A11-4740-A0D3-83EF1C7AA6A7}" type="slidenum">
              <a:rPr lang="cs-CZ" smtClean="0"/>
              <a:t>‹#›</a:t>
            </a:fld>
            <a:endParaRPr lang="cs-CZ"/>
          </a:p>
        </p:txBody>
      </p:sp>
      <p:sp useBgFill="1">
        <p:nvSpPr>
          <p:cNvPr id="9" name="Rectangle 8"/>
          <p:cNvSpPr/>
          <p:nvPr/>
        </p:nvSpPr>
        <p:spPr>
          <a:xfrm>
            <a:off x="4876800" y="152400"/>
            <a:ext cx="3581400" cy="12954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4967288" y="152400"/>
            <a:ext cx="3400425" cy="12954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a:spLocks noGrp="1"/>
          </p:cNvSpPr>
          <p:nvPr>
            <p:ph type="title"/>
          </p:nvPr>
        </p:nvSpPr>
        <p:spPr>
          <a:xfrm>
            <a:off x="304800" y="228600"/>
            <a:ext cx="4495800" cy="1143000"/>
          </a:xfrm>
        </p:spPr>
        <p:txBody>
          <a:bodyPr anchor="ctr"/>
          <a:lstStyle>
            <a:lvl1pPr algn="l">
              <a:defRPr sz="2800" b="0"/>
            </a:lvl1pPr>
          </a:lstStyle>
          <a:p>
            <a:r>
              <a:rPr lang="cs-CZ" smtClean="0"/>
              <a:t>Kliknutím lze upravit styl.</a:t>
            </a:r>
            <a:endParaRPr lang="en-US" dirty="0"/>
          </a:p>
        </p:txBody>
      </p:sp>
      <p:sp>
        <p:nvSpPr>
          <p:cNvPr id="4" name="Rectangle 3"/>
          <p:cNvSpPr>
            <a:spLocks noGrp="1"/>
          </p:cNvSpPr>
          <p:nvPr>
            <p:ph type="body" sz="half" idx="2"/>
          </p:nvPr>
        </p:nvSpPr>
        <p:spPr>
          <a:xfrm>
            <a:off x="5105400" y="228600"/>
            <a:ext cx="3200400" cy="1143000"/>
          </a:xfrm>
        </p:spPr>
        <p:txBody>
          <a:bodyPr anchor="ctr">
            <a:normAutofit/>
          </a:bodyPr>
          <a:lstStyle>
            <a:lvl1pPr marL="0" indent="0">
              <a:buNone/>
              <a:defRPr sz="1600">
                <a:solidFill>
                  <a:schemeClr val="bg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cxnSp>
        <p:nvCxnSpPr>
          <p:cNvPr id="11" name="Straight Connector 10"/>
          <p:cNvCxnSpPr/>
          <p:nvPr/>
        </p:nvCxnSpPr>
        <p:spPr>
          <a:xfrm>
            <a:off x="228600" y="6528816"/>
            <a:ext cx="8686800" cy="1588"/>
          </a:xfrm>
          <a:prstGeom prst="line">
            <a:avLst/>
          </a:prstGeom>
          <a:ln w="12700" cap="rnd" cmpd="sng" algn="ctr">
            <a:solidFill>
              <a:schemeClr val="tx2"/>
            </a:solidFill>
            <a:prstDash val="solid"/>
          </a:ln>
          <a:effectLst/>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Rectangle 1"/>
          <p:cNvSpPr>
            <a:spLocks noGrp="1"/>
          </p:cNvSpPr>
          <p:nvPr>
            <p:ph type="title"/>
          </p:nvPr>
        </p:nvSpPr>
        <p:spPr/>
        <p:txBody>
          <a:bodyPr/>
          <a:lstStyle/>
          <a:p>
            <a:r>
              <a:rPr lang="cs-CZ" smtClean="0"/>
              <a:t>Kliknutím lze upravit styl.</a:t>
            </a:r>
            <a:endParaRPr lang="en-US"/>
          </a:p>
        </p:txBody>
      </p:sp>
      <p:sp>
        <p:nvSpPr>
          <p:cNvPr id="3" name="Rectangle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Rectangle 3"/>
          <p:cNvSpPr>
            <a:spLocks noGrp="1"/>
          </p:cNvSpPr>
          <p:nvPr>
            <p:ph type="dt" sz="half" idx="10"/>
          </p:nvPr>
        </p:nvSpPr>
        <p:spPr/>
        <p:txBody>
          <a:bodyPr/>
          <a:lstStyle/>
          <a:p>
            <a:fld id="{989E217E-5C9A-4420-86F1-05D28165DB02}" type="datetimeFigureOut">
              <a:rPr lang="cs-CZ" smtClean="0"/>
              <a:t>25.6.2012</a:t>
            </a:fld>
            <a:endParaRPr lang="cs-CZ"/>
          </a:p>
        </p:txBody>
      </p:sp>
      <p:sp>
        <p:nvSpPr>
          <p:cNvPr id="5" name="Rectangle 4"/>
          <p:cNvSpPr>
            <a:spLocks noGrp="1"/>
          </p:cNvSpPr>
          <p:nvPr>
            <p:ph type="ftr" sz="quarter" idx="11"/>
          </p:nvPr>
        </p:nvSpPr>
        <p:spPr/>
        <p:txBody>
          <a:bodyPr/>
          <a:lstStyle/>
          <a:p>
            <a:endParaRPr lang="cs-CZ"/>
          </a:p>
        </p:txBody>
      </p:sp>
      <p:sp>
        <p:nvSpPr>
          <p:cNvPr id="6" name="Rectangle 5"/>
          <p:cNvSpPr>
            <a:spLocks noGrp="1"/>
          </p:cNvSpPr>
          <p:nvPr>
            <p:ph type="sldNum" sz="quarter" idx="12"/>
          </p:nvPr>
        </p:nvSpPr>
        <p:spPr/>
        <p:txBody>
          <a:bodyPr/>
          <a:lstStyle/>
          <a:p>
            <a:fld id="{72362D54-0A11-4740-A0D3-83EF1C7AA6A7}"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3" name="Rectangle 2"/>
          <p:cNvSpPr>
            <a:spLocks noGrp="1"/>
          </p:cNvSpPr>
          <p:nvPr>
            <p:ph type="body" orient="vert" idx="1"/>
          </p:nvPr>
        </p:nvSpPr>
        <p:spPr>
          <a:xfrm>
            <a:off x="457200" y="274638"/>
            <a:ext cx="6400800" cy="6049962"/>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Rectangle 3"/>
          <p:cNvSpPr>
            <a:spLocks noGrp="1"/>
          </p:cNvSpPr>
          <p:nvPr>
            <p:ph type="dt" sz="half" idx="10"/>
          </p:nvPr>
        </p:nvSpPr>
        <p:spPr/>
        <p:txBody>
          <a:bodyPr/>
          <a:lstStyle/>
          <a:p>
            <a:fld id="{989E217E-5C9A-4420-86F1-05D28165DB02}" type="datetimeFigureOut">
              <a:rPr lang="cs-CZ" smtClean="0"/>
              <a:t>25.6.2012</a:t>
            </a:fld>
            <a:endParaRPr lang="cs-CZ"/>
          </a:p>
        </p:txBody>
      </p:sp>
      <p:sp>
        <p:nvSpPr>
          <p:cNvPr id="5" name="Rectangle 4"/>
          <p:cNvSpPr>
            <a:spLocks noGrp="1"/>
          </p:cNvSpPr>
          <p:nvPr>
            <p:ph type="ftr" sz="quarter" idx="11"/>
          </p:nvPr>
        </p:nvSpPr>
        <p:spPr/>
        <p:txBody>
          <a:bodyPr/>
          <a:lstStyle/>
          <a:p>
            <a:endParaRPr lang="cs-CZ"/>
          </a:p>
        </p:txBody>
      </p:sp>
      <p:sp>
        <p:nvSpPr>
          <p:cNvPr id="6" name="Rectangle 5"/>
          <p:cNvSpPr>
            <a:spLocks noGrp="1"/>
          </p:cNvSpPr>
          <p:nvPr>
            <p:ph type="sldNum" sz="quarter" idx="12"/>
          </p:nvPr>
        </p:nvSpPr>
        <p:spPr/>
        <p:txBody>
          <a:bodyPr/>
          <a:lstStyle/>
          <a:p>
            <a:fld id="{72362D54-0A11-4740-A0D3-83EF1C7AA6A7}" type="slidenum">
              <a:rPr lang="cs-CZ" smtClean="0"/>
              <a:t>‹#›</a:t>
            </a:fld>
            <a:endParaRPr lang="cs-CZ"/>
          </a:p>
        </p:txBody>
      </p:sp>
      <p:sp>
        <p:nvSpPr>
          <p:cNvPr id="7" name="Round Same Side Corner Rectangle 6"/>
          <p:cNvSpPr/>
          <p:nvPr/>
        </p:nvSpPr>
        <p:spPr>
          <a:xfrm rot="5400000">
            <a:off x="4862513" y="2300287"/>
            <a:ext cx="6096000" cy="1952625"/>
          </a:xfrm>
          <a:prstGeom prst="round2SameRect">
            <a:avLst>
              <a:gd name="adj1" fmla="val 4902"/>
              <a:gd name="adj2" fmla="val 0"/>
            </a:avLst>
          </a:prstGeom>
          <a:solidFill>
            <a:schemeClr val="accent1"/>
          </a:solidFill>
          <a:ln w="25400" cap="rnd"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a:spLocks noGrp="1"/>
          </p:cNvSpPr>
          <p:nvPr>
            <p:ph type="title" orient="vert"/>
          </p:nvPr>
        </p:nvSpPr>
        <p:spPr>
          <a:xfrm>
            <a:off x="7029450" y="274638"/>
            <a:ext cx="1752600" cy="5973762"/>
          </a:xfrm>
        </p:spPr>
        <p:txBody>
          <a:bodyPr vert="eaVert"/>
          <a:lstStyle>
            <a:lvl1pPr>
              <a:defRPr>
                <a:solidFill>
                  <a:srgbClr val="FFFFFF"/>
                </a:solidFill>
              </a:defRPr>
            </a:lvl1pPr>
          </a:lstStyle>
          <a:p>
            <a:r>
              <a:rPr lang="cs-CZ" smtClean="0"/>
              <a:t>Kliknutím lze upravit styl.</a:t>
            </a:r>
            <a:endParaRPr lang="en-US" dirty="0"/>
          </a:p>
        </p:txBody>
      </p:sp>
      <p:cxnSp>
        <p:nvCxnSpPr>
          <p:cNvPr id="8" name="Straight Connector 7"/>
          <p:cNvCxnSpPr/>
          <p:nvPr/>
        </p:nvCxnSpPr>
        <p:spPr>
          <a:xfrm>
            <a:off x="228600" y="6528816"/>
            <a:ext cx="8686800" cy="1588"/>
          </a:xfrm>
          <a:prstGeom prst="line">
            <a:avLst/>
          </a:prstGeom>
          <a:ln w="12700" cap="rnd" cmpd="sng" algn="ctr">
            <a:solidFill>
              <a:schemeClr val="tx2"/>
            </a:solidFill>
            <a:prstDash val="solid"/>
          </a:ln>
          <a:effectLst/>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ound Same Side Corner Rectangle 6"/>
          <p:cNvSpPr/>
          <p:nvPr/>
        </p:nvSpPr>
        <p:spPr>
          <a:xfrm>
            <a:off x="228600" y="152400"/>
            <a:ext cx="8686800" cy="1295400"/>
          </a:xfrm>
          <a:prstGeom prst="round2SameRect">
            <a:avLst>
              <a:gd name="adj1" fmla="val 4902"/>
              <a:gd name="adj2" fmla="val 0"/>
            </a:avLst>
          </a:prstGeom>
          <a:solidFill>
            <a:schemeClr val="accent1"/>
          </a:solidFill>
          <a:ln w="25400" cap="rnd"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304800" y="274638"/>
            <a:ext cx="8534400" cy="1143000"/>
          </a:xfrm>
          <a:prstGeom prst="rect">
            <a:avLst/>
          </a:prstGeom>
        </p:spPr>
        <p:txBody>
          <a:bodyPr vert="horz" lIns="91440" tIns="45720" rIns="91440" bIns="45720" rtlCol="0" anchor="ctr">
            <a:noAutofit/>
          </a:bodyPr>
          <a:lstStyle/>
          <a:p>
            <a:r>
              <a:rPr lang="cs-CZ" smtClean="0"/>
              <a:t>Kliknutím lze upravit styl.</a:t>
            </a:r>
            <a:endParaRPr lang="en-US" dirty="0"/>
          </a:p>
        </p:txBody>
      </p:sp>
      <p:sp>
        <p:nvSpPr>
          <p:cNvPr id="3" name="Text Placeholder 2"/>
          <p:cNvSpPr>
            <a:spLocks noGrp="1"/>
          </p:cNvSpPr>
          <p:nvPr>
            <p:ph type="body" idx="1"/>
          </p:nvPr>
        </p:nvSpPr>
        <p:spPr>
          <a:xfrm>
            <a:off x="304800" y="1600200"/>
            <a:ext cx="8534400" cy="4800600"/>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228600" y="6520942"/>
            <a:ext cx="2133600" cy="320040"/>
          </a:xfrm>
          <a:prstGeom prst="rect">
            <a:avLst/>
          </a:prstGeom>
        </p:spPr>
        <p:txBody>
          <a:bodyPr vert="horz" lIns="91440" tIns="45720" rIns="91440" bIns="45720" rtlCol="0" anchor="ctr"/>
          <a:lstStyle>
            <a:lvl1pPr algn="l">
              <a:defRPr sz="1200">
                <a:solidFill>
                  <a:schemeClr val="tx2"/>
                </a:solidFill>
              </a:defRPr>
            </a:lvl1pPr>
          </a:lstStyle>
          <a:p>
            <a:fld id="{989E217E-5C9A-4420-86F1-05D28165DB02}" type="datetimeFigureOut">
              <a:rPr lang="cs-CZ" smtClean="0"/>
              <a:t>25.6.2012</a:t>
            </a:fld>
            <a:endParaRPr lang="cs-CZ"/>
          </a:p>
        </p:txBody>
      </p:sp>
      <p:sp>
        <p:nvSpPr>
          <p:cNvPr id="5" name="Footer Placeholder 4"/>
          <p:cNvSpPr>
            <a:spLocks noGrp="1"/>
          </p:cNvSpPr>
          <p:nvPr>
            <p:ph type="ftr" sz="quarter" idx="3"/>
          </p:nvPr>
        </p:nvSpPr>
        <p:spPr>
          <a:xfrm>
            <a:off x="2895600" y="6520942"/>
            <a:ext cx="3429000" cy="320040"/>
          </a:xfrm>
          <a:prstGeom prst="rect">
            <a:avLst/>
          </a:prstGeom>
        </p:spPr>
        <p:txBody>
          <a:bodyPr vert="horz" lIns="91440" tIns="45720" rIns="91440" bIns="45720" rtlCol="0" anchor="ctr"/>
          <a:lstStyle>
            <a:lvl1pPr algn="ctr">
              <a:defRPr sz="1200">
                <a:solidFill>
                  <a:schemeClr val="tx2"/>
                </a:solidFill>
              </a:defRPr>
            </a:lvl1pPr>
          </a:lstStyle>
          <a:p>
            <a:endParaRPr lang="cs-CZ"/>
          </a:p>
        </p:txBody>
      </p:sp>
      <p:sp>
        <p:nvSpPr>
          <p:cNvPr id="6" name="Slide Number Placeholder 5"/>
          <p:cNvSpPr>
            <a:spLocks noGrp="1"/>
          </p:cNvSpPr>
          <p:nvPr>
            <p:ph type="sldNum" sz="quarter" idx="4"/>
          </p:nvPr>
        </p:nvSpPr>
        <p:spPr>
          <a:xfrm>
            <a:off x="6781800" y="6520942"/>
            <a:ext cx="2133600" cy="320040"/>
          </a:xfrm>
          <a:prstGeom prst="rect">
            <a:avLst/>
          </a:prstGeom>
        </p:spPr>
        <p:txBody>
          <a:bodyPr vert="horz" lIns="91440" tIns="45720" rIns="91440" bIns="45720" rtlCol="0" anchor="ctr"/>
          <a:lstStyle>
            <a:lvl1pPr algn="r">
              <a:defRPr sz="1200">
                <a:solidFill>
                  <a:schemeClr val="tx2"/>
                </a:solidFill>
              </a:defRPr>
            </a:lvl1pPr>
          </a:lstStyle>
          <a:p>
            <a:fld id="{72362D54-0A11-4740-A0D3-83EF1C7AA6A7}" type="slidenum">
              <a:rPr lang="cs-CZ" smtClean="0"/>
              <a:t>‹#›</a:t>
            </a:fld>
            <a:endParaRPr lang="cs-CZ"/>
          </a:p>
        </p:txBody>
      </p:sp>
      <p:cxnSp>
        <p:nvCxnSpPr>
          <p:cNvPr id="8" name="Straight Connector 7"/>
          <p:cNvCxnSpPr/>
          <p:nvPr/>
        </p:nvCxnSpPr>
        <p:spPr>
          <a:xfrm>
            <a:off x="228600" y="6524625"/>
            <a:ext cx="8686800" cy="1588"/>
          </a:xfrm>
          <a:prstGeom prst="line">
            <a:avLst/>
          </a:prstGeom>
          <a:ln w="12700" cap="rnd" cmpd="sng" algn="ctr">
            <a:solidFill>
              <a:schemeClr val="tx2"/>
            </a:solidFill>
            <a:prstDash val="solid"/>
          </a:ln>
          <a:effectLst/>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3600" kern="1200">
          <a:solidFill>
            <a:srgbClr val="FFFFFF"/>
          </a:solidFill>
          <a:effectLst/>
          <a:latin typeface="+mj-lt"/>
          <a:ea typeface="+mj-ea"/>
          <a:cs typeface="+mj-cs"/>
        </a:defRPr>
      </a:lvl1pPr>
    </p:titleStyle>
    <p:bodyStyle>
      <a:lvl1pPr marL="274320" indent="-274320" algn="l" defTabSz="914400" rtl="0" eaLnBrk="1" latinLnBrk="0" hangingPunct="1">
        <a:spcBef>
          <a:spcPct val="20000"/>
        </a:spcBef>
        <a:buClr>
          <a:schemeClr val="accent2"/>
        </a:buClr>
        <a:buSzPct val="85000"/>
        <a:buFont typeface="Wingdings 2" pitchFamily="18" charset="2"/>
        <a:buChar char=""/>
        <a:defRPr sz="2800" kern="1200">
          <a:solidFill>
            <a:schemeClr val="tx1"/>
          </a:solidFill>
          <a:latin typeface="+mn-lt"/>
          <a:ea typeface="+mn-ea"/>
          <a:cs typeface="+mn-cs"/>
        </a:defRPr>
      </a:lvl1pPr>
      <a:lvl2pPr marL="548640" indent="-228600" algn="l" defTabSz="914400" rtl="0" eaLnBrk="1" latinLnBrk="0" hangingPunct="1">
        <a:spcBef>
          <a:spcPct val="20000"/>
        </a:spcBef>
        <a:buClr>
          <a:schemeClr val="accent2"/>
        </a:buClr>
        <a:buSzPct val="85000"/>
        <a:buFont typeface="Wingdings 2" pitchFamily="18" charset="2"/>
        <a:buChar char=""/>
        <a:defRPr sz="2400" kern="1200">
          <a:solidFill>
            <a:schemeClr val="tx1"/>
          </a:solidFill>
          <a:latin typeface="+mn-lt"/>
          <a:ea typeface="+mn-ea"/>
          <a:cs typeface="+mn-cs"/>
        </a:defRPr>
      </a:lvl2pPr>
      <a:lvl3pPr marL="731520" indent="-18288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3pPr>
      <a:lvl4pPr marL="1005840" indent="-182880" algn="l" defTabSz="914400" rtl="0" eaLnBrk="1" latinLnBrk="0" hangingPunct="1">
        <a:spcBef>
          <a:spcPct val="20000"/>
        </a:spcBef>
        <a:buClr>
          <a:schemeClr val="accent2"/>
        </a:buClr>
        <a:buSzPct val="100000"/>
        <a:buFont typeface="Arial" pitchFamily="34" charset="0"/>
        <a:buChar char="•"/>
        <a:defRPr sz="1800" kern="1200">
          <a:solidFill>
            <a:schemeClr val="tx2"/>
          </a:solidFill>
          <a:latin typeface="+mn-lt"/>
          <a:ea typeface="+mn-ea"/>
          <a:cs typeface="+mn-cs"/>
        </a:defRPr>
      </a:lvl4pPr>
      <a:lvl5pPr marL="1280160" indent="-182880" algn="l" defTabSz="914400" rtl="0" eaLnBrk="1" latinLnBrk="0" hangingPunct="1">
        <a:spcBef>
          <a:spcPct val="20000"/>
        </a:spcBef>
        <a:buClr>
          <a:schemeClr val="accent2"/>
        </a:buClr>
        <a:buFont typeface="Arial" pitchFamily="34" charset="0"/>
        <a:buChar char="•"/>
        <a:defRPr sz="1800" kern="1200">
          <a:solidFill>
            <a:schemeClr val="tx1"/>
          </a:solidFill>
          <a:latin typeface="+mn-lt"/>
          <a:ea typeface="+mn-ea"/>
          <a:cs typeface="+mn-cs"/>
        </a:defRPr>
      </a:lvl5pPr>
      <a:lvl6pPr marL="1463040" indent="-182880" algn="l" defTabSz="914400" rtl="0" eaLnBrk="1" latinLnBrk="0" hangingPunct="1">
        <a:spcBef>
          <a:spcPct val="20000"/>
        </a:spcBef>
        <a:buClr>
          <a:schemeClr val="accent2"/>
        </a:buClr>
        <a:buFont typeface="Arial" pitchFamily="34" charset="0"/>
        <a:buChar char="•"/>
        <a:defRPr sz="1600" kern="1200">
          <a:solidFill>
            <a:schemeClr val="tx2"/>
          </a:solidFill>
          <a:latin typeface="+mn-lt"/>
          <a:ea typeface="+mn-ea"/>
          <a:cs typeface="+mn-cs"/>
        </a:defRPr>
      </a:lvl6pPr>
      <a:lvl7pPr marL="1737360" indent="-182880" algn="l" defTabSz="914400" rtl="0" eaLnBrk="1" latinLnBrk="0" hangingPunct="1">
        <a:spcBef>
          <a:spcPct val="20000"/>
        </a:spcBef>
        <a:buClr>
          <a:schemeClr val="accent2"/>
        </a:buClr>
        <a:buFont typeface="Arial" pitchFamily="34" charset="0"/>
        <a:buChar char="•"/>
        <a:defRPr sz="1600" kern="1200">
          <a:solidFill>
            <a:schemeClr val="tx1"/>
          </a:solidFill>
          <a:latin typeface="+mn-lt"/>
          <a:ea typeface="+mn-ea"/>
          <a:cs typeface="+mn-cs"/>
        </a:defRPr>
      </a:lvl7pPr>
      <a:lvl8pPr marL="1920240" indent="-182880" algn="l" defTabSz="914400" rtl="0" eaLnBrk="1" latinLnBrk="0" hangingPunct="1">
        <a:spcBef>
          <a:spcPct val="20000"/>
        </a:spcBef>
        <a:buClr>
          <a:schemeClr val="accent2"/>
        </a:buClr>
        <a:buFont typeface="Arial" pitchFamily="34" charset="0"/>
        <a:buChar char="•"/>
        <a:defRPr sz="1600" kern="1200" baseline="0">
          <a:solidFill>
            <a:schemeClr val="tx2"/>
          </a:solidFill>
          <a:latin typeface="+mn-lt"/>
          <a:ea typeface="+mn-ea"/>
          <a:cs typeface="+mn-cs"/>
        </a:defRPr>
      </a:lvl8pPr>
      <a:lvl9pPr marL="2194560" indent="-182880" algn="l" defTabSz="914400" rtl="0" eaLnBrk="1" latinLnBrk="0" hangingPunct="1">
        <a:spcBef>
          <a:spcPts val="310"/>
        </a:spcBef>
        <a:buClr>
          <a:schemeClr val="accent2"/>
        </a:buClr>
        <a:buFont typeface="Arial"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jpe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3999248511"/>
              </p:ext>
            </p:extLst>
          </p:nvPr>
        </p:nvGraphicFramePr>
        <p:xfrm>
          <a:off x="539552" y="908720"/>
          <a:ext cx="7772400" cy="25477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Obrázek 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979712" y="4743820"/>
            <a:ext cx="5407152" cy="1045464"/>
          </a:xfrm>
          <a:prstGeom prst="rect">
            <a:avLst/>
          </a:prstGeom>
        </p:spPr>
      </p:pic>
      <p:sp>
        <p:nvSpPr>
          <p:cNvPr id="6" name="TextovéPole 5"/>
          <p:cNvSpPr txBox="1"/>
          <p:nvPr/>
        </p:nvSpPr>
        <p:spPr>
          <a:xfrm>
            <a:off x="3739196" y="2564904"/>
            <a:ext cx="2404826" cy="369332"/>
          </a:xfrm>
          <a:prstGeom prst="rect">
            <a:avLst/>
          </a:prstGeom>
          <a:noFill/>
        </p:spPr>
        <p:txBody>
          <a:bodyPr wrap="none" rtlCol="0">
            <a:spAutoFit/>
          </a:bodyPr>
          <a:lstStyle/>
          <a:p>
            <a:r>
              <a:rPr lang="cs-CZ" dirty="0">
                <a:solidFill>
                  <a:prstClr val="black"/>
                </a:solidFill>
              </a:rPr>
              <a:t>CZ.1.07/1.4.00/21.2976</a:t>
            </a:r>
          </a:p>
        </p:txBody>
      </p:sp>
      <p:sp>
        <p:nvSpPr>
          <p:cNvPr id="7" name="TextovéPole 6"/>
          <p:cNvSpPr txBox="1"/>
          <p:nvPr/>
        </p:nvSpPr>
        <p:spPr>
          <a:xfrm>
            <a:off x="2751442" y="1339400"/>
            <a:ext cx="184731" cy="369332"/>
          </a:xfrm>
          <a:prstGeom prst="rect">
            <a:avLst/>
          </a:prstGeom>
          <a:noFill/>
        </p:spPr>
        <p:txBody>
          <a:bodyPr wrap="none" rtlCol="0">
            <a:spAutoFit/>
          </a:bodyPr>
          <a:lstStyle/>
          <a:p>
            <a:endParaRPr lang="cs-CZ" dirty="0"/>
          </a:p>
        </p:txBody>
      </p:sp>
      <p:sp>
        <p:nvSpPr>
          <p:cNvPr id="8" name="TextovéPole 7"/>
          <p:cNvSpPr txBox="1"/>
          <p:nvPr/>
        </p:nvSpPr>
        <p:spPr>
          <a:xfrm>
            <a:off x="2657133" y="2180092"/>
            <a:ext cx="184731" cy="369332"/>
          </a:xfrm>
          <a:prstGeom prst="rect">
            <a:avLst/>
          </a:prstGeom>
          <a:noFill/>
        </p:spPr>
        <p:txBody>
          <a:bodyPr wrap="none" rtlCol="0">
            <a:spAutoFit/>
          </a:bodyPr>
          <a:lstStyle/>
          <a:p>
            <a:endParaRPr lang="cs-CZ" dirty="0"/>
          </a:p>
        </p:txBody>
      </p:sp>
    </p:spTree>
    <p:extLst>
      <p:ext uri="{BB962C8B-B14F-4D97-AF65-F5344CB8AC3E}">
        <p14:creationId xmlns:p14="http://schemas.microsoft.com/office/powerpoint/2010/main" val="121785000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835696" y="548680"/>
            <a:ext cx="1368152" cy="369332"/>
          </a:xfrm>
          <a:prstGeom prst="rect">
            <a:avLst/>
          </a:prstGeom>
          <a:solidFill>
            <a:schemeClr val="accent1"/>
          </a:solidFill>
          <a:ln>
            <a:solidFill>
              <a:schemeClr val="tx1">
                <a:lumMod val="65000"/>
                <a:lumOff val="35000"/>
              </a:schemeClr>
            </a:solidFill>
          </a:ln>
        </p:spPr>
        <p:txBody>
          <a:bodyPr wrap="square" rtlCol="0">
            <a:spAutoFit/>
          </a:bodyPr>
          <a:lstStyle/>
          <a:p>
            <a:r>
              <a:rPr lang="cs-CZ" dirty="0" smtClean="0"/>
              <a:t>ANOTACE:</a:t>
            </a:r>
            <a:endParaRPr lang="cs-CZ" dirty="0"/>
          </a:p>
        </p:txBody>
      </p:sp>
      <p:sp>
        <p:nvSpPr>
          <p:cNvPr id="3" name="TextovéPole 2"/>
          <p:cNvSpPr txBox="1"/>
          <p:nvPr/>
        </p:nvSpPr>
        <p:spPr>
          <a:xfrm>
            <a:off x="827584" y="1484784"/>
            <a:ext cx="7272808" cy="4093428"/>
          </a:xfrm>
          <a:prstGeom prst="rect">
            <a:avLst/>
          </a:prstGeom>
          <a:solidFill>
            <a:schemeClr val="accent1"/>
          </a:solidFill>
          <a:ln>
            <a:solidFill>
              <a:schemeClr val="tx1">
                <a:lumMod val="65000"/>
                <a:lumOff val="35000"/>
              </a:schemeClr>
            </a:solidFill>
          </a:ln>
        </p:spPr>
        <p:txBody>
          <a:bodyPr wrap="square" rtlCol="0">
            <a:spAutoFit/>
          </a:bodyPr>
          <a:lstStyle/>
          <a:p>
            <a:r>
              <a:rPr lang="cs-CZ" dirty="0" smtClean="0"/>
              <a:t>	</a:t>
            </a:r>
            <a:r>
              <a:rPr lang="cs-CZ" sz="2000" dirty="0" smtClean="0"/>
              <a:t>Prezentace je určena pro žáky 8. a 9. třídy ZŠ a shrnuje učivo o předpřítomných (</a:t>
            </a:r>
            <a:r>
              <a:rPr lang="cs-CZ" sz="2000" dirty="0" err="1" smtClean="0"/>
              <a:t>present</a:t>
            </a:r>
            <a:r>
              <a:rPr lang="cs-CZ" sz="2000" dirty="0" smtClean="0"/>
              <a:t> </a:t>
            </a:r>
            <a:r>
              <a:rPr lang="cs-CZ" sz="2000" dirty="0" err="1" smtClean="0"/>
              <a:t>perfect</a:t>
            </a:r>
            <a:r>
              <a:rPr lang="cs-CZ" sz="2000" dirty="0" smtClean="0"/>
              <a:t> </a:t>
            </a:r>
            <a:r>
              <a:rPr lang="cs-CZ" sz="2000" dirty="0" err="1" smtClean="0"/>
              <a:t>simple</a:t>
            </a:r>
            <a:r>
              <a:rPr lang="cs-CZ" sz="2000" dirty="0" smtClean="0"/>
              <a:t>/</a:t>
            </a:r>
            <a:r>
              <a:rPr lang="cs-CZ" sz="2000" dirty="0" err="1" smtClean="0"/>
              <a:t>continuous</a:t>
            </a:r>
            <a:r>
              <a:rPr lang="cs-CZ" sz="2000" dirty="0" smtClean="0"/>
              <a:t>) a minulých časech (past </a:t>
            </a:r>
            <a:r>
              <a:rPr lang="cs-CZ" sz="2000" dirty="0" err="1" smtClean="0"/>
              <a:t>simple</a:t>
            </a:r>
            <a:r>
              <a:rPr lang="cs-CZ" sz="2000" dirty="0" smtClean="0"/>
              <a:t>/</a:t>
            </a:r>
            <a:r>
              <a:rPr lang="cs-CZ" sz="2000" dirty="0" err="1" smtClean="0"/>
              <a:t>continuous</a:t>
            </a:r>
            <a:r>
              <a:rPr lang="cs-CZ" sz="2000" dirty="0" smtClean="0"/>
              <a:t>) a jejich užití v angličtině.</a:t>
            </a:r>
          </a:p>
          <a:p>
            <a:r>
              <a:rPr lang="cs-CZ" sz="2000" dirty="0"/>
              <a:t>	</a:t>
            </a:r>
            <a:r>
              <a:rPr lang="cs-CZ" sz="2000" dirty="0" smtClean="0"/>
              <a:t>V první získají žáci systematický přehled tvoření výše uvedených časů s příklady.</a:t>
            </a:r>
          </a:p>
          <a:p>
            <a:r>
              <a:rPr lang="cs-CZ" sz="2000" dirty="0"/>
              <a:t>	</a:t>
            </a:r>
            <a:r>
              <a:rPr lang="cs-CZ" sz="2000" dirty="0" smtClean="0"/>
              <a:t>V druhé části najde učitel pro žáky mnoho gramatických cvičení, které mohou být využity k procvičování probírané látky nebo k jejich následnému testování.</a:t>
            </a:r>
          </a:p>
          <a:p>
            <a:r>
              <a:rPr lang="cs-CZ" sz="2000" dirty="0"/>
              <a:t> 	</a:t>
            </a:r>
            <a:r>
              <a:rPr lang="cs-CZ" sz="2000" dirty="0" smtClean="0"/>
              <a:t>Prezentace nemá být v žádném případě probrána během jedné vyučovací hodiny, ale měla by být rozvržena do několika vyučovacích hodin, aby si děti mohly látku dobře zapamatovat </a:t>
            </a:r>
            <a:r>
              <a:rPr lang="cs-CZ" sz="2000" smtClean="0"/>
              <a:t>a procvičit.   </a:t>
            </a:r>
            <a:endParaRPr lang="cs-CZ" sz="2000" dirty="0"/>
          </a:p>
        </p:txBody>
      </p:sp>
    </p:spTree>
    <p:extLst>
      <p:ext uri="{BB962C8B-B14F-4D97-AF65-F5344CB8AC3E}">
        <p14:creationId xmlns:p14="http://schemas.microsoft.com/office/powerpoint/2010/main" val="230591538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0" y="332657"/>
            <a:ext cx="9144000" cy="2304256"/>
          </a:xfrm>
        </p:spPr>
        <p:txBody>
          <a:bodyPr>
            <a:normAutofit/>
          </a:bodyPr>
          <a:lstStyle/>
          <a:p>
            <a:r>
              <a:rPr lang="cs-CZ" sz="5400" b="1" dirty="0" smtClean="0"/>
              <a:t>PRESENT PERFECT / PAST SIMPLE</a:t>
            </a:r>
            <a:endParaRPr lang="cs-CZ" sz="5400" b="1" dirty="0"/>
          </a:p>
        </p:txBody>
      </p:sp>
      <p:sp>
        <p:nvSpPr>
          <p:cNvPr id="3" name="Podnadpis 2"/>
          <p:cNvSpPr>
            <a:spLocks noGrp="1"/>
          </p:cNvSpPr>
          <p:nvPr>
            <p:ph type="subTitle" idx="1"/>
          </p:nvPr>
        </p:nvSpPr>
        <p:spPr/>
        <p:txBody>
          <a:bodyPr/>
          <a:lstStyle/>
          <a:p>
            <a:r>
              <a:rPr lang="cs-CZ" dirty="0" smtClean="0"/>
              <a:t>Lenka Kulhavá</a:t>
            </a:r>
            <a:endParaRPr lang="cs-CZ" dirty="0"/>
          </a:p>
        </p:txBody>
      </p:sp>
    </p:spTree>
    <p:extLst>
      <p:ext uri="{BB962C8B-B14F-4D97-AF65-F5344CB8AC3E}">
        <p14:creationId xmlns:p14="http://schemas.microsoft.com/office/powerpoint/2010/main" val="229732495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0" y="629980"/>
            <a:ext cx="8964488" cy="923330"/>
          </a:xfrm>
          <a:prstGeom prst="rect">
            <a:avLst/>
          </a:prstGeom>
        </p:spPr>
        <p:txBody>
          <a:bodyPr wrap="square">
            <a:spAutoFit/>
          </a:bodyPr>
          <a:lstStyle/>
          <a:p>
            <a:r>
              <a:rPr lang="en-US" dirty="0" smtClean="0"/>
              <a:t>The present perfect simple expresses an action that is still going on or that stopped recently, but has an influence on the present. It puts</a:t>
            </a:r>
            <a:r>
              <a:rPr lang="en-US" b="1" dirty="0" smtClean="0">
                <a:solidFill>
                  <a:srgbClr val="FF0000"/>
                </a:solidFill>
              </a:rPr>
              <a:t> emphasis on the result</a:t>
            </a:r>
            <a:r>
              <a:rPr lang="en-US" dirty="0" smtClean="0"/>
              <a:t>.</a:t>
            </a:r>
            <a:endParaRPr lang="cs-CZ" dirty="0" smtClean="0"/>
          </a:p>
          <a:p>
            <a:endParaRPr lang="cs-CZ" dirty="0"/>
          </a:p>
        </p:txBody>
      </p:sp>
      <p:sp>
        <p:nvSpPr>
          <p:cNvPr id="3" name="TextovéPole 2"/>
          <p:cNvSpPr txBox="1"/>
          <p:nvPr/>
        </p:nvSpPr>
        <p:spPr>
          <a:xfrm>
            <a:off x="251520" y="260648"/>
            <a:ext cx="5472608" cy="369332"/>
          </a:xfrm>
          <a:prstGeom prst="rect">
            <a:avLst/>
          </a:prstGeom>
          <a:noFill/>
        </p:spPr>
        <p:txBody>
          <a:bodyPr wrap="square" rtlCol="0">
            <a:spAutoFit/>
          </a:bodyPr>
          <a:lstStyle/>
          <a:p>
            <a:endParaRPr lang="cs-CZ" dirty="0"/>
          </a:p>
        </p:txBody>
      </p:sp>
      <p:sp>
        <p:nvSpPr>
          <p:cNvPr id="4" name="TextovéPole 3"/>
          <p:cNvSpPr txBox="1"/>
          <p:nvPr/>
        </p:nvSpPr>
        <p:spPr>
          <a:xfrm>
            <a:off x="0" y="0"/>
            <a:ext cx="9144000" cy="584775"/>
          </a:xfrm>
          <a:prstGeom prst="rect">
            <a:avLst/>
          </a:prstGeom>
          <a:solidFill>
            <a:schemeClr val="accent1"/>
          </a:solidFill>
        </p:spPr>
        <p:txBody>
          <a:bodyPr wrap="square" rtlCol="0">
            <a:spAutoFit/>
          </a:bodyPr>
          <a:lstStyle/>
          <a:p>
            <a:r>
              <a:rPr lang="en-US" sz="3200" dirty="0" smtClean="0"/>
              <a:t>The present perfect simple</a:t>
            </a:r>
            <a:endParaRPr lang="cs-CZ" sz="3200" dirty="0"/>
          </a:p>
        </p:txBody>
      </p:sp>
      <p:graphicFrame>
        <p:nvGraphicFramePr>
          <p:cNvPr id="6" name="Tabulka 5"/>
          <p:cNvGraphicFramePr>
            <a:graphicFrameLocks noGrp="1"/>
          </p:cNvGraphicFramePr>
          <p:nvPr>
            <p:extLst>
              <p:ext uri="{D42A27DB-BD31-4B8C-83A1-F6EECF244321}">
                <p14:modId xmlns:p14="http://schemas.microsoft.com/office/powerpoint/2010/main" val="634550135"/>
              </p:ext>
            </p:extLst>
          </p:nvPr>
        </p:nvGraphicFramePr>
        <p:xfrm>
          <a:off x="0" y="1730424"/>
          <a:ext cx="9144000" cy="1314881"/>
        </p:xfrm>
        <a:graphic>
          <a:graphicData uri="http://schemas.openxmlformats.org/drawingml/2006/table">
            <a:tbl>
              <a:tblPr/>
              <a:tblGrid>
                <a:gridCol w="2286000"/>
                <a:gridCol w="2286000"/>
                <a:gridCol w="2286000"/>
                <a:gridCol w="2286000"/>
              </a:tblGrid>
              <a:tr h="341583">
                <a:tc>
                  <a:txBody>
                    <a:bodyPr/>
                    <a:lstStyle/>
                    <a:p>
                      <a:endParaRPr lang="cs-CZ" dirty="0"/>
                    </a:p>
                  </a:txBody>
                  <a:tcPr anchor="ctr">
                    <a:lnL>
                      <a:noFill/>
                    </a:lnL>
                    <a:lnR>
                      <a:noFill/>
                    </a:lnR>
                    <a:lnT>
                      <a:noFill/>
                    </a:lnT>
                    <a:lnB>
                      <a:noFill/>
                    </a:lnB>
                    <a:solidFill>
                      <a:schemeClr val="accent1"/>
                    </a:solidFill>
                  </a:tcPr>
                </a:tc>
                <a:tc>
                  <a:txBody>
                    <a:bodyPr/>
                    <a:lstStyle/>
                    <a:p>
                      <a:r>
                        <a:rPr lang="cs-CZ" b="1" dirty="0"/>
                        <a:t>Positive</a:t>
                      </a:r>
                    </a:p>
                  </a:txBody>
                  <a:tcPr anchor="ctr">
                    <a:lnL>
                      <a:noFill/>
                    </a:lnL>
                    <a:lnR>
                      <a:noFill/>
                    </a:lnR>
                    <a:lnT>
                      <a:noFill/>
                    </a:lnT>
                    <a:lnB>
                      <a:noFill/>
                    </a:lnB>
                    <a:solidFill>
                      <a:schemeClr val="accent1"/>
                    </a:solidFill>
                  </a:tcPr>
                </a:tc>
                <a:tc>
                  <a:txBody>
                    <a:bodyPr/>
                    <a:lstStyle/>
                    <a:p>
                      <a:r>
                        <a:rPr lang="cs-CZ" b="1" dirty="0"/>
                        <a:t>Negative</a:t>
                      </a:r>
                    </a:p>
                  </a:txBody>
                  <a:tcPr anchor="ctr">
                    <a:lnL>
                      <a:noFill/>
                    </a:lnL>
                    <a:lnR>
                      <a:noFill/>
                    </a:lnR>
                    <a:lnT>
                      <a:noFill/>
                    </a:lnT>
                    <a:lnB>
                      <a:noFill/>
                    </a:lnB>
                    <a:solidFill>
                      <a:schemeClr val="accent1"/>
                    </a:solidFill>
                  </a:tcPr>
                </a:tc>
                <a:tc>
                  <a:txBody>
                    <a:bodyPr/>
                    <a:lstStyle/>
                    <a:p>
                      <a:r>
                        <a:rPr lang="cs-CZ" b="1" dirty="0" err="1"/>
                        <a:t>Question</a:t>
                      </a:r>
                      <a:endParaRPr lang="cs-CZ" b="1" dirty="0"/>
                    </a:p>
                  </a:txBody>
                  <a:tcPr anchor="ctr">
                    <a:lnL>
                      <a:noFill/>
                    </a:lnL>
                    <a:lnR>
                      <a:noFill/>
                    </a:lnR>
                    <a:lnT>
                      <a:noFill/>
                    </a:lnT>
                    <a:lnB>
                      <a:noFill/>
                    </a:lnB>
                    <a:solidFill>
                      <a:schemeClr val="accent1"/>
                    </a:solidFill>
                  </a:tcPr>
                </a:tc>
              </a:tr>
              <a:tr h="341583">
                <a:tc>
                  <a:txBody>
                    <a:bodyPr/>
                    <a:lstStyle/>
                    <a:p>
                      <a:r>
                        <a:rPr lang="cs-CZ" b="1" dirty="0"/>
                        <a:t>I / </a:t>
                      </a:r>
                      <a:r>
                        <a:rPr lang="cs-CZ" b="1" dirty="0" err="1"/>
                        <a:t>you</a:t>
                      </a:r>
                      <a:r>
                        <a:rPr lang="cs-CZ" b="1" dirty="0"/>
                        <a:t> / </a:t>
                      </a:r>
                      <a:r>
                        <a:rPr lang="cs-CZ" b="1" dirty="0" err="1"/>
                        <a:t>we</a:t>
                      </a:r>
                      <a:r>
                        <a:rPr lang="cs-CZ" b="1" dirty="0"/>
                        <a:t> / </a:t>
                      </a:r>
                      <a:r>
                        <a:rPr lang="cs-CZ" b="1" dirty="0" err="1"/>
                        <a:t>they</a:t>
                      </a:r>
                      <a:endParaRPr lang="cs-CZ" dirty="0"/>
                    </a:p>
                  </a:txBody>
                  <a:tcPr anchor="ctr">
                    <a:lnL>
                      <a:noFill/>
                    </a:lnL>
                    <a:lnR>
                      <a:noFill/>
                    </a:lnR>
                    <a:lnT>
                      <a:noFill/>
                    </a:lnT>
                    <a:lnB>
                      <a:noFill/>
                    </a:lnB>
                    <a:solidFill>
                      <a:schemeClr val="accent1"/>
                    </a:solidFill>
                  </a:tcPr>
                </a:tc>
                <a:tc>
                  <a:txBody>
                    <a:bodyPr/>
                    <a:lstStyle/>
                    <a:p>
                      <a:r>
                        <a:rPr lang="cs-CZ" dirty="0"/>
                        <a:t>I </a:t>
                      </a:r>
                      <a:r>
                        <a:rPr lang="cs-CZ" dirty="0" err="1"/>
                        <a:t>have</a:t>
                      </a:r>
                      <a:r>
                        <a:rPr lang="cs-CZ" dirty="0"/>
                        <a:t> </a:t>
                      </a:r>
                      <a:r>
                        <a:rPr lang="cs-CZ" dirty="0" err="1"/>
                        <a:t>spoken</a:t>
                      </a:r>
                      <a:r>
                        <a:rPr lang="cs-CZ" dirty="0"/>
                        <a:t>.</a:t>
                      </a:r>
                    </a:p>
                  </a:txBody>
                  <a:tcPr anchor="ctr">
                    <a:lnL>
                      <a:noFill/>
                    </a:lnL>
                    <a:lnR>
                      <a:noFill/>
                    </a:lnR>
                    <a:lnT>
                      <a:noFill/>
                    </a:lnT>
                    <a:lnB>
                      <a:noFill/>
                    </a:lnB>
                    <a:solidFill>
                      <a:schemeClr val="accent1"/>
                    </a:solidFill>
                  </a:tcPr>
                </a:tc>
                <a:tc>
                  <a:txBody>
                    <a:bodyPr/>
                    <a:lstStyle/>
                    <a:p>
                      <a:r>
                        <a:rPr lang="cs-CZ"/>
                        <a:t>I have not spoken.</a:t>
                      </a:r>
                    </a:p>
                  </a:txBody>
                  <a:tcPr anchor="ctr">
                    <a:lnL>
                      <a:noFill/>
                    </a:lnL>
                    <a:lnR>
                      <a:noFill/>
                    </a:lnR>
                    <a:lnT>
                      <a:noFill/>
                    </a:lnT>
                    <a:lnB>
                      <a:noFill/>
                    </a:lnB>
                    <a:solidFill>
                      <a:schemeClr val="accent1"/>
                    </a:solidFill>
                  </a:tcPr>
                </a:tc>
                <a:tc>
                  <a:txBody>
                    <a:bodyPr/>
                    <a:lstStyle/>
                    <a:p>
                      <a:r>
                        <a:rPr lang="cs-CZ" dirty="0" err="1"/>
                        <a:t>Have</a:t>
                      </a:r>
                      <a:r>
                        <a:rPr lang="cs-CZ" dirty="0"/>
                        <a:t> I </a:t>
                      </a:r>
                      <a:r>
                        <a:rPr lang="cs-CZ" dirty="0" err="1"/>
                        <a:t>spoken</a:t>
                      </a:r>
                      <a:r>
                        <a:rPr lang="cs-CZ" dirty="0"/>
                        <a:t>?</a:t>
                      </a:r>
                    </a:p>
                  </a:txBody>
                  <a:tcPr anchor="ctr">
                    <a:lnL>
                      <a:noFill/>
                    </a:lnL>
                    <a:lnR>
                      <a:noFill/>
                    </a:lnR>
                    <a:lnT>
                      <a:noFill/>
                    </a:lnT>
                    <a:lnB>
                      <a:noFill/>
                    </a:lnB>
                    <a:solidFill>
                      <a:schemeClr val="accent1"/>
                    </a:solidFill>
                  </a:tcPr>
                </a:tc>
              </a:tr>
              <a:tr h="583361">
                <a:tc>
                  <a:txBody>
                    <a:bodyPr/>
                    <a:lstStyle/>
                    <a:p>
                      <a:r>
                        <a:rPr lang="cs-CZ" b="1" dirty="0"/>
                        <a:t>he / </a:t>
                      </a:r>
                      <a:r>
                        <a:rPr lang="cs-CZ" b="1" dirty="0" err="1"/>
                        <a:t>she</a:t>
                      </a:r>
                      <a:r>
                        <a:rPr lang="cs-CZ" b="1" dirty="0"/>
                        <a:t> / </a:t>
                      </a:r>
                      <a:r>
                        <a:rPr lang="cs-CZ" b="1" dirty="0" err="1"/>
                        <a:t>it</a:t>
                      </a:r>
                      <a:endParaRPr lang="cs-CZ" dirty="0"/>
                    </a:p>
                  </a:txBody>
                  <a:tcPr anchor="ctr">
                    <a:lnL>
                      <a:noFill/>
                    </a:lnL>
                    <a:lnR>
                      <a:noFill/>
                    </a:lnR>
                    <a:lnT>
                      <a:noFill/>
                    </a:lnT>
                    <a:lnB>
                      <a:noFill/>
                    </a:lnB>
                    <a:solidFill>
                      <a:schemeClr val="accent1"/>
                    </a:solidFill>
                  </a:tcPr>
                </a:tc>
                <a:tc>
                  <a:txBody>
                    <a:bodyPr/>
                    <a:lstStyle/>
                    <a:p>
                      <a:r>
                        <a:rPr lang="cs-CZ"/>
                        <a:t>He has spoken.</a:t>
                      </a:r>
                    </a:p>
                  </a:txBody>
                  <a:tcPr anchor="ctr">
                    <a:lnL>
                      <a:noFill/>
                    </a:lnL>
                    <a:lnR>
                      <a:noFill/>
                    </a:lnR>
                    <a:lnT>
                      <a:noFill/>
                    </a:lnT>
                    <a:lnB>
                      <a:noFill/>
                    </a:lnB>
                    <a:solidFill>
                      <a:schemeClr val="accent1"/>
                    </a:solidFill>
                  </a:tcPr>
                </a:tc>
                <a:tc>
                  <a:txBody>
                    <a:bodyPr/>
                    <a:lstStyle/>
                    <a:p>
                      <a:r>
                        <a:rPr lang="cs-CZ"/>
                        <a:t>He has not spoken.</a:t>
                      </a:r>
                    </a:p>
                  </a:txBody>
                  <a:tcPr anchor="ctr">
                    <a:lnL>
                      <a:noFill/>
                    </a:lnL>
                    <a:lnR>
                      <a:noFill/>
                    </a:lnR>
                    <a:lnT>
                      <a:noFill/>
                    </a:lnT>
                    <a:lnB>
                      <a:noFill/>
                    </a:lnB>
                    <a:solidFill>
                      <a:schemeClr val="accent1"/>
                    </a:solidFill>
                  </a:tcPr>
                </a:tc>
                <a:tc>
                  <a:txBody>
                    <a:bodyPr/>
                    <a:lstStyle/>
                    <a:p>
                      <a:r>
                        <a:rPr lang="cs-CZ" dirty="0"/>
                        <a:t>Has he </a:t>
                      </a:r>
                      <a:r>
                        <a:rPr lang="cs-CZ" dirty="0" err="1"/>
                        <a:t>spoken</a:t>
                      </a:r>
                      <a:r>
                        <a:rPr lang="cs-CZ" dirty="0"/>
                        <a:t>?</a:t>
                      </a:r>
                    </a:p>
                  </a:txBody>
                  <a:tcPr anchor="ctr">
                    <a:lnL>
                      <a:noFill/>
                    </a:lnL>
                    <a:lnR>
                      <a:noFill/>
                    </a:lnR>
                    <a:lnT>
                      <a:noFill/>
                    </a:lnT>
                    <a:lnB>
                      <a:noFill/>
                    </a:lnB>
                    <a:solidFill>
                      <a:schemeClr val="accent1"/>
                    </a:solidFill>
                  </a:tcPr>
                </a:tc>
              </a:tr>
            </a:tbl>
          </a:graphicData>
        </a:graphic>
      </p:graphicFrame>
      <p:sp>
        <p:nvSpPr>
          <p:cNvPr id="8" name="TextovéPole 7"/>
          <p:cNvSpPr txBox="1"/>
          <p:nvPr/>
        </p:nvSpPr>
        <p:spPr>
          <a:xfrm>
            <a:off x="0" y="1091645"/>
            <a:ext cx="9144000" cy="1200329"/>
          </a:xfrm>
          <a:prstGeom prst="rect">
            <a:avLst/>
          </a:prstGeom>
          <a:noFill/>
        </p:spPr>
        <p:txBody>
          <a:bodyPr wrap="square" rtlCol="0">
            <a:spAutoFit/>
          </a:bodyPr>
          <a:lstStyle/>
          <a:p>
            <a:pPr lvl="0"/>
            <a:endParaRPr kumimoji="0" lang="cs-CZ" b="1" i="0" u="none" strike="noStrike" cap="none" normalizeH="0" baseline="0" dirty="0" smtClean="0">
              <a:ln>
                <a:noFill/>
              </a:ln>
              <a:solidFill>
                <a:schemeClr val="tx1"/>
              </a:solidFill>
              <a:effectLst/>
              <a:latin typeface="Comic Sans MS" pitchFamily="66" charset="0"/>
              <a:cs typeface="Arial" pitchFamily="34" charset="0"/>
            </a:endParaRPr>
          </a:p>
          <a:p>
            <a:pPr lvl="0"/>
            <a:r>
              <a:rPr kumimoji="0" lang="cs-CZ" b="1" i="0" u="none" strike="noStrike" cap="none" normalizeH="0" baseline="0" dirty="0" err="1" smtClean="0">
                <a:ln>
                  <a:noFill/>
                </a:ln>
                <a:solidFill>
                  <a:schemeClr val="tx1"/>
                </a:solidFill>
                <a:effectLst/>
                <a:latin typeface="Comic Sans MS" pitchFamily="66" charset="0"/>
                <a:cs typeface="Arial" pitchFamily="34" charset="0"/>
              </a:rPr>
              <a:t>Form</a:t>
            </a:r>
            <a:r>
              <a:rPr kumimoji="0" lang="cs-CZ" b="1" i="0" u="none" strike="noStrike" cap="none" normalizeH="0" baseline="0" dirty="0" smtClean="0">
                <a:ln>
                  <a:noFill/>
                </a:ln>
                <a:solidFill>
                  <a:schemeClr val="tx1"/>
                </a:solidFill>
                <a:effectLst/>
                <a:latin typeface="Comic Sans MS" pitchFamily="66" charset="0"/>
                <a:cs typeface="Arial" pitchFamily="34" charset="0"/>
              </a:rPr>
              <a:t> </a:t>
            </a:r>
            <a:r>
              <a:rPr kumimoji="0" lang="cs-CZ" b="1" i="0" u="none" strike="noStrike" cap="none" normalizeH="0" baseline="0" dirty="0" err="1" smtClean="0">
                <a:ln>
                  <a:noFill/>
                </a:ln>
                <a:solidFill>
                  <a:schemeClr val="tx1"/>
                </a:solidFill>
                <a:effectLst/>
                <a:latin typeface="Comic Sans MS" pitchFamily="66" charset="0"/>
                <a:cs typeface="Arial" pitchFamily="34" charset="0"/>
              </a:rPr>
              <a:t>of</a:t>
            </a:r>
            <a:r>
              <a:rPr kumimoji="0" lang="cs-CZ" b="1" i="0" u="none" strike="noStrike" cap="none" normalizeH="0" baseline="0" dirty="0" smtClean="0">
                <a:ln>
                  <a:noFill/>
                </a:ln>
                <a:solidFill>
                  <a:schemeClr val="tx1"/>
                </a:solidFill>
                <a:effectLst/>
                <a:latin typeface="Comic Sans MS" pitchFamily="66" charset="0"/>
                <a:cs typeface="Arial" pitchFamily="34" charset="0"/>
              </a:rPr>
              <a:t> </a:t>
            </a:r>
            <a:r>
              <a:rPr kumimoji="0" lang="cs-CZ" b="1" i="0" u="none" strike="noStrike" cap="none" normalizeH="0" baseline="0" dirty="0" err="1" smtClean="0">
                <a:ln>
                  <a:noFill/>
                </a:ln>
                <a:solidFill>
                  <a:schemeClr val="tx1"/>
                </a:solidFill>
                <a:effectLst/>
                <a:latin typeface="Comic Sans MS" pitchFamily="66" charset="0"/>
                <a:cs typeface="Arial" pitchFamily="34" charset="0"/>
              </a:rPr>
              <a:t>Present</a:t>
            </a:r>
            <a:r>
              <a:rPr kumimoji="0" lang="cs-CZ" b="1" i="0" u="none" strike="noStrike" cap="none" normalizeH="0" baseline="0" dirty="0" smtClean="0">
                <a:ln>
                  <a:noFill/>
                </a:ln>
                <a:solidFill>
                  <a:schemeClr val="tx1"/>
                </a:solidFill>
                <a:effectLst/>
                <a:latin typeface="Comic Sans MS" pitchFamily="66" charset="0"/>
                <a:cs typeface="Arial" pitchFamily="34" charset="0"/>
              </a:rPr>
              <a:t> </a:t>
            </a:r>
            <a:r>
              <a:rPr kumimoji="0" lang="cs-CZ" b="1" i="0" u="none" strike="noStrike" cap="none" normalizeH="0" baseline="0" dirty="0" err="1" smtClean="0">
                <a:ln>
                  <a:noFill/>
                </a:ln>
                <a:solidFill>
                  <a:schemeClr val="tx1"/>
                </a:solidFill>
                <a:effectLst/>
                <a:latin typeface="Comic Sans MS" pitchFamily="66" charset="0"/>
                <a:cs typeface="Arial" pitchFamily="34" charset="0"/>
              </a:rPr>
              <a:t>Perfect</a:t>
            </a:r>
            <a:endParaRPr kumimoji="0" lang="cs-CZ" b="1" i="0" u="none" strike="noStrike" cap="none" normalizeH="0" baseline="0" dirty="0" smtClean="0">
              <a:ln>
                <a:noFill/>
              </a:ln>
              <a:solidFill>
                <a:schemeClr val="tx1"/>
              </a:solidFill>
              <a:effectLst/>
              <a:latin typeface="Comic Sans MS" pitchFamily="66" charset="0"/>
              <a:cs typeface="Arial" pitchFamily="34" charset="0"/>
            </a:endParaRPr>
          </a:p>
          <a:p>
            <a:endParaRPr lang="cs-CZ" dirty="0" smtClean="0"/>
          </a:p>
          <a:p>
            <a:endParaRPr lang="cs-CZ" dirty="0"/>
          </a:p>
        </p:txBody>
      </p:sp>
      <p:sp>
        <p:nvSpPr>
          <p:cNvPr id="9" name="TextovéPole 8"/>
          <p:cNvSpPr txBox="1"/>
          <p:nvPr/>
        </p:nvSpPr>
        <p:spPr>
          <a:xfrm>
            <a:off x="0" y="3068960"/>
            <a:ext cx="9144000" cy="3693319"/>
          </a:xfrm>
          <a:prstGeom prst="rect">
            <a:avLst/>
          </a:prstGeom>
          <a:noFill/>
          <a:ln w="76200">
            <a:solidFill>
              <a:schemeClr val="accent1"/>
            </a:solidFill>
          </a:ln>
        </p:spPr>
        <p:txBody>
          <a:bodyPr wrap="square" rtlCol="0">
            <a:spAutoFit/>
          </a:bodyPr>
          <a:lstStyle/>
          <a:p>
            <a:r>
              <a:rPr lang="en-US" b="1" dirty="0" smtClean="0">
                <a:latin typeface="Comic Sans MS" pitchFamily="66" charset="0"/>
              </a:rPr>
              <a:t>Use of Present Perfect</a:t>
            </a:r>
          </a:p>
          <a:p>
            <a:pPr marL="285750" indent="-285750">
              <a:buFont typeface="Wingdings" pitchFamily="2" charset="2"/>
              <a:buChar char="§"/>
            </a:pPr>
            <a:r>
              <a:rPr lang="en-US" dirty="0" smtClean="0"/>
              <a:t>puts emphasis on the result </a:t>
            </a:r>
            <a:endParaRPr lang="cs-CZ" dirty="0" smtClean="0"/>
          </a:p>
          <a:p>
            <a:r>
              <a:rPr lang="cs-CZ" dirty="0"/>
              <a:t> </a:t>
            </a:r>
            <a:r>
              <a:rPr lang="cs-CZ" dirty="0" smtClean="0"/>
              <a:t>    </a:t>
            </a:r>
            <a:r>
              <a:rPr lang="en-US" dirty="0" smtClean="0"/>
              <a:t>Example: She </a:t>
            </a:r>
            <a:r>
              <a:rPr lang="en-US" i="1" dirty="0" smtClean="0"/>
              <a:t>has written</a:t>
            </a:r>
            <a:r>
              <a:rPr lang="en-US" dirty="0" smtClean="0"/>
              <a:t> five letters.</a:t>
            </a:r>
          </a:p>
          <a:p>
            <a:pPr marL="285750" indent="-285750">
              <a:buFont typeface="Wingdings" pitchFamily="2" charset="2"/>
              <a:buChar char="§"/>
            </a:pPr>
            <a:r>
              <a:rPr lang="en-US" dirty="0" smtClean="0"/>
              <a:t>action that is still going on </a:t>
            </a:r>
            <a:endParaRPr lang="cs-CZ" dirty="0" smtClean="0"/>
          </a:p>
          <a:p>
            <a:r>
              <a:rPr lang="cs-CZ" dirty="0"/>
              <a:t> </a:t>
            </a:r>
            <a:r>
              <a:rPr lang="cs-CZ" dirty="0" smtClean="0"/>
              <a:t>    </a:t>
            </a:r>
            <a:r>
              <a:rPr lang="en-US" dirty="0" smtClean="0"/>
              <a:t>Example: School </a:t>
            </a:r>
            <a:r>
              <a:rPr lang="en-US" i="1" dirty="0" smtClean="0"/>
              <a:t>has</a:t>
            </a:r>
            <a:r>
              <a:rPr lang="en-US" dirty="0" smtClean="0"/>
              <a:t> not </a:t>
            </a:r>
            <a:r>
              <a:rPr lang="en-US" i="1" dirty="0" smtClean="0"/>
              <a:t>started</a:t>
            </a:r>
            <a:r>
              <a:rPr lang="en-US" dirty="0" smtClean="0"/>
              <a:t> yet.</a:t>
            </a:r>
          </a:p>
          <a:p>
            <a:pPr marL="285750" indent="-285750">
              <a:buFont typeface="Wingdings" pitchFamily="2" charset="2"/>
              <a:buChar char="§"/>
            </a:pPr>
            <a:r>
              <a:rPr lang="en-US" dirty="0" smtClean="0"/>
              <a:t>action that stopped recently </a:t>
            </a:r>
            <a:endParaRPr lang="cs-CZ" dirty="0" smtClean="0"/>
          </a:p>
          <a:p>
            <a:r>
              <a:rPr lang="cs-CZ" dirty="0"/>
              <a:t> </a:t>
            </a:r>
            <a:r>
              <a:rPr lang="cs-CZ" dirty="0" smtClean="0"/>
              <a:t>    </a:t>
            </a:r>
            <a:r>
              <a:rPr lang="en-US" dirty="0" smtClean="0"/>
              <a:t>Example: She </a:t>
            </a:r>
            <a:r>
              <a:rPr lang="en-US" i="1" dirty="0" smtClean="0"/>
              <a:t>has cooked</a:t>
            </a:r>
            <a:r>
              <a:rPr lang="en-US" dirty="0" smtClean="0"/>
              <a:t> dinner.</a:t>
            </a:r>
          </a:p>
          <a:p>
            <a:pPr marL="285750" indent="-285750">
              <a:buFont typeface="Wingdings" pitchFamily="2" charset="2"/>
              <a:buChar char="§"/>
            </a:pPr>
            <a:r>
              <a:rPr lang="en-US" dirty="0" smtClean="0"/>
              <a:t>finished action that has an influence on the present </a:t>
            </a:r>
            <a:endParaRPr lang="cs-CZ" dirty="0" smtClean="0"/>
          </a:p>
          <a:p>
            <a:r>
              <a:rPr lang="cs-CZ" dirty="0"/>
              <a:t> </a:t>
            </a:r>
            <a:r>
              <a:rPr lang="cs-CZ" dirty="0" smtClean="0"/>
              <a:t>    </a:t>
            </a:r>
            <a:r>
              <a:rPr lang="en-US" dirty="0" smtClean="0"/>
              <a:t>Example: I </a:t>
            </a:r>
            <a:r>
              <a:rPr lang="en-US" i="1" dirty="0" smtClean="0"/>
              <a:t>have lost</a:t>
            </a:r>
            <a:r>
              <a:rPr lang="en-US" dirty="0" smtClean="0"/>
              <a:t> my key.</a:t>
            </a:r>
          </a:p>
          <a:p>
            <a:pPr marL="285750" indent="-285750">
              <a:buFont typeface="Wingdings" pitchFamily="2" charset="2"/>
              <a:buChar char="§"/>
            </a:pPr>
            <a:r>
              <a:rPr lang="en-US" dirty="0" smtClean="0"/>
              <a:t>action that has taken place once, never or several times before the moment of speaking </a:t>
            </a:r>
            <a:endParaRPr lang="cs-CZ" dirty="0" smtClean="0"/>
          </a:p>
          <a:p>
            <a:r>
              <a:rPr lang="cs-CZ" dirty="0"/>
              <a:t> </a:t>
            </a:r>
            <a:r>
              <a:rPr lang="cs-CZ" dirty="0" smtClean="0"/>
              <a:t>   </a:t>
            </a:r>
            <a:r>
              <a:rPr lang="en-US" dirty="0" smtClean="0"/>
              <a:t>Example: I </a:t>
            </a:r>
            <a:r>
              <a:rPr lang="en-US" i="1" dirty="0" smtClean="0"/>
              <a:t>have</a:t>
            </a:r>
            <a:r>
              <a:rPr lang="en-US" dirty="0" smtClean="0"/>
              <a:t> never </a:t>
            </a:r>
            <a:r>
              <a:rPr lang="en-US" i="1" dirty="0" smtClean="0"/>
              <a:t>been</a:t>
            </a:r>
            <a:r>
              <a:rPr lang="en-US" dirty="0" smtClean="0"/>
              <a:t> to Australia.</a:t>
            </a:r>
          </a:p>
          <a:p>
            <a:endParaRPr lang="cs-CZ" dirty="0"/>
          </a:p>
        </p:txBody>
      </p:sp>
    </p:spTree>
    <p:extLst>
      <p:ext uri="{BB962C8B-B14F-4D97-AF65-F5344CB8AC3E}">
        <p14:creationId xmlns:p14="http://schemas.microsoft.com/office/powerpoint/2010/main" val="186345021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0" y="584775"/>
            <a:ext cx="9036496" cy="646331"/>
          </a:xfrm>
          <a:prstGeom prst="rect">
            <a:avLst/>
          </a:prstGeom>
        </p:spPr>
        <p:txBody>
          <a:bodyPr wrap="square">
            <a:spAutoFit/>
          </a:bodyPr>
          <a:lstStyle/>
          <a:p>
            <a:r>
              <a:rPr lang="en-US" dirty="0" smtClean="0"/>
              <a:t>The present perfect </a:t>
            </a:r>
            <a:r>
              <a:rPr lang="cs-CZ" dirty="0" err="1" smtClean="0"/>
              <a:t>continuous</a:t>
            </a:r>
            <a:r>
              <a:rPr lang="cs-CZ" dirty="0" smtClean="0"/>
              <a:t> </a:t>
            </a:r>
            <a:r>
              <a:rPr lang="en-US" dirty="0" smtClean="0"/>
              <a:t>expresses an action that recently stopped or is still going on. It puts </a:t>
            </a:r>
            <a:r>
              <a:rPr lang="en-US" b="1" dirty="0" smtClean="0">
                <a:solidFill>
                  <a:srgbClr val="FF0000"/>
                </a:solidFill>
              </a:rPr>
              <a:t>emphasis on the duration or course of the action.</a:t>
            </a:r>
            <a:endParaRPr lang="cs-CZ" b="1" dirty="0">
              <a:solidFill>
                <a:srgbClr val="FF0000"/>
              </a:solidFill>
            </a:endParaRPr>
          </a:p>
        </p:txBody>
      </p:sp>
      <p:sp>
        <p:nvSpPr>
          <p:cNvPr id="3" name="TextovéPole 2"/>
          <p:cNvSpPr txBox="1"/>
          <p:nvPr/>
        </p:nvSpPr>
        <p:spPr>
          <a:xfrm>
            <a:off x="0" y="0"/>
            <a:ext cx="9144000" cy="584775"/>
          </a:xfrm>
          <a:prstGeom prst="rect">
            <a:avLst/>
          </a:prstGeom>
          <a:solidFill>
            <a:schemeClr val="accent1"/>
          </a:solidFill>
        </p:spPr>
        <p:txBody>
          <a:bodyPr wrap="square" rtlCol="0">
            <a:spAutoFit/>
          </a:bodyPr>
          <a:lstStyle/>
          <a:p>
            <a:r>
              <a:rPr lang="en-US" sz="3200" dirty="0" smtClean="0"/>
              <a:t>The present perfect </a:t>
            </a:r>
            <a:r>
              <a:rPr lang="cs-CZ" sz="3200" dirty="0" err="1" smtClean="0"/>
              <a:t>continuous</a:t>
            </a:r>
            <a:endParaRPr lang="cs-CZ" sz="3200" dirty="0"/>
          </a:p>
        </p:txBody>
      </p:sp>
      <p:graphicFrame>
        <p:nvGraphicFramePr>
          <p:cNvPr id="4" name="Tabulka 3"/>
          <p:cNvGraphicFramePr>
            <a:graphicFrameLocks noGrp="1"/>
          </p:cNvGraphicFramePr>
          <p:nvPr>
            <p:extLst>
              <p:ext uri="{D42A27DB-BD31-4B8C-83A1-F6EECF244321}">
                <p14:modId xmlns:p14="http://schemas.microsoft.com/office/powerpoint/2010/main" val="124900684"/>
              </p:ext>
            </p:extLst>
          </p:nvPr>
        </p:nvGraphicFramePr>
        <p:xfrm>
          <a:off x="0" y="1600438"/>
          <a:ext cx="9144000" cy="2005961"/>
        </p:xfrm>
        <a:graphic>
          <a:graphicData uri="http://schemas.openxmlformats.org/drawingml/2006/table">
            <a:tbl>
              <a:tblPr/>
              <a:tblGrid>
                <a:gridCol w="2286000"/>
                <a:gridCol w="2286000"/>
                <a:gridCol w="2286000"/>
                <a:gridCol w="2286000"/>
              </a:tblGrid>
              <a:tr h="445769">
                <a:tc>
                  <a:txBody>
                    <a:bodyPr/>
                    <a:lstStyle/>
                    <a:p>
                      <a:endParaRPr lang="cs-CZ" dirty="0"/>
                    </a:p>
                  </a:txBody>
                  <a:tcPr anchor="ctr">
                    <a:lnL>
                      <a:noFill/>
                    </a:lnL>
                    <a:lnR>
                      <a:noFill/>
                    </a:lnR>
                    <a:lnT>
                      <a:noFill/>
                    </a:lnT>
                    <a:lnB>
                      <a:noFill/>
                    </a:lnB>
                    <a:solidFill>
                      <a:schemeClr val="accent1"/>
                    </a:solidFill>
                  </a:tcPr>
                </a:tc>
                <a:tc>
                  <a:txBody>
                    <a:bodyPr/>
                    <a:lstStyle/>
                    <a:p>
                      <a:r>
                        <a:rPr lang="cs-CZ" b="1" dirty="0"/>
                        <a:t>Positive</a:t>
                      </a:r>
                    </a:p>
                  </a:txBody>
                  <a:tcPr anchor="ctr">
                    <a:lnL>
                      <a:noFill/>
                    </a:lnL>
                    <a:lnR>
                      <a:noFill/>
                    </a:lnR>
                    <a:lnT>
                      <a:noFill/>
                    </a:lnT>
                    <a:lnB>
                      <a:noFill/>
                    </a:lnB>
                    <a:solidFill>
                      <a:schemeClr val="accent1"/>
                    </a:solidFill>
                  </a:tcPr>
                </a:tc>
                <a:tc>
                  <a:txBody>
                    <a:bodyPr/>
                    <a:lstStyle/>
                    <a:p>
                      <a:r>
                        <a:rPr lang="cs-CZ" b="1" dirty="0"/>
                        <a:t>Negative</a:t>
                      </a:r>
                    </a:p>
                  </a:txBody>
                  <a:tcPr anchor="ctr">
                    <a:lnL>
                      <a:noFill/>
                    </a:lnL>
                    <a:lnR>
                      <a:noFill/>
                    </a:lnR>
                    <a:lnT>
                      <a:noFill/>
                    </a:lnT>
                    <a:lnB>
                      <a:noFill/>
                    </a:lnB>
                    <a:solidFill>
                      <a:schemeClr val="accent1"/>
                    </a:solidFill>
                  </a:tcPr>
                </a:tc>
                <a:tc>
                  <a:txBody>
                    <a:bodyPr/>
                    <a:lstStyle/>
                    <a:p>
                      <a:r>
                        <a:rPr lang="cs-CZ" b="1" dirty="0" err="1"/>
                        <a:t>Question</a:t>
                      </a:r>
                      <a:endParaRPr lang="cs-CZ" b="1" dirty="0"/>
                    </a:p>
                  </a:txBody>
                  <a:tcPr anchor="ctr">
                    <a:lnL>
                      <a:noFill/>
                    </a:lnL>
                    <a:lnR>
                      <a:noFill/>
                    </a:lnR>
                    <a:lnT>
                      <a:noFill/>
                    </a:lnT>
                    <a:lnB>
                      <a:noFill/>
                    </a:lnB>
                    <a:solidFill>
                      <a:schemeClr val="accent1"/>
                    </a:solidFill>
                  </a:tcPr>
                </a:tc>
              </a:tr>
              <a:tr h="780096">
                <a:tc>
                  <a:txBody>
                    <a:bodyPr/>
                    <a:lstStyle/>
                    <a:p>
                      <a:r>
                        <a:rPr lang="cs-CZ" b="1" dirty="0"/>
                        <a:t>I / </a:t>
                      </a:r>
                      <a:r>
                        <a:rPr lang="cs-CZ" b="1" dirty="0" err="1"/>
                        <a:t>you</a:t>
                      </a:r>
                      <a:r>
                        <a:rPr lang="cs-CZ" b="1" dirty="0"/>
                        <a:t> / </a:t>
                      </a:r>
                      <a:r>
                        <a:rPr lang="cs-CZ" b="1" dirty="0" err="1"/>
                        <a:t>we</a:t>
                      </a:r>
                      <a:r>
                        <a:rPr lang="cs-CZ" b="1" dirty="0"/>
                        <a:t> / </a:t>
                      </a:r>
                      <a:r>
                        <a:rPr lang="cs-CZ" b="1" dirty="0" err="1"/>
                        <a:t>they</a:t>
                      </a:r>
                      <a:endParaRPr lang="cs-CZ" dirty="0"/>
                    </a:p>
                  </a:txBody>
                  <a:tcPr anchor="ctr">
                    <a:lnL>
                      <a:noFill/>
                    </a:lnL>
                    <a:lnR>
                      <a:noFill/>
                    </a:lnR>
                    <a:lnT>
                      <a:noFill/>
                    </a:lnT>
                    <a:lnB>
                      <a:noFill/>
                    </a:lnB>
                    <a:solidFill>
                      <a:schemeClr val="accent1"/>
                    </a:solidFill>
                  </a:tcPr>
                </a:tc>
                <a:tc>
                  <a:txBody>
                    <a:bodyPr/>
                    <a:lstStyle/>
                    <a:p>
                      <a:r>
                        <a:rPr lang="cs-CZ"/>
                        <a:t>I have been speaking.</a:t>
                      </a:r>
                    </a:p>
                  </a:txBody>
                  <a:tcPr anchor="ctr">
                    <a:lnL>
                      <a:noFill/>
                    </a:lnL>
                    <a:lnR>
                      <a:noFill/>
                    </a:lnR>
                    <a:lnT>
                      <a:noFill/>
                    </a:lnT>
                    <a:lnB>
                      <a:noFill/>
                    </a:lnB>
                    <a:solidFill>
                      <a:schemeClr val="accent1"/>
                    </a:solidFill>
                  </a:tcPr>
                </a:tc>
                <a:tc>
                  <a:txBody>
                    <a:bodyPr/>
                    <a:lstStyle/>
                    <a:p>
                      <a:r>
                        <a:rPr lang="en-US" dirty="0"/>
                        <a:t>I have not been speaking.</a:t>
                      </a:r>
                    </a:p>
                  </a:txBody>
                  <a:tcPr anchor="ctr">
                    <a:lnL>
                      <a:noFill/>
                    </a:lnL>
                    <a:lnR>
                      <a:noFill/>
                    </a:lnR>
                    <a:lnT>
                      <a:noFill/>
                    </a:lnT>
                    <a:lnB>
                      <a:noFill/>
                    </a:lnB>
                    <a:solidFill>
                      <a:schemeClr val="accent1"/>
                    </a:solidFill>
                  </a:tcPr>
                </a:tc>
                <a:tc>
                  <a:txBody>
                    <a:bodyPr/>
                    <a:lstStyle/>
                    <a:p>
                      <a:r>
                        <a:rPr lang="cs-CZ"/>
                        <a:t>Have I been speaking?</a:t>
                      </a:r>
                    </a:p>
                  </a:txBody>
                  <a:tcPr anchor="ctr">
                    <a:lnL>
                      <a:noFill/>
                    </a:lnL>
                    <a:lnR>
                      <a:noFill/>
                    </a:lnR>
                    <a:lnT>
                      <a:noFill/>
                    </a:lnT>
                    <a:lnB>
                      <a:noFill/>
                    </a:lnB>
                    <a:solidFill>
                      <a:schemeClr val="accent1"/>
                    </a:solidFill>
                  </a:tcPr>
                </a:tc>
              </a:tr>
              <a:tr h="780096">
                <a:tc>
                  <a:txBody>
                    <a:bodyPr/>
                    <a:lstStyle/>
                    <a:p>
                      <a:r>
                        <a:rPr lang="cs-CZ" b="1"/>
                        <a:t>he / she / it</a:t>
                      </a:r>
                      <a:endParaRPr lang="cs-CZ"/>
                    </a:p>
                  </a:txBody>
                  <a:tcPr anchor="ctr">
                    <a:lnL>
                      <a:noFill/>
                    </a:lnL>
                    <a:lnR>
                      <a:noFill/>
                    </a:lnR>
                    <a:lnT>
                      <a:noFill/>
                    </a:lnT>
                    <a:lnB>
                      <a:noFill/>
                    </a:lnB>
                    <a:solidFill>
                      <a:schemeClr val="accent1"/>
                    </a:solidFill>
                  </a:tcPr>
                </a:tc>
                <a:tc>
                  <a:txBody>
                    <a:bodyPr/>
                    <a:lstStyle/>
                    <a:p>
                      <a:r>
                        <a:rPr lang="cs-CZ" dirty="0"/>
                        <a:t>He has </a:t>
                      </a:r>
                      <a:r>
                        <a:rPr lang="cs-CZ" dirty="0" err="1"/>
                        <a:t>been</a:t>
                      </a:r>
                      <a:r>
                        <a:rPr lang="cs-CZ" dirty="0"/>
                        <a:t> </a:t>
                      </a:r>
                      <a:r>
                        <a:rPr lang="cs-CZ" dirty="0" err="1"/>
                        <a:t>speaking</a:t>
                      </a:r>
                      <a:r>
                        <a:rPr lang="cs-CZ" dirty="0"/>
                        <a:t>.</a:t>
                      </a:r>
                    </a:p>
                  </a:txBody>
                  <a:tcPr anchor="ctr">
                    <a:lnL>
                      <a:noFill/>
                    </a:lnL>
                    <a:lnR>
                      <a:noFill/>
                    </a:lnR>
                    <a:lnT>
                      <a:noFill/>
                    </a:lnT>
                    <a:lnB>
                      <a:noFill/>
                    </a:lnB>
                    <a:solidFill>
                      <a:schemeClr val="accent1"/>
                    </a:solidFill>
                  </a:tcPr>
                </a:tc>
                <a:tc>
                  <a:txBody>
                    <a:bodyPr/>
                    <a:lstStyle/>
                    <a:p>
                      <a:r>
                        <a:rPr lang="en-US"/>
                        <a:t>He has not been speaking.</a:t>
                      </a:r>
                    </a:p>
                  </a:txBody>
                  <a:tcPr anchor="ctr">
                    <a:lnL>
                      <a:noFill/>
                    </a:lnL>
                    <a:lnR>
                      <a:noFill/>
                    </a:lnR>
                    <a:lnT>
                      <a:noFill/>
                    </a:lnT>
                    <a:lnB>
                      <a:noFill/>
                    </a:lnB>
                    <a:solidFill>
                      <a:schemeClr val="accent1"/>
                    </a:solidFill>
                  </a:tcPr>
                </a:tc>
                <a:tc>
                  <a:txBody>
                    <a:bodyPr/>
                    <a:lstStyle/>
                    <a:p>
                      <a:r>
                        <a:rPr lang="cs-CZ" dirty="0"/>
                        <a:t>Has he </a:t>
                      </a:r>
                      <a:r>
                        <a:rPr lang="cs-CZ" dirty="0" err="1"/>
                        <a:t>been</a:t>
                      </a:r>
                      <a:r>
                        <a:rPr lang="cs-CZ" dirty="0"/>
                        <a:t> </a:t>
                      </a:r>
                      <a:r>
                        <a:rPr lang="cs-CZ" dirty="0" err="1"/>
                        <a:t>speaking</a:t>
                      </a:r>
                      <a:r>
                        <a:rPr lang="cs-CZ" dirty="0"/>
                        <a:t>?</a:t>
                      </a:r>
                    </a:p>
                  </a:txBody>
                  <a:tcPr anchor="ctr">
                    <a:lnL>
                      <a:noFill/>
                    </a:lnL>
                    <a:lnR>
                      <a:noFill/>
                    </a:lnR>
                    <a:lnT>
                      <a:noFill/>
                    </a:lnT>
                    <a:lnB>
                      <a:noFill/>
                    </a:lnB>
                    <a:solidFill>
                      <a:schemeClr val="accent1"/>
                    </a:solidFill>
                  </a:tcPr>
                </a:tc>
              </a:tr>
            </a:tbl>
          </a:graphicData>
        </a:graphic>
      </p:graphicFrame>
      <p:sp>
        <p:nvSpPr>
          <p:cNvPr id="5" name="TextovéPole 4"/>
          <p:cNvSpPr txBox="1"/>
          <p:nvPr/>
        </p:nvSpPr>
        <p:spPr>
          <a:xfrm>
            <a:off x="0" y="3645024"/>
            <a:ext cx="9144000" cy="2308324"/>
          </a:xfrm>
          <a:prstGeom prst="rect">
            <a:avLst/>
          </a:prstGeom>
          <a:noFill/>
        </p:spPr>
        <p:txBody>
          <a:bodyPr wrap="square" rtlCol="0">
            <a:spAutoFit/>
          </a:bodyPr>
          <a:lstStyle/>
          <a:p>
            <a:r>
              <a:rPr lang="en-US" b="1" dirty="0" smtClean="0">
                <a:latin typeface="Comic Sans MS" pitchFamily="66" charset="0"/>
              </a:rPr>
              <a:t>Use of Present Perfect </a:t>
            </a:r>
            <a:r>
              <a:rPr lang="cs-CZ" b="1" dirty="0" err="1" smtClean="0">
                <a:latin typeface="Comic Sans MS" pitchFamily="66" charset="0"/>
              </a:rPr>
              <a:t>Continuous</a:t>
            </a:r>
            <a:r>
              <a:rPr lang="cs-CZ" b="1" dirty="0" smtClean="0">
                <a:latin typeface="Comic Sans MS" pitchFamily="66" charset="0"/>
              </a:rPr>
              <a:t> </a:t>
            </a:r>
            <a:r>
              <a:rPr lang="en-US" dirty="0" smtClean="0"/>
              <a:t>puts emphasis on the duration or course of an action (not the result) </a:t>
            </a:r>
            <a:endParaRPr lang="cs-CZ" dirty="0" smtClean="0"/>
          </a:p>
          <a:p>
            <a:r>
              <a:rPr lang="cs-CZ" dirty="0"/>
              <a:t> </a:t>
            </a:r>
            <a:r>
              <a:rPr lang="cs-CZ" dirty="0" smtClean="0"/>
              <a:t>   </a:t>
            </a:r>
            <a:r>
              <a:rPr lang="en-US" dirty="0" smtClean="0"/>
              <a:t>Example: She </a:t>
            </a:r>
            <a:r>
              <a:rPr lang="en-US" i="1" dirty="0" smtClean="0"/>
              <a:t>has been writing</a:t>
            </a:r>
            <a:r>
              <a:rPr lang="en-US" dirty="0" smtClean="0"/>
              <a:t> for two hours.</a:t>
            </a:r>
          </a:p>
          <a:p>
            <a:pPr marL="285750" indent="-285750">
              <a:buFont typeface="Wingdings" pitchFamily="2" charset="2"/>
              <a:buChar char="§"/>
            </a:pPr>
            <a:r>
              <a:rPr lang="en-US" dirty="0" smtClean="0"/>
              <a:t>action that recently stopped or is still going on </a:t>
            </a:r>
            <a:endParaRPr lang="cs-CZ" dirty="0" smtClean="0"/>
          </a:p>
          <a:p>
            <a:r>
              <a:rPr lang="cs-CZ" dirty="0"/>
              <a:t> </a:t>
            </a:r>
            <a:r>
              <a:rPr lang="cs-CZ" dirty="0" smtClean="0"/>
              <a:t>   </a:t>
            </a:r>
            <a:r>
              <a:rPr lang="en-US" dirty="0" smtClean="0"/>
              <a:t>Example: I </a:t>
            </a:r>
            <a:r>
              <a:rPr lang="en-US" i="1" dirty="0" smtClean="0"/>
              <a:t>have been living</a:t>
            </a:r>
            <a:r>
              <a:rPr lang="en-US" dirty="0" smtClean="0"/>
              <a:t> here since 2001.</a:t>
            </a:r>
          </a:p>
          <a:p>
            <a:pPr marL="285750" indent="-285750">
              <a:buFont typeface="Wingdings" pitchFamily="2" charset="2"/>
              <a:buChar char="§"/>
            </a:pPr>
            <a:r>
              <a:rPr lang="en-US" dirty="0" smtClean="0"/>
              <a:t>finished action that influenced the present </a:t>
            </a:r>
            <a:endParaRPr lang="cs-CZ" dirty="0" smtClean="0"/>
          </a:p>
          <a:p>
            <a:r>
              <a:rPr lang="cs-CZ" dirty="0"/>
              <a:t> </a:t>
            </a:r>
            <a:r>
              <a:rPr lang="cs-CZ" dirty="0" smtClean="0"/>
              <a:t>   </a:t>
            </a:r>
            <a:r>
              <a:rPr lang="en-US" dirty="0" smtClean="0"/>
              <a:t>Example: I </a:t>
            </a:r>
            <a:r>
              <a:rPr lang="en-US" i="1" dirty="0" smtClean="0"/>
              <a:t>have been working</a:t>
            </a:r>
            <a:r>
              <a:rPr lang="en-US" dirty="0" smtClean="0"/>
              <a:t> all afternoon.</a:t>
            </a:r>
          </a:p>
          <a:p>
            <a:endParaRPr lang="cs-CZ" dirty="0"/>
          </a:p>
        </p:txBody>
      </p:sp>
      <p:sp>
        <p:nvSpPr>
          <p:cNvPr id="6" name="TextovéPole 5"/>
          <p:cNvSpPr txBox="1"/>
          <p:nvPr/>
        </p:nvSpPr>
        <p:spPr>
          <a:xfrm>
            <a:off x="0" y="1231106"/>
            <a:ext cx="9144000" cy="369332"/>
          </a:xfrm>
          <a:prstGeom prst="rect">
            <a:avLst/>
          </a:prstGeom>
          <a:noFill/>
        </p:spPr>
        <p:txBody>
          <a:bodyPr wrap="square" rtlCol="0">
            <a:spAutoFit/>
          </a:bodyPr>
          <a:lstStyle/>
          <a:p>
            <a:r>
              <a:rPr lang="en-US" b="1" dirty="0" smtClean="0">
                <a:latin typeface="Comic Sans MS" pitchFamily="66" charset="0"/>
              </a:rPr>
              <a:t>Form of Present Perfect </a:t>
            </a:r>
            <a:r>
              <a:rPr lang="cs-CZ" b="1" dirty="0" err="1" smtClean="0">
                <a:latin typeface="Comic Sans MS" pitchFamily="66" charset="0"/>
              </a:rPr>
              <a:t>Continuous</a:t>
            </a:r>
            <a:endParaRPr lang="cs-CZ" dirty="0">
              <a:latin typeface="Comic Sans MS" pitchFamily="66" charset="0"/>
            </a:endParaRPr>
          </a:p>
        </p:txBody>
      </p:sp>
    </p:spTree>
    <p:extLst>
      <p:ext uri="{BB962C8B-B14F-4D97-AF65-F5344CB8AC3E}">
        <p14:creationId xmlns:p14="http://schemas.microsoft.com/office/powerpoint/2010/main" val="161238877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0" y="548680"/>
            <a:ext cx="9144000" cy="923330"/>
          </a:xfrm>
          <a:prstGeom prst="rect">
            <a:avLst/>
          </a:prstGeom>
          <a:noFill/>
        </p:spPr>
        <p:txBody>
          <a:bodyPr wrap="square" rtlCol="0">
            <a:spAutoFit/>
          </a:bodyPr>
          <a:lstStyle/>
          <a:p>
            <a:r>
              <a:rPr lang="en-US" dirty="0" smtClean="0"/>
              <a:t>The past simple expresses an action in the past taking place once, never, several times. It can also be used for actions taking place one after another or in the middle of another action.</a:t>
            </a:r>
            <a:endParaRPr lang="cs-CZ" dirty="0"/>
          </a:p>
        </p:txBody>
      </p:sp>
      <p:sp>
        <p:nvSpPr>
          <p:cNvPr id="4" name="TextovéPole 3"/>
          <p:cNvSpPr txBox="1"/>
          <p:nvPr/>
        </p:nvSpPr>
        <p:spPr>
          <a:xfrm>
            <a:off x="-1" y="1"/>
            <a:ext cx="9144001" cy="589332"/>
          </a:xfrm>
          <a:prstGeom prst="rect">
            <a:avLst/>
          </a:prstGeom>
          <a:solidFill>
            <a:schemeClr val="accent1"/>
          </a:solidFill>
        </p:spPr>
        <p:txBody>
          <a:bodyPr wrap="square" rtlCol="0">
            <a:spAutoFit/>
          </a:bodyPr>
          <a:lstStyle/>
          <a:p>
            <a:r>
              <a:rPr lang="en-US" sz="3200" dirty="0" smtClean="0"/>
              <a:t>The past simple </a:t>
            </a:r>
            <a:endParaRPr lang="cs-CZ" sz="3200" dirty="0"/>
          </a:p>
        </p:txBody>
      </p:sp>
      <p:graphicFrame>
        <p:nvGraphicFramePr>
          <p:cNvPr id="6" name="Tabulka 5"/>
          <p:cNvGraphicFramePr>
            <a:graphicFrameLocks noGrp="1"/>
          </p:cNvGraphicFramePr>
          <p:nvPr>
            <p:extLst>
              <p:ext uri="{D42A27DB-BD31-4B8C-83A1-F6EECF244321}">
                <p14:modId xmlns:p14="http://schemas.microsoft.com/office/powerpoint/2010/main" val="293836813"/>
              </p:ext>
            </p:extLst>
          </p:nvPr>
        </p:nvGraphicFramePr>
        <p:xfrm>
          <a:off x="0" y="1929537"/>
          <a:ext cx="9088582" cy="852939"/>
        </p:xfrm>
        <a:graphic>
          <a:graphicData uri="http://schemas.openxmlformats.org/drawingml/2006/table">
            <a:tbl>
              <a:tblPr/>
              <a:tblGrid>
                <a:gridCol w="2480659"/>
                <a:gridCol w="2202641"/>
                <a:gridCol w="2202641"/>
                <a:gridCol w="2202641"/>
              </a:tblGrid>
              <a:tr h="487179">
                <a:tc>
                  <a:txBody>
                    <a:bodyPr/>
                    <a:lstStyle/>
                    <a:p>
                      <a:endParaRPr lang="cs-CZ" dirty="0"/>
                    </a:p>
                  </a:txBody>
                  <a:tcPr anchor="ctr">
                    <a:lnL>
                      <a:noFill/>
                    </a:lnL>
                    <a:lnR>
                      <a:noFill/>
                    </a:lnR>
                    <a:lnT>
                      <a:noFill/>
                    </a:lnT>
                    <a:lnB>
                      <a:noFill/>
                    </a:lnB>
                    <a:solidFill>
                      <a:schemeClr val="accent1"/>
                    </a:solidFill>
                  </a:tcPr>
                </a:tc>
                <a:tc>
                  <a:txBody>
                    <a:bodyPr/>
                    <a:lstStyle/>
                    <a:p>
                      <a:r>
                        <a:rPr lang="cs-CZ"/>
                        <a:t>Positive</a:t>
                      </a:r>
                    </a:p>
                  </a:txBody>
                  <a:tcPr anchor="ctr">
                    <a:lnL>
                      <a:noFill/>
                    </a:lnL>
                    <a:lnR>
                      <a:noFill/>
                    </a:lnR>
                    <a:lnT>
                      <a:noFill/>
                    </a:lnT>
                    <a:lnB>
                      <a:noFill/>
                    </a:lnB>
                    <a:solidFill>
                      <a:schemeClr val="accent1"/>
                    </a:solidFill>
                  </a:tcPr>
                </a:tc>
                <a:tc>
                  <a:txBody>
                    <a:bodyPr/>
                    <a:lstStyle/>
                    <a:p>
                      <a:r>
                        <a:rPr lang="cs-CZ"/>
                        <a:t>Negative</a:t>
                      </a:r>
                    </a:p>
                  </a:txBody>
                  <a:tcPr anchor="ctr">
                    <a:lnL>
                      <a:noFill/>
                    </a:lnL>
                    <a:lnR>
                      <a:noFill/>
                    </a:lnR>
                    <a:lnT>
                      <a:noFill/>
                    </a:lnT>
                    <a:lnB>
                      <a:noFill/>
                    </a:lnB>
                    <a:solidFill>
                      <a:schemeClr val="accent1"/>
                    </a:solidFill>
                  </a:tcPr>
                </a:tc>
                <a:tc>
                  <a:txBody>
                    <a:bodyPr/>
                    <a:lstStyle/>
                    <a:p>
                      <a:r>
                        <a:rPr lang="cs-CZ"/>
                        <a:t>Question</a:t>
                      </a:r>
                    </a:p>
                  </a:txBody>
                  <a:tcPr anchor="ctr">
                    <a:lnL>
                      <a:noFill/>
                    </a:lnL>
                    <a:lnR>
                      <a:noFill/>
                    </a:lnR>
                    <a:lnT>
                      <a:noFill/>
                    </a:lnT>
                    <a:lnB>
                      <a:noFill/>
                    </a:lnB>
                    <a:solidFill>
                      <a:schemeClr val="accent1"/>
                    </a:solidFill>
                  </a:tcPr>
                </a:tc>
              </a:tr>
              <a:tr h="234449">
                <a:tc>
                  <a:txBody>
                    <a:bodyPr/>
                    <a:lstStyle/>
                    <a:p>
                      <a:r>
                        <a:rPr lang="cs-CZ" b="1" dirty="0"/>
                        <a:t>no </a:t>
                      </a:r>
                      <a:r>
                        <a:rPr lang="cs-CZ" b="1" dirty="0" err="1"/>
                        <a:t>differences</a:t>
                      </a:r>
                      <a:endParaRPr lang="cs-CZ" dirty="0"/>
                    </a:p>
                  </a:txBody>
                  <a:tcPr anchor="ctr">
                    <a:lnL>
                      <a:noFill/>
                    </a:lnL>
                    <a:lnR>
                      <a:noFill/>
                    </a:lnR>
                    <a:lnT>
                      <a:noFill/>
                    </a:lnT>
                    <a:lnB>
                      <a:noFill/>
                    </a:lnB>
                    <a:solidFill>
                      <a:schemeClr val="accent1"/>
                    </a:solidFill>
                  </a:tcPr>
                </a:tc>
                <a:tc>
                  <a:txBody>
                    <a:bodyPr/>
                    <a:lstStyle/>
                    <a:p>
                      <a:r>
                        <a:rPr lang="cs-CZ"/>
                        <a:t>I spoke.</a:t>
                      </a:r>
                    </a:p>
                  </a:txBody>
                  <a:tcPr anchor="ctr">
                    <a:lnL>
                      <a:noFill/>
                    </a:lnL>
                    <a:lnR>
                      <a:noFill/>
                    </a:lnR>
                    <a:lnT>
                      <a:noFill/>
                    </a:lnT>
                    <a:lnB>
                      <a:noFill/>
                    </a:lnB>
                    <a:solidFill>
                      <a:schemeClr val="accent1"/>
                    </a:solidFill>
                  </a:tcPr>
                </a:tc>
                <a:tc>
                  <a:txBody>
                    <a:bodyPr/>
                    <a:lstStyle/>
                    <a:p>
                      <a:r>
                        <a:rPr lang="cs-CZ"/>
                        <a:t>I did not speak.</a:t>
                      </a:r>
                    </a:p>
                  </a:txBody>
                  <a:tcPr anchor="ctr">
                    <a:lnL>
                      <a:noFill/>
                    </a:lnL>
                    <a:lnR>
                      <a:noFill/>
                    </a:lnR>
                    <a:lnT>
                      <a:noFill/>
                    </a:lnT>
                    <a:lnB>
                      <a:noFill/>
                    </a:lnB>
                    <a:solidFill>
                      <a:schemeClr val="accent1"/>
                    </a:solidFill>
                  </a:tcPr>
                </a:tc>
                <a:tc>
                  <a:txBody>
                    <a:bodyPr/>
                    <a:lstStyle/>
                    <a:p>
                      <a:r>
                        <a:rPr lang="cs-CZ" dirty="0" err="1"/>
                        <a:t>Did</a:t>
                      </a:r>
                      <a:r>
                        <a:rPr lang="cs-CZ" dirty="0"/>
                        <a:t> I </a:t>
                      </a:r>
                      <a:r>
                        <a:rPr lang="cs-CZ" dirty="0" err="1"/>
                        <a:t>speak</a:t>
                      </a:r>
                      <a:r>
                        <a:rPr lang="cs-CZ" dirty="0"/>
                        <a:t>?</a:t>
                      </a:r>
                    </a:p>
                  </a:txBody>
                  <a:tcPr anchor="ctr">
                    <a:lnL>
                      <a:noFill/>
                    </a:lnL>
                    <a:lnR>
                      <a:noFill/>
                    </a:lnR>
                    <a:lnT>
                      <a:noFill/>
                    </a:lnT>
                    <a:lnB>
                      <a:noFill/>
                    </a:lnB>
                    <a:solidFill>
                      <a:schemeClr val="accent1"/>
                    </a:solidFill>
                  </a:tcPr>
                </a:tc>
              </a:tr>
            </a:tbl>
          </a:graphicData>
        </a:graphic>
      </p:graphicFrame>
      <p:sp>
        <p:nvSpPr>
          <p:cNvPr id="7" name="Rectangle 1"/>
          <p:cNvSpPr>
            <a:spLocks noChangeArrowheads="1"/>
          </p:cNvSpPr>
          <p:nvPr/>
        </p:nvSpPr>
        <p:spPr bwMode="auto">
          <a:xfrm>
            <a:off x="-1" y="1679158"/>
            <a:ext cx="9144001" cy="3314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20631" tIns="26979" rIns="20631" bIns="26979" numCol="1" anchor="ctr" anchorCtr="0" compatLnSpc="1">
            <a:prstTxWarp prst="textNoShape">
              <a:avLst/>
            </a:prstTxWarp>
            <a:spAutoFit/>
          </a:bodyPr>
          <a:lstStyle/>
          <a:p>
            <a:pPr fontAlgn="base">
              <a:spcBef>
                <a:spcPct val="0"/>
              </a:spcBef>
              <a:spcAft>
                <a:spcPct val="0"/>
              </a:spcAft>
            </a:pPr>
            <a:r>
              <a:rPr kumimoji="0" lang="cs-CZ" b="1" i="0" u="none" strike="noStrike" cap="none" normalizeH="0" baseline="0" dirty="0" err="1" smtClean="0">
                <a:ln>
                  <a:noFill/>
                </a:ln>
                <a:solidFill>
                  <a:schemeClr val="tx1"/>
                </a:solidFill>
                <a:effectLst/>
                <a:latin typeface="Comic Sans MS" pitchFamily="66" charset="0"/>
                <a:cs typeface="Arial" pitchFamily="34" charset="0"/>
              </a:rPr>
              <a:t>Form</a:t>
            </a:r>
            <a:r>
              <a:rPr kumimoji="0" lang="cs-CZ" b="1" i="0" u="none" strike="noStrike" cap="none" normalizeH="0" baseline="0" dirty="0" smtClean="0">
                <a:ln>
                  <a:noFill/>
                </a:ln>
                <a:solidFill>
                  <a:schemeClr val="tx1"/>
                </a:solidFill>
                <a:effectLst/>
                <a:latin typeface="Comic Sans MS" pitchFamily="66" charset="0"/>
                <a:cs typeface="Arial" pitchFamily="34" charset="0"/>
              </a:rPr>
              <a:t> </a:t>
            </a:r>
            <a:r>
              <a:rPr kumimoji="0" lang="cs-CZ" b="1" i="0" u="none" strike="noStrike" cap="none" normalizeH="0" baseline="0" dirty="0" err="1" smtClean="0">
                <a:ln>
                  <a:noFill/>
                </a:ln>
                <a:solidFill>
                  <a:schemeClr val="tx1"/>
                </a:solidFill>
                <a:effectLst/>
                <a:latin typeface="Comic Sans MS" pitchFamily="66" charset="0"/>
                <a:cs typeface="Arial" pitchFamily="34" charset="0"/>
              </a:rPr>
              <a:t>of</a:t>
            </a:r>
            <a:r>
              <a:rPr kumimoji="0" lang="cs-CZ" b="1" i="0" u="none" strike="noStrike" cap="none" normalizeH="0" baseline="0" dirty="0" smtClean="0">
                <a:ln>
                  <a:noFill/>
                </a:ln>
                <a:solidFill>
                  <a:schemeClr val="tx1"/>
                </a:solidFill>
                <a:effectLst/>
                <a:latin typeface="Comic Sans MS" pitchFamily="66" charset="0"/>
                <a:cs typeface="Arial" pitchFamily="34" charset="0"/>
              </a:rPr>
              <a:t> </a:t>
            </a:r>
            <a:r>
              <a:rPr lang="cs-CZ" b="1" dirty="0" smtClean="0">
                <a:latin typeface="Comic Sans MS" pitchFamily="66" charset="0"/>
                <a:cs typeface="Arial" pitchFamily="34" charset="0"/>
              </a:rPr>
              <a:t>Past </a:t>
            </a:r>
            <a:r>
              <a:rPr kumimoji="0" lang="cs-CZ" b="1" i="0" u="none" strike="noStrike" cap="none" normalizeH="0" baseline="0" dirty="0" err="1" smtClean="0">
                <a:ln>
                  <a:noFill/>
                </a:ln>
                <a:solidFill>
                  <a:schemeClr val="tx1"/>
                </a:solidFill>
                <a:effectLst/>
                <a:latin typeface="Comic Sans MS" pitchFamily="66" charset="0"/>
                <a:cs typeface="Arial" pitchFamily="34" charset="0"/>
              </a:rPr>
              <a:t>Simple</a:t>
            </a:r>
            <a:endParaRPr kumimoji="0" lang="cs-CZ"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8" name="TextovéPole 7"/>
          <p:cNvSpPr txBox="1"/>
          <p:nvPr/>
        </p:nvSpPr>
        <p:spPr>
          <a:xfrm>
            <a:off x="0" y="2852936"/>
            <a:ext cx="9144000" cy="2862322"/>
          </a:xfrm>
          <a:prstGeom prst="rect">
            <a:avLst/>
          </a:prstGeom>
          <a:noFill/>
        </p:spPr>
        <p:txBody>
          <a:bodyPr wrap="square" rtlCol="0">
            <a:spAutoFit/>
          </a:bodyPr>
          <a:lstStyle/>
          <a:p>
            <a:r>
              <a:rPr lang="en-US" b="1" dirty="0" smtClean="0">
                <a:latin typeface="Comic Sans MS" pitchFamily="66" charset="0"/>
              </a:rPr>
              <a:t>Use of Past</a:t>
            </a:r>
            <a:r>
              <a:rPr lang="cs-CZ" b="1" dirty="0" smtClean="0">
                <a:latin typeface="Comic Sans MS" pitchFamily="66" charset="0"/>
              </a:rPr>
              <a:t> </a:t>
            </a:r>
            <a:r>
              <a:rPr lang="en-US" b="1" dirty="0" smtClean="0">
                <a:latin typeface="Comic Sans MS" pitchFamily="66" charset="0"/>
              </a:rPr>
              <a:t>Simple</a:t>
            </a:r>
          </a:p>
          <a:p>
            <a:pPr marL="285750" indent="-285750">
              <a:buFont typeface="Wingdings" pitchFamily="2" charset="2"/>
              <a:buChar char="§"/>
            </a:pPr>
            <a:r>
              <a:rPr lang="en-US" dirty="0" smtClean="0"/>
              <a:t>action in the past taking place once, never or several times </a:t>
            </a:r>
            <a:endParaRPr lang="cs-CZ" dirty="0" smtClean="0"/>
          </a:p>
          <a:p>
            <a:r>
              <a:rPr lang="cs-CZ" dirty="0"/>
              <a:t> </a:t>
            </a:r>
            <a:r>
              <a:rPr lang="cs-CZ" dirty="0" smtClean="0"/>
              <a:t>   </a:t>
            </a:r>
            <a:r>
              <a:rPr lang="en-US" dirty="0" smtClean="0"/>
              <a:t>Example: He </a:t>
            </a:r>
            <a:r>
              <a:rPr lang="en-US" i="1" dirty="0" smtClean="0"/>
              <a:t>visited</a:t>
            </a:r>
            <a:r>
              <a:rPr lang="en-US" dirty="0" smtClean="0"/>
              <a:t> his parents every weekend.</a:t>
            </a:r>
          </a:p>
          <a:p>
            <a:pPr marL="285750" indent="-285750">
              <a:buFont typeface="Wingdings" pitchFamily="2" charset="2"/>
              <a:buChar char="§"/>
            </a:pPr>
            <a:r>
              <a:rPr lang="en-US" dirty="0" smtClean="0"/>
              <a:t>actions in the past taking place one after the other </a:t>
            </a:r>
            <a:endParaRPr lang="cs-CZ" dirty="0" smtClean="0"/>
          </a:p>
          <a:p>
            <a:r>
              <a:rPr lang="cs-CZ" dirty="0" smtClean="0"/>
              <a:t>    </a:t>
            </a:r>
            <a:r>
              <a:rPr lang="en-US" dirty="0" smtClean="0"/>
              <a:t>Example: He </a:t>
            </a:r>
            <a:r>
              <a:rPr lang="en-US" i="1" dirty="0" smtClean="0"/>
              <a:t>came</a:t>
            </a:r>
            <a:r>
              <a:rPr lang="en-US" dirty="0" smtClean="0"/>
              <a:t> in, </a:t>
            </a:r>
            <a:r>
              <a:rPr lang="en-US" i="1" dirty="0" smtClean="0"/>
              <a:t>took</a:t>
            </a:r>
            <a:r>
              <a:rPr lang="en-US" dirty="0" smtClean="0"/>
              <a:t> off his coat and </a:t>
            </a:r>
            <a:r>
              <a:rPr lang="en-US" i="1" dirty="0" smtClean="0"/>
              <a:t>sat</a:t>
            </a:r>
            <a:r>
              <a:rPr lang="en-US" dirty="0" smtClean="0"/>
              <a:t> down.</a:t>
            </a:r>
          </a:p>
          <a:p>
            <a:pPr marL="285750" indent="-285750">
              <a:buFont typeface="Wingdings" pitchFamily="2" charset="2"/>
              <a:buChar char="§"/>
            </a:pPr>
            <a:r>
              <a:rPr lang="en-US" dirty="0" smtClean="0"/>
              <a:t>action in the past taking place in the middle of another action </a:t>
            </a:r>
            <a:endParaRPr lang="cs-CZ" dirty="0" smtClean="0"/>
          </a:p>
          <a:p>
            <a:r>
              <a:rPr lang="cs-CZ" dirty="0" smtClean="0"/>
              <a:t>    </a:t>
            </a:r>
            <a:r>
              <a:rPr lang="en-US" dirty="0" smtClean="0"/>
              <a:t>Example: When I was having breakfast, the phone suddenly </a:t>
            </a:r>
            <a:r>
              <a:rPr lang="en-US" i="1" dirty="0" smtClean="0"/>
              <a:t>rang</a:t>
            </a:r>
            <a:r>
              <a:rPr lang="en-US" dirty="0" smtClean="0"/>
              <a:t>.</a:t>
            </a:r>
          </a:p>
          <a:p>
            <a:pPr marL="285750" indent="-285750">
              <a:buFont typeface="Wingdings" pitchFamily="2" charset="2"/>
              <a:buChar char="§"/>
            </a:pPr>
            <a:r>
              <a:rPr lang="en-US" dirty="0" smtClean="0"/>
              <a:t>if sentences type II (If I talked, …) </a:t>
            </a:r>
            <a:endParaRPr lang="cs-CZ" dirty="0" smtClean="0"/>
          </a:p>
          <a:p>
            <a:r>
              <a:rPr lang="cs-CZ" dirty="0"/>
              <a:t> </a:t>
            </a:r>
            <a:r>
              <a:rPr lang="cs-CZ" dirty="0" smtClean="0"/>
              <a:t>   </a:t>
            </a:r>
            <a:r>
              <a:rPr lang="en-US" dirty="0" smtClean="0"/>
              <a:t>Example: If I </a:t>
            </a:r>
            <a:r>
              <a:rPr lang="en-US" i="1" dirty="0" smtClean="0"/>
              <a:t>had</a:t>
            </a:r>
            <a:r>
              <a:rPr lang="en-US" dirty="0" smtClean="0"/>
              <a:t> a lot of money, I would share it with you.</a:t>
            </a:r>
          </a:p>
          <a:p>
            <a:endParaRPr lang="cs-CZ" dirty="0"/>
          </a:p>
        </p:txBody>
      </p:sp>
    </p:spTree>
    <p:extLst>
      <p:ext uri="{BB962C8B-B14F-4D97-AF65-F5344CB8AC3E}">
        <p14:creationId xmlns:p14="http://schemas.microsoft.com/office/powerpoint/2010/main" val="38928422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0" y="620689"/>
            <a:ext cx="9144000" cy="369332"/>
          </a:xfrm>
          <a:prstGeom prst="rect">
            <a:avLst/>
          </a:prstGeom>
        </p:spPr>
        <p:txBody>
          <a:bodyPr wrap="square">
            <a:spAutoFit/>
          </a:bodyPr>
          <a:lstStyle/>
          <a:p>
            <a:r>
              <a:rPr lang="en-US" dirty="0" smtClean="0"/>
              <a:t>The past </a:t>
            </a:r>
            <a:r>
              <a:rPr lang="cs-CZ" dirty="0" err="1" smtClean="0"/>
              <a:t>continuous</a:t>
            </a:r>
            <a:r>
              <a:rPr lang="en-US" dirty="0" smtClean="0"/>
              <a:t> puts </a:t>
            </a:r>
            <a:r>
              <a:rPr lang="en-US" dirty="0" smtClean="0">
                <a:solidFill>
                  <a:srgbClr val="FF0000"/>
                </a:solidFill>
              </a:rPr>
              <a:t>emphasis on the course of an action in the past</a:t>
            </a:r>
            <a:r>
              <a:rPr lang="cs-CZ" dirty="0" smtClean="0"/>
              <a:t>.</a:t>
            </a:r>
            <a:endParaRPr lang="cs-CZ" dirty="0"/>
          </a:p>
        </p:txBody>
      </p:sp>
      <p:sp>
        <p:nvSpPr>
          <p:cNvPr id="3" name="TextovéPole 2"/>
          <p:cNvSpPr txBox="1"/>
          <p:nvPr/>
        </p:nvSpPr>
        <p:spPr>
          <a:xfrm>
            <a:off x="0" y="0"/>
            <a:ext cx="9144000" cy="584775"/>
          </a:xfrm>
          <a:prstGeom prst="rect">
            <a:avLst/>
          </a:prstGeom>
          <a:solidFill>
            <a:schemeClr val="accent1"/>
          </a:solidFill>
        </p:spPr>
        <p:txBody>
          <a:bodyPr wrap="square" rtlCol="0">
            <a:spAutoFit/>
          </a:bodyPr>
          <a:lstStyle/>
          <a:p>
            <a:r>
              <a:rPr lang="en-US" sz="3200" dirty="0" smtClean="0"/>
              <a:t>The past </a:t>
            </a:r>
            <a:r>
              <a:rPr lang="cs-CZ" sz="3200" dirty="0" err="1" smtClean="0"/>
              <a:t>continuous</a:t>
            </a:r>
            <a:r>
              <a:rPr lang="en-US" sz="3200" dirty="0" smtClean="0"/>
              <a:t> </a:t>
            </a:r>
            <a:endParaRPr lang="cs-CZ" sz="3200" dirty="0"/>
          </a:p>
        </p:txBody>
      </p:sp>
      <p:sp>
        <p:nvSpPr>
          <p:cNvPr id="4" name="TextovéPole 3"/>
          <p:cNvSpPr txBox="1"/>
          <p:nvPr/>
        </p:nvSpPr>
        <p:spPr>
          <a:xfrm>
            <a:off x="0" y="1124745"/>
            <a:ext cx="9324528" cy="646331"/>
          </a:xfrm>
          <a:prstGeom prst="rect">
            <a:avLst/>
          </a:prstGeom>
          <a:noFill/>
        </p:spPr>
        <p:txBody>
          <a:bodyPr wrap="square" rtlCol="0">
            <a:spAutoFit/>
          </a:bodyPr>
          <a:lstStyle/>
          <a:p>
            <a:pPr lvl="0"/>
            <a:r>
              <a:rPr kumimoji="0" lang="cs-CZ" b="1" i="0" u="none" strike="noStrike" cap="none" normalizeH="0" baseline="0" dirty="0" err="1" smtClean="0">
                <a:ln>
                  <a:noFill/>
                </a:ln>
                <a:solidFill>
                  <a:schemeClr val="tx1"/>
                </a:solidFill>
                <a:effectLst/>
                <a:latin typeface="Comic Sans MS" pitchFamily="66" charset="0"/>
                <a:cs typeface="Arial" pitchFamily="34" charset="0"/>
              </a:rPr>
              <a:t>Form</a:t>
            </a:r>
            <a:endParaRPr kumimoji="0" lang="cs-CZ" b="1" i="0" u="none" strike="noStrike" cap="none" normalizeH="0" baseline="0" dirty="0" smtClean="0">
              <a:ln>
                <a:noFill/>
              </a:ln>
              <a:solidFill>
                <a:schemeClr val="tx1"/>
              </a:solidFill>
              <a:effectLst/>
              <a:latin typeface="Comic Sans MS" pitchFamily="66" charset="0"/>
              <a:cs typeface="Arial" pitchFamily="34" charset="0"/>
            </a:endParaRPr>
          </a:p>
          <a:p>
            <a:endParaRPr lang="cs-CZ" dirty="0"/>
          </a:p>
        </p:txBody>
      </p:sp>
      <p:graphicFrame>
        <p:nvGraphicFramePr>
          <p:cNvPr id="5" name="Tabulka 4"/>
          <p:cNvGraphicFramePr>
            <a:graphicFrameLocks noGrp="1"/>
          </p:cNvGraphicFramePr>
          <p:nvPr>
            <p:extLst>
              <p:ext uri="{D42A27DB-BD31-4B8C-83A1-F6EECF244321}">
                <p14:modId xmlns:p14="http://schemas.microsoft.com/office/powerpoint/2010/main" val="858800695"/>
              </p:ext>
            </p:extLst>
          </p:nvPr>
        </p:nvGraphicFramePr>
        <p:xfrm>
          <a:off x="-2" y="1447909"/>
          <a:ext cx="9144004" cy="1548036"/>
        </p:xfrm>
        <a:graphic>
          <a:graphicData uri="http://schemas.openxmlformats.org/drawingml/2006/table">
            <a:tbl>
              <a:tblPr/>
              <a:tblGrid>
                <a:gridCol w="2286001"/>
                <a:gridCol w="2286001"/>
                <a:gridCol w="2286001"/>
                <a:gridCol w="2286001"/>
              </a:tblGrid>
              <a:tr h="372367">
                <a:tc>
                  <a:txBody>
                    <a:bodyPr/>
                    <a:lstStyle/>
                    <a:p>
                      <a:endParaRPr lang="cs-CZ" dirty="0"/>
                    </a:p>
                  </a:txBody>
                  <a:tcPr anchor="ctr">
                    <a:lnL>
                      <a:noFill/>
                    </a:lnL>
                    <a:lnR>
                      <a:noFill/>
                    </a:lnR>
                    <a:lnT>
                      <a:noFill/>
                    </a:lnT>
                    <a:lnB>
                      <a:noFill/>
                    </a:lnB>
                    <a:solidFill>
                      <a:schemeClr val="accent1"/>
                    </a:solidFill>
                  </a:tcPr>
                </a:tc>
                <a:tc>
                  <a:txBody>
                    <a:bodyPr/>
                    <a:lstStyle/>
                    <a:p>
                      <a:r>
                        <a:rPr lang="cs-CZ"/>
                        <a:t>Positive</a:t>
                      </a:r>
                    </a:p>
                  </a:txBody>
                  <a:tcPr anchor="ctr">
                    <a:lnL>
                      <a:noFill/>
                    </a:lnL>
                    <a:lnR>
                      <a:noFill/>
                    </a:lnR>
                    <a:lnT>
                      <a:noFill/>
                    </a:lnT>
                    <a:lnB>
                      <a:noFill/>
                    </a:lnB>
                    <a:solidFill>
                      <a:schemeClr val="accent1"/>
                    </a:solidFill>
                  </a:tcPr>
                </a:tc>
                <a:tc>
                  <a:txBody>
                    <a:bodyPr/>
                    <a:lstStyle/>
                    <a:p>
                      <a:r>
                        <a:rPr lang="cs-CZ"/>
                        <a:t>Negative</a:t>
                      </a:r>
                    </a:p>
                  </a:txBody>
                  <a:tcPr anchor="ctr">
                    <a:lnL>
                      <a:noFill/>
                    </a:lnL>
                    <a:lnR>
                      <a:noFill/>
                    </a:lnR>
                    <a:lnT>
                      <a:noFill/>
                    </a:lnT>
                    <a:lnB>
                      <a:noFill/>
                    </a:lnB>
                    <a:solidFill>
                      <a:schemeClr val="accent1"/>
                    </a:solidFill>
                  </a:tcPr>
                </a:tc>
                <a:tc>
                  <a:txBody>
                    <a:bodyPr/>
                    <a:lstStyle/>
                    <a:p>
                      <a:r>
                        <a:rPr lang="cs-CZ"/>
                        <a:t>Question</a:t>
                      </a:r>
                    </a:p>
                  </a:txBody>
                  <a:tcPr anchor="ctr">
                    <a:lnL>
                      <a:noFill/>
                    </a:lnL>
                    <a:lnR>
                      <a:noFill/>
                    </a:lnR>
                    <a:lnT>
                      <a:noFill/>
                    </a:lnT>
                    <a:lnB>
                      <a:noFill/>
                    </a:lnB>
                    <a:solidFill>
                      <a:schemeClr val="accent1"/>
                    </a:solidFill>
                  </a:tcPr>
                </a:tc>
              </a:tr>
              <a:tr h="524027">
                <a:tc>
                  <a:txBody>
                    <a:bodyPr/>
                    <a:lstStyle/>
                    <a:p>
                      <a:r>
                        <a:rPr lang="cs-CZ" b="1" dirty="0"/>
                        <a:t>I / he / </a:t>
                      </a:r>
                      <a:r>
                        <a:rPr lang="cs-CZ" b="1" dirty="0" err="1"/>
                        <a:t>she</a:t>
                      </a:r>
                      <a:r>
                        <a:rPr lang="cs-CZ" b="1" dirty="0"/>
                        <a:t> / </a:t>
                      </a:r>
                      <a:r>
                        <a:rPr lang="cs-CZ" b="1" dirty="0" err="1"/>
                        <a:t>it</a:t>
                      </a:r>
                      <a:endParaRPr lang="cs-CZ" dirty="0"/>
                    </a:p>
                  </a:txBody>
                  <a:tcPr anchor="ctr">
                    <a:lnL>
                      <a:noFill/>
                    </a:lnL>
                    <a:lnR>
                      <a:noFill/>
                    </a:lnR>
                    <a:lnT>
                      <a:noFill/>
                    </a:lnT>
                    <a:lnB>
                      <a:noFill/>
                    </a:lnB>
                    <a:solidFill>
                      <a:schemeClr val="accent1"/>
                    </a:solidFill>
                  </a:tcPr>
                </a:tc>
                <a:tc>
                  <a:txBody>
                    <a:bodyPr/>
                    <a:lstStyle/>
                    <a:p>
                      <a:r>
                        <a:rPr lang="cs-CZ"/>
                        <a:t>I was speaking.</a:t>
                      </a:r>
                    </a:p>
                  </a:txBody>
                  <a:tcPr anchor="ctr">
                    <a:lnL>
                      <a:noFill/>
                    </a:lnL>
                    <a:lnR>
                      <a:noFill/>
                    </a:lnR>
                    <a:lnT>
                      <a:noFill/>
                    </a:lnT>
                    <a:lnB>
                      <a:noFill/>
                    </a:lnB>
                    <a:solidFill>
                      <a:schemeClr val="accent1"/>
                    </a:solidFill>
                  </a:tcPr>
                </a:tc>
                <a:tc>
                  <a:txBody>
                    <a:bodyPr/>
                    <a:lstStyle/>
                    <a:p>
                      <a:r>
                        <a:rPr lang="cs-CZ"/>
                        <a:t>I was not speaking.</a:t>
                      </a:r>
                    </a:p>
                  </a:txBody>
                  <a:tcPr anchor="ctr">
                    <a:lnL>
                      <a:noFill/>
                    </a:lnL>
                    <a:lnR>
                      <a:noFill/>
                    </a:lnR>
                    <a:lnT>
                      <a:noFill/>
                    </a:lnT>
                    <a:lnB>
                      <a:noFill/>
                    </a:lnB>
                    <a:solidFill>
                      <a:schemeClr val="accent1"/>
                    </a:solidFill>
                  </a:tcPr>
                </a:tc>
                <a:tc>
                  <a:txBody>
                    <a:bodyPr/>
                    <a:lstStyle/>
                    <a:p>
                      <a:r>
                        <a:rPr lang="cs-CZ"/>
                        <a:t>Was I speaking?</a:t>
                      </a:r>
                    </a:p>
                  </a:txBody>
                  <a:tcPr anchor="ctr">
                    <a:lnL>
                      <a:noFill/>
                    </a:lnL>
                    <a:lnR>
                      <a:noFill/>
                    </a:lnR>
                    <a:lnT>
                      <a:noFill/>
                    </a:lnT>
                    <a:lnB>
                      <a:noFill/>
                    </a:lnB>
                    <a:solidFill>
                      <a:schemeClr val="accent1"/>
                    </a:solidFill>
                  </a:tcPr>
                </a:tc>
              </a:tr>
              <a:tr h="651642">
                <a:tc>
                  <a:txBody>
                    <a:bodyPr/>
                    <a:lstStyle/>
                    <a:p>
                      <a:r>
                        <a:rPr lang="cs-CZ" b="1" dirty="0" err="1"/>
                        <a:t>you</a:t>
                      </a:r>
                      <a:r>
                        <a:rPr lang="cs-CZ" b="1" dirty="0"/>
                        <a:t> / </a:t>
                      </a:r>
                      <a:r>
                        <a:rPr lang="cs-CZ" b="1" dirty="0" err="1"/>
                        <a:t>we</a:t>
                      </a:r>
                      <a:r>
                        <a:rPr lang="cs-CZ" b="1" dirty="0"/>
                        <a:t> / </a:t>
                      </a:r>
                      <a:r>
                        <a:rPr lang="cs-CZ" b="1" dirty="0" err="1"/>
                        <a:t>they</a:t>
                      </a:r>
                      <a:endParaRPr lang="cs-CZ" dirty="0"/>
                    </a:p>
                  </a:txBody>
                  <a:tcPr anchor="ctr">
                    <a:lnL>
                      <a:noFill/>
                    </a:lnL>
                    <a:lnR>
                      <a:noFill/>
                    </a:lnR>
                    <a:lnT>
                      <a:noFill/>
                    </a:lnT>
                    <a:lnB>
                      <a:noFill/>
                    </a:lnB>
                    <a:solidFill>
                      <a:schemeClr val="accent1"/>
                    </a:solidFill>
                  </a:tcPr>
                </a:tc>
                <a:tc>
                  <a:txBody>
                    <a:bodyPr/>
                    <a:lstStyle/>
                    <a:p>
                      <a:r>
                        <a:rPr lang="cs-CZ"/>
                        <a:t>You were speaking.</a:t>
                      </a:r>
                    </a:p>
                  </a:txBody>
                  <a:tcPr anchor="ctr">
                    <a:lnL>
                      <a:noFill/>
                    </a:lnL>
                    <a:lnR>
                      <a:noFill/>
                    </a:lnR>
                    <a:lnT>
                      <a:noFill/>
                    </a:lnT>
                    <a:lnB>
                      <a:noFill/>
                    </a:lnB>
                    <a:solidFill>
                      <a:schemeClr val="accent1"/>
                    </a:solidFill>
                  </a:tcPr>
                </a:tc>
                <a:tc>
                  <a:txBody>
                    <a:bodyPr/>
                    <a:lstStyle/>
                    <a:p>
                      <a:r>
                        <a:rPr lang="cs-CZ"/>
                        <a:t>You were not speaking.</a:t>
                      </a:r>
                    </a:p>
                  </a:txBody>
                  <a:tcPr anchor="ctr">
                    <a:lnL>
                      <a:noFill/>
                    </a:lnL>
                    <a:lnR>
                      <a:noFill/>
                    </a:lnR>
                    <a:lnT>
                      <a:noFill/>
                    </a:lnT>
                    <a:lnB>
                      <a:noFill/>
                    </a:lnB>
                    <a:solidFill>
                      <a:schemeClr val="accent1"/>
                    </a:solidFill>
                  </a:tcPr>
                </a:tc>
                <a:tc>
                  <a:txBody>
                    <a:bodyPr/>
                    <a:lstStyle/>
                    <a:p>
                      <a:r>
                        <a:rPr lang="cs-CZ" dirty="0" err="1"/>
                        <a:t>Were</a:t>
                      </a:r>
                      <a:r>
                        <a:rPr lang="cs-CZ" dirty="0"/>
                        <a:t> </a:t>
                      </a:r>
                      <a:r>
                        <a:rPr lang="cs-CZ" dirty="0" err="1"/>
                        <a:t>you</a:t>
                      </a:r>
                      <a:r>
                        <a:rPr lang="cs-CZ" dirty="0"/>
                        <a:t> </a:t>
                      </a:r>
                      <a:r>
                        <a:rPr lang="cs-CZ" dirty="0" err="1"/>
                        <a:t>speaking</a:t>
                      </a:r>
                      <a:r>
                        <a:rPr lang="cs-CZ" dirty="0"/>
                        <a:t>?</a:t>
                      </a:r>
                    </a:p>
                  </a:txBody>
                  <a:tcPr anchor="ctr">
                    <a:lnL>
                      <a:noFill/>
                    </a:lnL>
                    <a:lnR>
                      <a:noFill/>
                    </a:lnR>
                    <a:lnT>
                      <a:noFill/>
                    </a:lnT>
                    <a:lnB>
                      <a:noFill/>
                    </a:lnB>
                    <a:solidFill>
                      <a:schemeClr val="accent1"/>
                    </a:solidFill>
                  </a:tcPr>
                </a:tc>
              </a:tr>
            </a:tbl>
          </a:graphicData>
        </a:graphic>
      </p:graphicFrame>
      <p:sp>
        <p:nvSpPr>
          <p:cNvPr id="7" name="TextovéPole 6"/>
          <p:cNvSpPr txBox="1"/>
          <p:nvPr/>
        </p:nvSpPr>
        <p:spPr>
          <a:xfrm>
            <a:off x="0" y="2996952"/>
            <a:ext cx="9144000" cy="2308324"/>
          </a:xfrm>
          <a:prstGeom prst="rect">
            <a:avLst/>
          </a:prstGeom>
          <a:noFill/>
        </p:spPr>
        <p:txBody>
          <a:bodyPr wrap="square" rtlCol="0">
            <a:spAutoFit/>
          </a:bodyPr>
          <a:lstStyle/>
          <a:p>
            <a:r>
              <a:rPr lang="en-US" b="1" dirty="0" smtClean="0">
                <a:latin typeface="Comic Sans MS" pitchFamily="66" charset="0"/>
              </a:rPr>
              <a:t>Use of Past </a:t>
            </a:r>
            <a:r>
              <a:rPr lang="cs-CZ" b="1" dirty="0" err="1" smtClean="0">
                <a:latin typeface="Comic Sans MS" pitchFamily="66" charset="0"/>
              </a:rPr>
              <a:t>Continuous</a:t>
            </a:r>
            <a:endParaRPr lang="en-US" b="1" dirty="0" smtClean="0">
              <a:latin typeface="Comic Sans MS" pitchFamily="66" charset="0"/>
            </a:endParaRPr>
          </a:p>
          <a:p>
            <a:pPr marL="285750" indent="-285750">
              <a:buFont typeface="Wingdings" pitchFamily="2" charset="2"/>
              <a:buChar char="§"/>
            </a:pPr>
            <a:r>
              <a:rPr lang="en-US" dirty="0" smtClean="0"/>
              <a:t>puts emphasis on the course of an action in the past </a:t>
            </a:r>
            <a:endParaRPr lang="cs-CZ" dirty="0" smtClean="0"/>
          </a:p>
          <a:p>
            <a:r>
              <a:rPr lang="cs-CZ" dirty="0"/>
              <a:t> </a:t>
            </a:r>
            <a:r>
              <a:rPr lang="cs-CZ" dirty="0" smtClean="0"/>
              <a:t>   </a:t>
            </a:r>
            <a:r>
              <a:rPr lang="en-US" dirty="0" smtClean="0"/>
              <a:t>Example: He </a:t>
            </a:r>
            <a:r>
              <a:rPr lang="en-US" i="1" dirty="0" smtClean="0"/>
              <a:t>was playing</a:t>
            </a:r>
            <a:r>
              <a:rPr lang="en-US" dirty="0" smtClean="0"/>
              <a:t> football.</a:t>
            </a:r>
          </a:p>
          <a:p>
            <a:pPr marL="285750" indent="-285750">
              <a:buFont typeface="Wingdings" pitchFamily="2" charset="2"/>
              <a:buChar char="§"/>
            </a:pPr>
            <a:r>
              <a:rPr lang="en-US" dirty="0" smtClean="0"/>
              <a:t>two actions happening at the same time (in the past) </a:t>
            </a:r>
            <a:endParaRPr lang="cs-CZ" dirty="0" smtClean="0"/>
          </a:p>
          <a:p>
            <a:r>
              <a:rPr lang="cs-CZ" dirty="0"/>
              <a:t> </a:t>
            </a:r>
            <a:r>
              <a:rPr lang="cs-CZ" dirty="0" smtClean="0"/>
              <a:t>   </a:t>
            </a:r>
            <a:r>
              <a:rPr lang="en-US" dirty="0" smtClean="0"/>
              <a:t>Example: While she </a:t>
            </a:r>
            <a:r>
              <a:rPr lang="en-US" i="1" dirty="0" smtClean="0"/>
              <a:t>was preparing</a:t>
            </a:r>
            <a:r>
              <a:rPr lang="en-US" dirty="0" smtClean="0"/>
              <a:t> dinner, he </a:t>
            </a:r>
            <a:r>
              <a:rPr lang="en-US" i="1" dirty="0" smtClean="0"/>
              <a:t>was washing</a:t>
            </a:r>
            <a:r>
              <a:rPr lang="en-US" dirty="0" smtClean="0"/>
              <a:t> the dishes.</a:t>
            </a:r>
          </a:p>
          <a:p>
            <a:pPr marL="285750" indent="-285750">
              <a:buFont typeface="Wingdings" pitchFamily="2" charset="2"/>
              <a:buChar char="§"/>
            </a:pPr>
            <a:r>
              <a:rPr lang="en-US" dirty="0" smtClean="0"/>
              <a:t>action going on at a certain time in the past </a:t>
            </a:r>
            <a:endParaRPr lang="cs-CZ" dirty="0" smtClean="0"/>
          </a:p>
          <a:p>
            <a:r>
              <a:rPr lang="cs-CZ" dirty="0"/>
              <a:t> </a:t>
            </a:r>
            <a:r>
              <a:rPr lang="cs-CZ" dirty="0" smtClean="0"/>
              <a:t>   </a:t>
            </a:r>
            <a:r>
              <a:rPr lang="en-US" dirty="0" smtClean="0"/>
              <a:t>Example: When I </a:t>
            </a:r>
            <a:r>
              <a:rPr lang="en-US" i="1" dirty="0" smtClean="0"/>
              <a:t>was having</a:t>
            </a:r>
            <a:r>
              <a:rPr lang="en-US" dirty="0" smtClean="0"/>
              <a:t> breakfast, the phone suddenly rang.</a:t>
            </a:r>
          </a:p>
          <a:p>
            <a:endParaRPr lang="cs-CZ" dirty="0"/>
          </a:p>
        </p:txBody>
      </p:sp>
    </p:spTree>
    <p:extLst>
      <p:ext uri="{BB962C8B-B14F-4D97-AF65-F5344CB8AC3E}">
        <p14:creationId xmlns:p14="http://schemas.microsoft.com/office/powerpoint/2010/main" val="252248347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0" y="0"/>
            <a:ext cx="9144000" cy="584775"/>
          </a:xfrm>
          <a:prstGeom prst="rect">
            <a:avLst/>
          </a:prstGeom>
          <a:solidFill>
            <a:schemeClr val="accent1"/>
          </a:solidFill>
        </p:spPr>
        <p:txBody>
          <a:bodyPr wrap="square" rtlCol="0">
            <a:spAutoFit/>
          </a:bodyPr>
          <a:lstStyle/>
          <a:p>
            <a:r>
              <a:rPr lang="cs-CZ" sz="3200" b="1" dirty="0" smtClean="0"/>
              <a:t>Past </a:t>
            </a:r>
            <a:r>
              <a:rPr lang="cs-CZ" sz="3200" b="1" dirty="0" err="1" smtClean="0"/>
              <a:t>Simple</a:t>
            </a:r>
            <a:r>
              <a:rPr lang="cs-CZ" sz="3200" b="1" dirty="0" smtClean="0"/>
              <a:t>– Past </a:t>
            </a:r>
            <a:r>
              <a:rPr lang="cs-CZ" sz="3200" b="1" dirty="0" err="1" smtClean="0"/>
              <a:t>Continuous</a:t>
            </a:r>
            <a:endParaRPr lang="cs-CZ" sz="3200" dirty="0"/>
          </a:p>
        </p:txBody>
      </p:sp>
      <p:sp>
        <p:nvSpPr>
          <p:cNvPr id="3" name="TextovéPole 2"/>
          <p:cNvSpPr txBox="1"/>
          <p:nvPr/>
        </p:nvSpPr>
        <p:spPr>
          <a:xfrm>
            <a:off x="0" y="584775"/>
            <a:ext cx="9144000" cy="369332"/>
          </a:xfrm>
          <a:prstGeom prst="rect">
            <a:avLst/>
          </a:prstGeom>
          <a:noFill/>
        </p:spPr>
        <p:txBody>
          <a:bodyPr wrap="square" rtlCol="0">
            <a:spAutoFit/>
          </a:bodyPr>
          <a:lstStyle/>
          <a:p>
            <a:r>
              <a:rPr lang="cs-CZ" b="1" dirty="0" err="1" smtClean="0">
                <a:latin typeface="Comic Sans MS" pitchFamily="66" charset="0"/>
              </a:rPr>
              <a:t>Form</a:t>
            </a:r>
            <a:endParaRPr lang="cs-CZ" dirty="0">
              <a:latin typeface="Comic Sans MS" pitchFamily="66" charset="0"/>
            </a:endParaRPr>
          </a:p>
        </p:txBody>
      </p:sp>
      <p:graphicFrame>
        <p:nvGraphicFramePr>
          <p:cNvPr id="8" name="Tabulka 7"/>
          <p:cNvGraphicFramePr>
            <a:graphicFrameLocks noGrp="1"/>
          </p:cNvGraphicFramePr>
          <p:nvPr>
            <p:extLst>
              <p:ext uri="{D42A27DB-BD31-4B8C-83A1-F6EECF244321}">
                <p14:modId xmlns:p14="http://schemas.microsoft.com/office/powerpoint/2010/main" val="535228474"/>
              </p:ext>
            </p:extLst>
          </p:nvPr>
        </p:nvGraphicFramePr>
        <p:xfrm>
          <a:off x="0" y="1052737"/>
          <a:ext cx="9144000" cy="6075966"/>
        </p:xfrm>
        <a:graphic>
          <a:graphicData uri="http://schemas.openxmlformats.org/drawingml/2006/table">
            <a:tbl>
              <a:tblPr/>
              <a:tblGrid>
                <a:gridCol w="4572000"/>
                <a:gridCol w="4572000"/>
              </a:tblGrid>
              <a:tr h="39881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effectLst/>
                          <a:latin typeface="Comic Sans MS" pitchFamily="66" charset="0"/>
                        </a:rPr>
                        <a:t>Past </a:t>
                      </a:r>
                      <a:r>
                        <a:rPr lang="cs-CZ" sz="1800" b="1" dirty="0" err="1" smtClean="0">
                          <a:effectLst/>
                          <a:latin typeface="Comic Sans MS" pitchFamily="66" charset="0"/>
                        </a:rPr>
                        <a:t>Simple</a:t>
                      </a:r>
                      <a:endParaRPr lang="cs-CZ" sz="1800" dirty="0" smtClean="0">
                        <a:effectLst/>
                        <a:latin typeface="Comic Sans MS" pitchFamily="66" charset="0"/>
                      </a:endParaRPr>
                    </a:p>
                  </a:txBody>
                  <a:tcPr marL="68580" marR="68580" marT="34290" marB="34290" anchor="ctr">
                    <a:lnL>
                      <a:noFill/>
                    </a:lnL>
                    <a:lnR>
                      <a:noFill/>
                    </a:lnR>
                    <a:lnT>
                      <a:noFill/>
                    </a:lnT>
                    <a:lnB>
                      <a:noFill/>
                    </a:lnB>
                    <a:solidFill>
                      <a:schemeClr val="accent1"/>
                    </a:solidFill>
                  </a:tcPr>
                </a:tc>
                <a:tc>
                  <a:txBody>
                    <a:bodyPr/>
                    <a:lstStyle/>
                    <a:p>
                      <a:r>
                        <a:rPr lang="cs-CZ" sz="1800" b="1" dirty="0" smtClean="0">
                          <a:effectLst/>
                          <a:latin typeface="Comic Sans MS" pitchFamily="66" charset="0"/>
                        </a:rPr>
                        <a:t>Past </a:t>
                      </a:r>
                      <a:r>
                        <a:rPr lang="cs-CZ" sz="1800" b="1" dirty="0" err="1" smtClean="0">
                          <a:effectLst/>
                          <a:latin typeface="Comic Sans MS" pitchFamily="66" charset="0"/>
                        </a:rPr>
                        <a:t>Continuous</a:t>
                      </a:r>
                      <a:endParaRPr lang="cs-CZ" sz="1800" b="1" dirty="0">
                        <a:effectLst/>
                        <a:latin typeface="Comic Sans MS" pitchFamily="66" charset="0"/>
                      </a:endParaRPr>
                    </a:p>
                  </a:txBody>
                  <a:tcPr marL="68580" marR="68580" marT="34290" marB="34290" anchor="ctr">
                    <a:lnL>
                      <a:noFill/>
                    </a:lnL>
                    <a:lnR>
                      <a:noFill/>
                    </a:lnR>
                    <a:lnT>
                      <a:noFill/>
                    </a:lnT>
                    <a:lnB>
                      <a:noFill/>
                    </a:lnB>
                    <a:solidFill>
                      <a:schemeClr val="accent1"/>
                    </a:solidFill>
                  </a:tcPr>
                </a:tc>
              </a:tr>
              <a:tr h="1568667">
                <a:tc>
                  <a:txBody>
                    <a:bodyPr/>
                    <a:lstStyle/>
                    <a:p>
                      <a:r>
                        <a:rPr lang="en-US" sz="1800" dirty="0" err="1" smtClean="0"/>
                        <a:t>i</a:t>
                      </a:r>
                      <a:r>
                        <a:rPr lang="cs-CZ" sz="1800" dirty="0" err="1" smtClean="0"/>
                        <a:t>rre</a:t>
                      </a:r>
                      <a:r>
                        <a:rPr lang="en-US" sz="1800" dirty="0" err="1" smtClean="0"/>
                        <a:t>gular</a:t>
                      </a:r>
                      <a:r>
                        <a:rPr lang="en-US" sz="1800" dirty="0" smtClean="0"/>
                        <a:t> </a:t>
                      </a:r>
                      <a:r>
                        <a:rPr lang="en-US" sz="1800" dirty="0"/>
                        <a:t>verbs: see 2nd column of irregular verbs</a:t>
                      </a:r>
                    </a:p>
                    <a:p>
                      <a:r>
                        <a:rPr lang="en-US" sz="1800" dirty="0"/>
                        <a:t>I spoke</a:t>
                      </a:r>
                    </a:p>
                    <a:p>
                      <a:r>
                        <a:rPr lang="en-US" sz="1800" dirty="0"/>
                        <a:t>regular verbs: verb + </a:t>
                      </a:r>
                      <a:r>
                        <a:rPr lang="en-US" sz="1800" dirty="0" err="1"/>
                        <a:t>ed</a:t>
                      </a:r>
                      <a:endParaRPr lang="en-US" sz="1800" dirty="0"/>
                    </a:p>
                    <a:p>
                      <a:r>
                        <a:rPr lang="en-US" sz="1800" dirty="0"/>
                        <a:t>I worked</a:t>
                      </a:r>
                    </a:p>
                  </a:txBody>
                  <a:tcPr marL="68580" marR="68580" marT="34290" marB="34290" anchor="ctr">
                    <a:lnL>
                      <a:noFill/>
                    </a:lnL>
                    <a:lnR>
                      <a:noFill/>
                    </a:lnR>
                    <a:lnT>
                      <a:noFill/>
                    </a:lnT>
                    <a:lnB>
                      <a:noFill/>
                    </a:lnB>
                    <a:solidFill>
                      <a:schemeClr val="accent1">
                        <a:lumMod val="60000"/>
                        <a:lumOff val="40000"/>
                      </a:schemeClr>
                    </a:solidFill>
                  </a:tcPr>
                </a:tc>
                <a:tc>
                  <a:txBody>
                    <a:bodyPr/>
                    <a:lstStyle/>
                    <a:p>
                      <a:r>
                        <a:rPr lang="en-US" sz="1800" dirty="0" smtClean="0"/>
                        <a:t>past </a:t>
                      </a:r>
                      <a:r>
                        <a:rPr lang="en-US" sz="1800" dirty="0"/>
                        <a:t>form of 'be' + </a:t>
                      </a:r>
                      <a:r>
                        <a:rPr lang="en-US" sz="1800" dirty="0" err="1"/>
                        <a:t>ing</a:t>
                      </a:r>
                      <a:r>
                        <a:rPr lang="en-US" sz="1800" dirty="0"/>
                        <a:t> form of </a:t>
                      </a:r>
                      <a:r>
                        <a:rPr lang="en-US" sz="1800" dirty="0" smtClean="0"/>
                        <a:t>verb</a:t>
                      </a:r>
                      <a:r>
                        <a:rPr lang="cs-CZ" sz="1800" dirty="0" smtClean="0"/>
                        <a:t>:</a:t>
                      </a:r>
                      <a:endParaRPr lang="en-US" sz="1800" dirty="0"/>
                    </a:p>
                    <a:p>
                      <a:r>
                        <a:rPr lang="en-US" sz="1800" dirty="0"/>
                        <a:t>I was speaking</a:t>
                      </a:r>
                      <a:br>
                        <a:rPr lang="en-US" sz="1800" dirty="0"/>
                      </a:br>
                      <a:r>
                        <a:rPr lang="en-US" sz="1800" dirty="0"/>
                        <a:t>you were speaking</a:t>
                      </a:r>
                      <a:br>
                        <a:rPr lang="en-US" sz="1800" dirty="0"/>
                      </a:br>
                      <a:r>
                        <a:rPr lang="en-US" sz="1800" dirty="0"/>
                        <a:t>he / she / it was speaking</a:t>
                      </a:r>
                      <a:br>
                        <a:rPr lang="en-US" sz="1800" dirty="0"/>
                      </a:br>
                      <a:r>
                        <a:rPr lang="en-US" sz="1800" dirty="0"/>
                        <a:t>we were speaking</a:t>
                      </a:r>
                      <a:br>
                        <a:rPr lang="en-US" sz="1800" dirty="0"/>
                      </a:br>
                      <a:r>
                        <a:rPr lang="en-US" sz="1800" dirty="0"/>
                        <a:t>they were speaking</a:t>
                      </a:r>
                    </a:p>
                  </a:txBody>
                  <a:tcPr marL="68580" marR="68580" marT="34290" marB="34290" anchor="ctr">
                    <a:lnL>
                      <a:noFill/>
                    </a:lnL>
                    <a:lnR>
                      <a:noFill/>
                    </a:lnR>
                    <a:lnT>
                      <a:noFill/>
                    </a:lnT>
                    <a:lnB>
                      <a:noFill/>
                    </a:lnB>
                    <a:solidFill>
                      <a:schemeClr val="accent1">
                        <a:lumMod val="60000"/>
                        <a:lumOff val="40000"/>
                      </a:schemeClr>
                    </a:solidFill>
                  </a:tcPr>
                </a:tc>
              </a:tr>
              <a:tr h="327913">
                <a:tc gridSpan="2">
                  <a:txBody>
                    <a:bodyPr/>
                    <a:lstStyle/>
                    <a:p>
                      <a:endParaRPr lang="cs-CZ" sz="1400" dirty="0"/>
                    </a:p>
                  </a:txBody>
                  <a:tcPr marL="68580" marR="68580" marT="34290" marB="34290" anchor="ctr">
                    <a:lnL>
                      <a:noFill/>
                    </a:lnL>
                    <a:lnR>
                      <a:noFill/>
                    </a:lnR>
                    <a:lnT>
                      <a:noFill/>
                    </a:lnT>
                    <a:lnB>
                      <a:noFill/>
                    </a:lnB>
                    <a:solidFill>
                      <a:schemeClr val="accent1"/>
                    </a:solidFill>
                  </a:tcPr>
                </a:tc>
                <a:tc hMerge="1">
                  <a:txBody>
                    <a:bodyPr/>
                    <a:lstStyle/>
                    <a:p>
                      <a:endParaRPr lang="cs-CZ"/>
                    </a:p>
                  </a:txBody>
                  <a:tcPr/>
                </a:tc>
              </a:tr>
              <a:tr h="2313119">
                <a:tc>
                  <a:txBody>
                    <a:bodyPr/>
                    <a:lstStyle/>
                    <a:p>
                      <a:pPr>
                        <a:buFont typeface="Arial"/>
                        <a:buChar char="•"/>
                      </a:pPr>
                      <a:r>
                        <a:rPr lang="en-US" sz="1800" b="1" dirty="0" smtClean="0"/>
                        <a:t>Exceptions when adding '</a:t>
                      </a:r>
                      <a:r>
                        <a:rPr lang="en-US" sz="1800" b="1" dirty="0" err="1" smtClean="0"/>
                        <a:t>ed</a:t>
                      </a:r>
                      <a:r>
                        <a:rPr lang="en-US" sz="1800" b="1" dirty="0" smtClean="0"/>
                        <a:t>' :</a:t>
                      </a:r>
                      <a:r>
                        <a:rPr lang="en-US" sz="1800" dirty="0" smtClean="0"/>
                        <a:t> when the final letter is </a:t>
                      </a:r>
                      <a:r>
                        <a:rPr lang="en-US" sz="1800" i="1" dirty="0" smtClean="0"/>
                        <a:t>e</a:t>
                      </a:r>
                      <a:r>
                        <a:rPr lang="en-US" sz="1800" dirty="0" smtClean="0"/>
                        <a:t>, only add </a:t>
                      </a:r>
                      <a:r>
                        <a:rPr lang="en-US" sz="1800" i="1" dirty="0" smtClean="0"/>
                        <a:t>d</a:t>
                      </a:r>
                      <a:r>
                        <a:rPr lang="en-US" sz="1800" dirty="0" smtClean="0"/>
                        <a:t>. Example: love - loved</a:t>
                      </a:r>
                    </a:p>
                    <a:p>
                      <a:pPr>
                        <a:buFont typeface="Arial"/>
                        <a:buChar char="•"/>
                      </a:pPr>
                      <a:r>
                        <a:rPr lang="en-US" sz="1800" dirty="0" smtClean="0"/>
                        <a:t>after a short, stressed vowel, the final consonant is doubled Example: admit - admitted</a:t>
                      </a:r>
                    </a:p>
                    <a:p>
                      <a:pPr>
                        <a:buFont typeface="Arial"/>
                        <a:buChar char="•"/>
                      </a:pPr>
                      <a:r>
                        <a:rPr lang="en-US" sz="1800" dirty="0" smtClean="0"/>
                        <a:t>final </a:t>
                      </a:r>
                      <a:r>
                        <a:rPr lang="en-US" sz="1800" i="1" dirty="0" smtClean="0"/>
                        <a:t>l</a:t>
                      </a:r>
                      <a:r>
                        <a:rPr lang="en-US" sz="1800" dirty="0" smtClean="0"/>
                        <a:t> is always doubled in British English (not in American English) Example: travel - travelled</a:t>
                      </a:r>
                    </a:p>
                    <a:p>
                      <a:pPr>
                        <a:buFont typeface="Arial"/>
                        <a:buChar char="•"/>
                      </a:pPr>
                      <a:r>
                        <a:rPr lang="en-US" sz="1800" dirty="0" smtClean="0"/>
                        <a:t>after a consonant, final </a:t>
                      </a:r>
                      <a:r>
                        <a:rPr lang="en-US" sz="1800" i="1" dirty="0" smtClean="0"/>
                        <a:t>y</a:t>
                      </a:r>
                      <a:r>
                        <a:rPr lang="en-US" sz="1800" dirty="0" smtClean="0"/>
                        <a:t> becomes </a:t>
                      </a:r>
                      <a:r>
                        <a:rPr lang="en-US" sz="1800" i="1" dirty="0" err="1" smtClean="0"/>
                        <a:t>i</a:t>
                      </a:r>
                      <a:r>
                        <a:rPr lang="en-US" sz="1800" dirty="0" smtClean="0"/>
                        <a:t>. (but: not after a vowel) Example: worry - he worried</a:t>
                      </a:r>
                      <a:br>
                        <a:rPr lang="en-US" sz="1800" dirty="0" smtClean="0"/>
                      </a:br>
                      <a:r>
                        <a:rPr lang="en-US" sz="1800" dirty="0" smtClean="0"/>
                        <a:t>but: play - he played</a:t>
                      </a:r>
                      <a:endParaRPr lang="en-US" sz="1800" dirty="0"/>
                    </a:p>
                  </a:txBody>
                  <a:tcPr marL="68580" marR="68580" marT="34290" marB="34290" anchor="ctr">
                    <a:lnL>
                      <a:noFill/>
                    </a:lnL>
                    <a:lnR>
                      <a:noFill/>
                    </a:lnR>
                    <a:lnT>
                      <a:noFill/>
                    </a:lnT>
                    <a:lnB>
                      <a:noFill/>
                    </a:lnB>
                    <a:solidFill>
                      <a:schemeClr val="accent1">
                        <a:lumMod val="60000"/>
                        <a:lumOff val="40000"/>
                      </a:schemeClr>
                    </a:solidFill>
                  </a:tcPr>
                </a:tc>
                <a:tc>
                  <a:txBody>
                    <a:bodyPr/>
                    <a:lstStyle/>
                    <a:p>
                      <a:pPr>
                        <a:buFont typeface="Arial"/>
                        <a:buChar char="•"/>
                      </a:pPr>
                      <a:r>
                        <a:rPr lang="en-US" sz="1800" b="1" dirty="0"/>
                        <a:t>Exceptions when adding '</a:t>
                      </a:r>
                      <a:r>
                        <a:rPr lang="en-US" sz="1800" b="1" dirty="0" err="1"/>
                        <a:t>ing</a:t>
                      </a:r>
                      <a:r>
                        <a:rPr lang="en-US" sz="1800" b="1" dirty="0"/>
                        <a:t>' :</a:t>
                      </a:r>
                      <a:r>
                        <a:rPr lang="en-US" sz="1800" dirty="0"/>
                        <a:t> silent </a:t>
                      </a:r>
                      <a:r>
                        <a:rPr lang="en-US" sz="1800" i="1" dirty="0"/>
                        <a:t>e</a:t>
                      </a:r>
                      <a:r>
                        <a:rPr lang="en-US" sz="1800" dirty="0"/>
                        <a:t> is dropped (but: does not apply for </a:t>
                      </a:r>
                      <a:r>
                        <a:rPr lang="en-US" sz="1800" i="1" dirty="0"/>
                        <a:t>-</a:t>
                      </a:r>
                      <a:r>
                        <a:rPr lang="en-US" sz="1800" i="1" dirty="0" err="1"/>
                        <a:t>ee</a:t>
                      </a:r>
                      <a:r>
                        <a:rPr lang="en-US" sz="1800" dirty="0"/>
                        <a:t>) Example: come - coming</a:t>
                      </a:r>
                      <a:br>
                        <a:rPr lang="en-US" sz="1800" dirty="0"/>
                      </a:br>
                      <a:r>
                        <a:rPr lang="en-US" sz="1800" dirty="0"/>
                        <a:t>but: agree - agreeing</a:t>
                      </a:r>
                    </a:p>
                    <a:p>
                      <a:pPr>
                        <a:buFont typeface="Arial"/>
                        <a:buChar char="•"/>
                      </a:pPr>
                      <a:r>
                        <a:rPr lang="en-US" sz="1800" dirty="0"/>
                        <a:t>after a short, stressed vowel, the final consonant is doubled Example: sit - sitting</a:t>
                      </a:r>
                    </a:p>
                    <a:p>
                      <a:pPr>
                        <a:buFont typeface="Arial"/>
                        <a:buChar char="•"/>
                      </a:pPr>
                      <a:r>
                        <a:rPr lang="en-US" sz="1800" dirty="0"/>
                        <a:t>final </a:t>
                      </a:r>
                      <a:r>
                        <a:rPr lang="en-US" sz="1800" i="1" dirty="0"/>
                        <a:t>l</a:t>
                      </a:r>
                      <a:r>
                        <a:rPr lang="en-US" sz="1800" dirty="0"/>
                        <a:t> is always doubled in British English (not in American English) Example: travel - travelling</a:t>
                      </a:r>
                    </a:p>
                    <a:p>
                      <a:pPr>
                        <a:buFont typeface="Arial"/>
                        <a:buChar char="•"/>
                      </a:pPr>
                      <a:r>
                        <a:rPr lang="en-US" sz="1800" dirty="0"/>
                        <a:t>final </a:t>
                      </a:r>
                      <a:r>
                        <a:rPr lang="en-US" sz="1800" i="1" dirty="0" err="1"/>
                        <a:t>ie</a:t>
                      </a:r>
                      <a:r>
                        <a:rPr lang="en-US" sz="1800" dirty="0"/>
                        <a:t> becomes </a:t>
                      </a:r>
                      <a:r>
                        <a:rPr lang="en-US" sz="1800" i="1" dirty="0"/>
                        <a:t>y</a:t>
                      </a:r>
                      <a:r>
                        <a:rPr lang="en-US" sz="1800" dirty="0"/>
                        <a:t>. Example: lie - lying</a:t>
                      </a:r>
                    </a:p>
                  </a:txBody>
                  <a:tcPr marL="68580" marR="68580" marT="34290" marB="34290" anchor="ctr">
                    <a:lnL>
                      <a:noFill/>
                    </a:lnL>
                    <a:lnR>
                      <a:noFill/>
                    </a:lnR>
                    <a:lnT>
                      <a:noFill/>
                    </a:lnT>
                    <a:lnB>
                      <a:noFill/>
                    </a:lnB>
                    <a:solidFill>
                      <a:schemeClr val="accent1">
                        <a:lumMod val="60000"/>
                        <a:lumOff val="40000"/>
                      </a:schemeClr>
                    </a:solidFill>
                  </a:tcPr>
                </a:tc>
              </a:tr>
            </a:tbl>
          </a:graphicData>
        </a:graphic>
      </p:graphicFrame>
    </p:spTree>
    <p:extLst>
      <p:ext uri="{BB962C8B-B14F-4D97-AF65-F5344CB8AC3E}">
        <p14:creationId xmlns:p14="http://schemas.microsoft.com/office/powerpoint/2010/main" val="68608845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ovéPole 5"/>
          <p:cNvSpPr txBox="1"/>
          <p:nvPr/>
        </p:nvSpPr>
        <p:spPr>
          <a:xfrm>
            <a:off x="0" y="0"/>
            <a:ext cx="9144000" cy="461665"/>
          </a:xfrm>
          <a:prstGeom prst="rect">
            <a:avLst/>
          </a:prstGeom>
          <a:solidFill>
            <a:schemeClr val="accent1"/>
          </a:solidFill>
        </p:spPr>
        <p:txBody>
          <a:bodyPr wrap="square" rtlCol="0">
            <a:spAutoFit/>
          </a:bodyPr>
          <a:lstStyle/>
          <a:p>
            <a:r>
              <a:rPr lang="cs-CZ" sz="2400" b="1" dirty="0" smtClean="0"/>
              <a:t>Use </a:t>
            </a:r>
            <a:r>
              <a:rPr lang="cs-CZ" sz="2400" b="1" dirty="0" err="1" smtClean="0"/>
              <a:t>of</a:t>
            </a:r>
            <a:r>
              <a:rPr lang="cs-CZ" sz="2400" b="1" dirty="0" smtClean="0"/>
              <a:t> past </a:t>
            </a:r>
            <a:r>
              <a:rPr lang="cs-CZ" sz="2400" b="1" dirty="0" err="1" smtClean="0"/>
              <a:t>simple</a:t>
            </a:r>
            <a:r>
              <a:rPr lang="cs-CZ" sz="2400" b="1" dirty="0" smtClean="0"/>
              <a:t> and past </a:t>
            </a:r>
            <a:r>
              <a:rPr lang="cs-CZ" sz="2400" b="1" dirty="0" err="1" smtClean="0"/>
              <a:t>continuous</a:t>
            </a:r>
            <a:r>
              <a:rPr lang="cs-CZ" sz="2400" b="1" dirty="0" smtClean="0"/>
              <a:t>:</a:t>
            </a:r>
            <a:endParaRPr lang="cs-CZ" sz="2400" dirty="0"/>
          </a:p>
        </p:txBody>
      </p:sp>
      <p:sp>
        <p:nvSpPr>
          <p:cNvPr id="12" name="TextovéPole 11"/>
          <p:cNvSpPr txBox="1"/>
          <p:nvPr/>
        </p:nvSpPr>
        <p:spPr>
          <a:xfrm>
            <a:off x="0" y="436305"/>
            <a:ext cx="9144000" cy="1200329"/>
          </a:xfrm>
          <a:prstGeom prst="rect">
            <a:avLst/>
          </a:prstGeom>
          <a:noFill/>
        </p:spPr>
        <p:txBody>
          <a:bodyPr wrap="square" rtlCol="0">
            <a:spAutoFit/>
          </a:bodyPr>
          <a:lstStyle/>
          <a:p>
            <a:pPr marL="285750" indent="-285750">
              <a:buFont typeface="Wingdings" pitchFamily="2" charset="2"/>
              <a:buChar char="§"/>
            </a:pPr>
            <a:r>
              <a:rPr lang="en-US" b="1" dirty="0" smtClean="0"/>
              <a:t>After another or at the same time?</a:t>
            </a:r>
          </a:p>
          <a:p>
            <a:r>
              <a:rPr lang="en-US" dirty="0" smtClean="0"/>
              <a:t>Do you want to express that the actions in the past happened one after another or at the same time?</a:t>
            </a:r>
          </a:p>
          <a:p>
            <a:endParaRPr lang="cs-CZ" dirty="0"/>
          </a:p>
        </p:txBody>
      </p:sp>
      <p:graphicFrame>
        <p:nvGraphicFramePr>
          <p:cNvPr id="14" name="Tabulka 13"/>
          <p:cNvGraphicFramePr>
            <a:graphicFrameLocks noGrp="1"/>
          </p:cNvGraphicFramePr>
          <p:nvPr>
            <p:extLst>
              <p:ext uri="{D42A27DB-BD31-4B8C-83A1-F6EECF244321}">
                <p14:modId xmlns:p14="http://schemas.microsoft.com/office/powerpoint/2010/main" val="1466371618"/>
              </p:ext>
            </p:extLst>
          </p:nvPr>
        </p:nvGraphicFramePr>
        <p:xfrm>
          <a:off x="0" y="1268760"/>
          <a:ext cx="9144000" cy="1280160"/>
        </p:xfrm>
        <a:graphic>
          <a:graphicData uri="http://schemas.openxmlformats.org/drawingml/2006/table">
            <a:tbl>
              <a:tblPr/>
              <a:tblGrid>
                <a:gridCol w="4572000"/>
                <a:gridCol w="4572000"/>
              </a:tblGrid>
              <a:tr h="288032">
                <a:tc>
                  <a:txBody>
                    <a:bodyPr/>
                    <a:lstStyle/>
                    <a:p>
                      <a:r>
                        <a:rPr lang="cs-CZ" dirty="0" smtClean="0">
                          <a:effectLst/>
                        </a:rPr>
                        <a:t>Past </a:t>
                      </a:r>
                      <a:r>
                        <a:rPr lang="cs-CZ" dirty="0" err="1" smtClean="0">
                          <a:effectLst/>
                        </a:rPr>
                        <a:t>Simple</a:t>
                      </a:r>
                      <a:r>
                        <a:rPr lang="cs-CZ" dirty="0" smtClean="0">
                          <a:effectLst/>
                        </a:rPr>
                        <a:t> </a:t>
                      </a:r>
                      <a:endParaRPr lang="cs-CZ" dirty="0">
                        <a:effectLst/>
                      </a:endParaRPr>
                    </a:p>
                  </a:txBody>
                  <a:tcPr anchor="ctr">
                    <a:lnL>
                      <a:noFill/>
                    </a:lnL>
                    <a:lnR>
                      <a:noFill/>
                    </a:lnR>
                    <a:lnT>
                      <a:noFill/>
                    </a:lnT>
                    <a:lnB>
                      <a:noFill/>
                    </a:lnB>
                    <a:solidFill>
                      <a:schemeClr val="accent1"/>
                    </a:solidFill>
                  </a:tcPr>
                </a:tc>
                <a:tc>
                  <a:txBody>
                    <a:bodyPr/>
                    <a:lstStyle/>
                    <a:p>
                      <a:r>
                        <a:rPr lang="cs-CZ" dirty="0">
                          <a:effectLst/>
                        </a:rPr>
                        <a:t>Past </a:t>
                      </a:r>
                      <a:r>
                        <a:rPr lang="cs-CZ" dirty="0" err="1" smtClean="0">
                          <a:effectLst/>
                        </a:rPr>
                        <a:t>Continuous</a:t>
                      </a:r>
                      <a:endParaRPr lang="cs-CZ" dirty="0">
                        <a:effectLst/>
                      </a:endParaRPr>
                    </a:p>
                  </a:txBody>
                  <a:tcPr anchor="ctr">
                    <a:lnL>
                      <a:noFill/>
                    </a:lnL>
                    <a:lnR>
                      <a:noFill/>
                    </a:lnR>
                    <a:lnT>
                      <a:noFill/>
                    </a:lnT>
                    <a:lnB>
                      <a:noFill/>
                    </a:lnB>
                    <a:solidFill>
                      <a:schemeClr val="accent1"/>
                    </a:solidFill>
                  </a:tcPr>
                </a:tc>
              </a:tr>
              <a:tr h="720080">
                <a:tc>
                  <a:txBody>
                    <a:bodyPr/>
                    <a:lstStyle/>
                    <a:p>
                      <a:r>
                        <a:rPr lang="en-US" b="1" dirty="0"/>
                        <a:t>after </a:t>
                      </a:r>
                      <a:r>
                        <a:rPr lang="en-US" b="1" dirty="0" smtClean="0"/>
                        <a:t>another</a:t>
                      </a:r>
                      <a:endParaRPr lang="cs-CZ" b="1" dirty="0" smtClean="0"/>
                    </a:p>
                    <a:p>
                      <a:r>
                        <a:rPr lang="en-US" dirty="0" smtClean="0"/>
                        <a:t>She </a:t>
                      </a:r>
                      <a:r>
                        <a:rPr lang="en-US" dirty="0"/>
                        <a:t>came home, switched on the computer and checked her e-mails.</a:t>
                      </a:r>
                    </a:p>
                  </a:txBody>
                  <a:tcPr anchor="ctr">
                    <a:lnL>
                      <a:noFill/>
                    </a:lnL>
                    <a:lnR>
                      <a:noFill/>
                    </a:lnR>
                    <a:lnT>
                      <a:noFill/>
                    </a:lnT>
                    <a:lnB>
                      <a:noFill/>
                    </a:lnB>
                    <a:solidFill>
                      <a:schemeClr val="accent1">
                        <a:lumMod val="40000"/>
                        <a:lumOff val="60000"/>
                      </a:schemeClr>
                    </a:solidFill>
                  </a:tcPr>
                </a:tc>
                <a:tc>
                  <a:txBody>
                    <a:bodyPr/>
                    <a:lstStyle/>
                    <a:p>
                      <a:r>
                        <a:rPr lang="en-US" b="1" dirty="0"/>
                        <a:t>at the same </a:t>
                      </a:r>
                      <a:r>
                        <a:rPr lang="en-US" b="1" dirty="0" smtClean="0"/>
                        <a:t>time</a:t>
                      </a:r>
                      <a:endParaRPr lang="cs-CZ" b="1" dirty="0" smtClean="0"/>
                    </a:p>
                    <a:p>
                      <a:r>
                        <a:rPr lang="en-US" dirty="0" smtClean="0"/>
                        <a:t>Simon </a:t>
                      </a:r>
                      <a:r>
                        <a:rPr lang="en-US" dirty="0"/>
                        <a:t>was playing on the computer while his brother was watching TV.</a:t>
                      </a:r>
                    </a:p>
                  </a:txBody>
                  <a:tcPr anchor="ctr">
                    <a:lnL>
                      <a:noFill/>
                    </a:lnL>
                    <a:lnR>
                      <a:noFill/>
                    </a:lnR>
                    <a:lnT>
                      <a:noFill/>
                    </a:lnT>
                    <a:lnB>
                      <a:noFill/>
                    </a:lnB>
                    <a:solidFill>
                      <a:schemeClr val="accent1">
                        <a:lumMod val="40000"/>
                        <a:lumOff val="60000"/>
                      </a:schemeClr>
                    </a:solidFill>
                  </a:tcPr>
                </a:tc>
              </a:tr>
            </a:tbl>
          </a:graphicData>
        </a:graphic>
      </p:graphicFrame>
      <p:sp>
        <p:nvSpPr>
          <p:cNvPr id="15" name="TextovéPole 14"/>
          <p:cNvSpPr txBox="1"/>
          <p:nvPr/>
        </p:nvSpPr>
        <p:spPr>
          <a:xfrm>
            <a:off x="0" y="2492896"/>
            <a:ext cx="9144000" cy="1477328"/>
          </a:xfrm>
          <a:prstGeom prst="rect">
            <a:avLst/>
          </a:prstGeom>
          <a:noFill/>
        </p:spPr>
        <p:txBody>
          <a:bodyPr wrap="square" rtlCol="0">
            <a:spAutoFit/>
          </a:bodyPr>
          <a:lstStyle/>
          <a:p>
            <a:pPr marL="285750" indent="-285750">
              <a:buFont typeface="Wingdings" pitchFamily="2" charset="2"/>
              <a:buChar char="§"/>
            </a:pPr>
            <a:r>
              <a:rPr lang="en-US" b="1" dirty="0" smtClean="0"/>
              <a:t>New action or already in progress?</a:t>
            </a:r>
          </a:p>
          <a:p>
            <a:r>
              <a:rPr lang="en-US" dirty="0" smtClean="0"/>
              <a:t>If you want to express that a new action happened in the middle of another action, you need both tenses: Simple Past the new action and Past Progressive for the action already in progress.</a:t>
            </a:r>
          </a:p>
          <a:p>
            <a:endParaRPr lang="cs-CZ" dirty="0"/>
          </a:p>
        </p:txBody>
      </p:sp>
      <p:graphicFrame>
        <p:nvGraphicFramePr>
          <p:cNvPr id="17" name="Tabulka 16"/>
          <p:cNvGraphicFramePr>
            <a:graphicFrameLocks noGrp="1"/>
          </p:cNvGraphicFramePr>
          <p:nvPr>
            <p:extLst>
              <p:ext uri="{D42A27DB-BD31-4B8C-83A1-F6EECF244321}">
                <p14:modId xmlns:p14="http://schemas.microsoft.com/office/powerpoint/2010/main" val="1188787590"/>
              </p:ext>
            </p:extLst>
          </p:nvPr>
        </p:nvGraphicFramePr>
        <p:xfrm>
          <a:off x="0" y="3645023"/>
          <a:ext cx="9144000" cy="1280160"/>
        </p:xfrm>
        <a:graphic>
          <a:graphicData uri="http://schemas.openxmlformats.org/drawingml/2006/table">
            <a:tbl>
              <a:tblPr/>
              <a:tblGrid>
                <a:gridCol w="4572000"/>
                <a:gridCol w="4572000"/>
              </a:tblGrid>
              <a:tr h="309736">
                <a:tc>
                  <a:txBody>
                    <a:bodyPr/>
                    <a:lstStyle/>
                    <a:p>
                      <a:r>
                        <a:rPr lang="cs-CZ" dirty="0" err="1">
                          <a:effectLst/>
                        </a:rPr>
                        <a:t>Simple</a:t>
                      </a:r>
                      <a:r>
                        <a:rPr lang="cs-CZ" dirty="0">
                          <a:effectLst/>
                        </a:rPr>
                        <a:t> Past</a:t>
                      </a:r>
                    </a:p>
                  </a:txBody>
                  <a:tcPr anchor="ctr">
                    <a:lnL>
                      <a:noFill/>
                    </a:lnL>
                    <a:lnR>
                      <a:noFill/>
                    </a:lnR>
                    <a:lnT>
                      <a:noFill/>
                    </a:lnT>
                    <a:lnB>
                      <a:noFill/>
                    </a:lnB>
                    <a:solidFill>
                      <a:schemeClr val="accent1"/>
                    </a:solidFill>
                  </a:tcPr>
                </a:tc>
                <a:tc>
                  <a:txBody>
                    <a:bodyPr/>
                    <a:lstStyle/>
                    <a:p>
                      <a:r>
                        <a:rPr lang="cs-CZ" dirty="0" smtClean="0">
                          <a:effectLst/>
                        </a:rPr>
                        <a:t>Past </a:t>
                      </a:r>
                      <a:r>
                        <a:rPr lang="cs-CZ" dirty="0" err="1" smtClean="0">
                          <a:effectLst/>
                        </a:rPr>
                        <a:t>Continuous</a:t>
                      </a:r>
                      <a:endParaRPr lang="cs-CZ" dirty="0">
                        <a:effectLst/>
                      </a:endParaRPr>
                    </a:p>
                  </a:txBody>
                  <a:tcPr anchor="ctr">
                    <a:lnL>
                      <a:noFill/>
                    </a:lnL>
                    <a:lnR>
                      <a:noFill/>
                    </a:lnR>
                    <a:lnT>
                      <a:noFill/>
                    </a:lnT>
                    <a:lnB>
                      <a:noFill/>
                    </a:lnB>
                    <a:solidFill>
                      <a:schemeClr val="accent1"/>
                    </a:solidFill>
                  </a:tcPr>
                </a:tc>
              </a:tr>
              <a:tr h="858377">
                <a:tc>
                  <a:txBody>
                    <a:bodyPr/>
                    <a:lstStyle/>
                    <a:p>
                      <a:r>
                        <a:rPr lang="en-US" b="1" dirty="0"/>
                        <a:t>new </a:t>
                      </a:r>
                      <a:r>
                        <a:rPr lang="en-US" b="1" dirty="0" smtClean="0"/>
                        <a:t>action</a:t>
                      </a:r>
                      <a:endParaRPr lang="cs-CZ" b="1" dirty="0" smtClean="0"/>
                    </a:p>
                    <a:p>
                      <a:r>
                        <a:rPr lang="en-US" dirty="0" smtClean="0"/>
                        <a:t>My </a:t>
                      </a:r>
                      <a:r>
                        <a:rPr lang="en-US" dirty="0"/>
                        <a:t>mobile rang (when I was sitting in a meeting.)</a:t>
                      </a:r>
                    </a:p>
                  </a:txBody>
                  <a:tcPr anchor="ctr">
                    <a:lnL>
                      <a:noFill/>
                    </a:lnL>
                    <a:lnR>
                      <a:noFill/>
                    </a:lnR>
                    <a:lnT>
                      <a:noFill/>
                    </a:lnT>
                    <a:lnB>
                      <a:noFill/>
                    </a:lnB>
                    <a:solidFill>
                      <a:schemeClr val="accent1">
                        <a:lumMod val="40000"/>
                        <a:lumOff val="60000"/>
                      </a:schemeClr>
                    </a:solidFill>
                  </a:tcPr>
                </a:tc>
                <a:tc>
                  <a:txBody>
                    <a:bodyPr/>
                    <a:lstStyle/>
                    <a:p>
                      <a:r>
                        <a:rPr lang="en-US" b="1" dirty="0"/>
                        <a:t>action already in </a:t>
                      </a:r>
                      <a:r>
                        <a:rPr lang="en-US" b="1" dirty="0" smtClean="0"/>
                        <a:t>progress</a:t>
                      </a:r>
                      <a:endParaRPr lang="cs-CZ" b="1" dirty="0" smtClean="0"/>
                    </a:p>
                    <a:p>
                      <a:r>
                        <a:rPr lang="en-US" dirty="0" smtClean="0"/>
                        <a:t>While </a:t>
                      </a:r>
                      <a:r>
                        <a:rPr lang="en-US" dirty="0"/>
                        <a:t>I was sitting in a meeting, (my mobile suddenly rang.)</a:t>
                      </a:r>
                    </a:p>
                  </a:txBody>
                  <a:tcPr anchor="ctr">
                    <a:lnL>
                      <a:noFill/>
                    </a:lnL>
                    <a:lnR>
                      <a:noFill/>
                    </a:lnR>
                    <a:lnT>
                      <a:noFill/>
                    </a:lnT>
                    <a:lnB>
                      <a:noFill/>
                    </a:lnB>
                    <a:solidFill>
                      <a:schemeClr val="accent1">
                        <a:lumMod val="40000"/>
                        <a:lumOff val="60000"/>
                      </a:schemeClr>
                    </a:solidFill>
                  </a:tcPr>
                </a:tc>
              </a:tr>
            </a:tbl>
          </a:graphicData>
        </a:graphic>
      </p:graphicFrame>
      <p:sp>
        <p:nvSpPr>
          <p:cNvPr id="18" name="TextovéPole 17"/>
          <p:cNvSpPr txBox="1"/>
          <p:nvPr/>
        </p:nvSpPr>
        <p:spPr>
          <a:xfrm>
            <a:off x="0" y="4941168"/>
            <a:ext cx="9144000" cy="1477328"/>
          </a:xfrm>
          <a:prstGeom prst="rect">
            <a:avLst/>
          </a:prstGeom>
          <a:noFill/>
        </p:spPr>
        <p:txBody>
          <a:bodyPr wrap="square" rtlCol="0">
            <a:spAutoFit/>
          </a:bodyPr>
          <a:lstStyle/>
          <a:p>
            <a:pPr marL="285750" indent="-285750">
              <a:buFont typeface="Wingdings" pitchFamily="2" charset="2"/>
              <a:buChar char="§"/>
            </a:pPr>
            <a:r>
              <a:rPr lang="en-US" b="1" dirty="0" smtClean="0"/>
              <a:t>Only mentioning or </a:t>
            </a:r>
            <a:r>
              <a:rPr lang="en-US" b="1" dirty="0" err="1" smtClean="0"/>
              <a:t>emphasising</a:t>
            </a:r>
            <a:r>
              <a:rPr lang="en-US" b="1" dirty="0" smtClean="0"/>
              <a:t> progress?</a:t>
            </a:r>
          </a:p>
          <a:p>
            <a:r>
              <a:rPr lang="en-US" dirty="0" smtClean="0"/>
              <a:t>Do you just want to mention that an action took place in the past (also used for short actions)? Or do you want to put emphasis on the progress, e.g. that an action was taking place at a certain time?</a:t>
            </a:r>
          </a:p>
          <a:p>
            <a:endParaRPr lang="cs-CZ" dirty="0"/>
          </a:p>
        </p:txBody>
      </p:sp>
      <p:graphicFrame>
        <p:nvGraphicFramePr>
          <p:cNvPr id="20" name="Tabulka 19"/>
          <p:cNvGraphicFramePr>
            <a:graphicFrameLocks noGrp="1"/>
          </p:cNvGraphicFramePr>
          <p:nvPr>
            <p:extLst>
              <p:ext uri="{D42A27DB-BD31-4B8C-83A1-F6EECF244321}">
                <p14:modId xmlns:p14="http://schemas.microsoft.com/office/powerpoint/2010/main" val="172565153"/>
              </p:ext>
            </p:extLst>
          </p:nvPr>
        </p:nvGraphicFramePr>
        <p:xfrm>
          <a:off x="0" y="6021287"/>
          <a:ext cx="9144000" cy="1005840"/>
        </p:xfrm>
        <a:graphic>
          <a:graphicData uri="http://schemas.openxmlformats.org/drawingml/2006/table">
            <a:tbl>
              <a:tblPr/>
              <a:tblGrid>
                <a:gridCol w="4046351"/>
                <a:gridCol w="5097649"/>
              </a:tblGrid>
              <a:tr h="296024">
                <a:tc>
                  <a:txBody>
                    <a:bodyPr/>
                    <a:lstStyle/>
                    <a:p>
                      <a:r>
                        <a:rPr lang="cs-CZ" dirty="0" err="1">
                          <a:effectLst/>
                        </a:rPr>
                        <a:t>Simple</a:t>
                      </a:r>
                      <a:r>
                        <a:rPr lang="cs-CZ" dirty="0">
                          <a:effectLst/>
                        </a:rPr>
                        <a:t> Past</a:t>
                      </a:r>
                    </a:p>
                  </a:txBody>
                  <a:tcPr anchor="ctr">
                    <a:lnL>
                      <a:noFill/>
                    </a:lnL>
                    <a:lnR>
                      <a:noFill/>
                    </a:lnR>
                    <a:lnT>
                      <a:noFill/>
                    </a:lnT>
                    <a:lnB>
                      <a:noFill/>
                    </a:lnB>
                    <a:solidFill>
                      <a:schemeClr val="accent1"/>
                    </a:solidFill>
                  </a:tcPr>
                </a:tc>
                <a:tc>
                  <a:txBody>
                    <a:bodyPr/>
                    <a:lstStyle/>
                    <a:p>
                      <a:r>
                        <a:rPr lang="cs-CZ" dirty="0" smtClean="0">
                          <a:effectLst/>
                        </a:rPr>
                        <a:t>Past </a:t>
                      </a:r>
                      <a:r>
                        <a:rPr lang="cs-CZ" dirty="0" err="1" smtClean="0">
                          <a:effectLst/>
                        </a:rPr>
                        <a:t>Continuous</a:t>
                      </a:r>
                      <a:endParaRPr lang="cs-CZ" dirty="0">
                        <a:effectLst/>
                      </a:endParaRPr>
                    </a:p>
                  </a:txBody>
                  <a:tcPr anchor="ctr">
                    <a:lnL>
                      <a:noFill/>
                    </a:lnL>
                    <a:lnR>
                      <a:noFill/>
                    </a:lnR>
                    <a:lnT>
                      <a:noFill/>
                    </a:lnT>
                    <a:lnB>
                      <a:noFill/>
                    </a:lnB>
                    <a:solidFill>
                      <a:schemeClr val="accent1"/>
                    </a:solidFill>
                  </a:tcPr>
                </a:tc>
              </a:tr>
              <a:tr h="570345">
                <a:tc>
                  <a:txBody>
                    <a:bodyPr/>
                    <a:lstStyle/>
                    <a:p>
                      <a:r>
                        <a:rPr lang="en-US" b="1" dirty="0"/>
                        <a:t>just mentioning</a:t>
                      </a:r>
                      <a:endParaRPr lang="en-US" dirty="0"/>
                    </a:p>
                    <a:p>
                      <a:r>
                        <a:rPr lang="en-US" dirty="0"/>
                        <a:t>Colin played </a:t>
                      </a:r>
                      <a:r>
                        <a:rPr lang="cs-CZ" dirty="0" err="1" smtClean="0"/>
                        <a:t>rugby</a:t>
                      </a:r>
                      <a:r>
                        <a:rPr lang="en-US" dirty="0" smtClean="0"/>
                        <a:t> </a:t>
                      </a:r>
                      <a:r>
                        <a:rPr lang="en-US" dirty="0"/>
                        <a:t>yesterday.</a:t>
                      </a:r>
                    </a:p>
                  </a:txBody>
                  <a:tcPr anchor="ctr">
                    <a:lnL>
                      <a:noFill/>
                    </a:lnL>
                    <a:lnR>
                      <a:noFill/>
                    </a:lnR>
                    <a:lnT>
                      <a:noFill/>
                    </a:lnT>
                    <a:lnB>
                      <a:noFill/>
                    </a:lnB>
                  </a:tcPr>
                </a:tc>
                <a:tc>
                  <a:txBody>
                    <a:bodyPr/>
                    <a:lstStyle/>
                    <a:p>
                      <a:r>
                        <a:rPr lang="en-US" b="1" dirty="0" err="1"/>
                        <a:t>emphasising</a:t>
                      </a:r>
                      <a:r>
                        <a:rPr lang="en-US" b="1" dirty="0"/>
                        <a:t> progress</a:t>
                      </a:r>
                      <a:endParaRPr lang="en-US" dirty="0"/>
                    </a:p>
                    <a:p>
                      <a:r>
                        <a:rPr lang="en-US" dirty="0"/>
                        <a:t>Yesterday at six </a:t>
                      </a:r>
                      <a:r>
                        <a:rPr lang="en-US" dirty="0" smtClean="0"/>
                        <a:t>o'clock,</a:t>
                      </a:r>
                      <a:r>
                        <a:rPr lang="cs-CZ" dirty="0" smtClean="0"/>
                        <a:t>C</a:t>
                      </a:r>
                      <a:r>
                        <a:rPr lang="en-US" dirty="0" err="1" smtClean="0"/>
                        <a:t>olin</a:t>
                      </a:r>
                      <a:r>
                        <a:rPr lang="en-US" dirty="0" smtClean="0"/>
                        <a:t> </a:t>
                      </a:r>
                      <a:r>
                        <a:rPr lang="en-US" dirty="0"/>
                        <a:t>was </a:t>
                      </a:r>
                      <a:r>
                        <a:rPr lang="en-US" dirty="0" smtClean="0"/>
                        <a:t>playing</a:t>
                      </a:r>
                      <a:r>
                        <a:rPr lang="cs-CZ" dirty="0" smtClean="0"/>
                        <a:t> </a:t>
                      </a:r>
                      <a:r>
                        <a:rPr lang="cs-CZ" dirty="0" err="1" smtClean="0"/>
                        <a:t>rugby</a:t>
                      </a:r>
                      <a:r>
                        <a:rPr lang="cs-CZ" dirty="0" smtClean="0"/>
                        <a:t>.</a:t>
                      </a:r>
                      <a:r>
                        <a:rPr lang="en-US" dirty="0" smtClean="0"/>
                        <a:t> </a:t>
                      </a:r>
                      <a:endParaRPr lang="en-US" dirty="0"/>
                    </a:p>
                  </a:txBody>
                  <a:tcPr anchor="ctr">
                    <a:lnL>
                      <a:noFill/>
                    </a:lnL>
                    <a:lnR>
                      <a:noFill/>
                    </a:lnR>
                    <a:lnT>
                      <a:noFill/>
                    </a:lnT>
                    <a:lnB>
                      <a:noFill/>
                    </a:lnB>
                  </a:tcPr>
                </a:tc>
              </a:tr>
            </a:tbl>
          </a:graphicData>
        </a:graphic>
      </p:graphicFrame>
    </p:spTree>
    <p:extLst>
      <p:ext uri="{BB962C8B-B14F-4D97-AF65-F5344CB8AC3E}">
        <p14:creationId xmlns:p14="http://schemas.microsoft.com/office/powerpoint/2010/main" val="388474630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0" y="188640"/>
            <a:ext cx="9144000" cy="6463308"/>
          </a:xfrm>
          <a:prstGeom prst="rect">
            <a:avLst/>
          </a:prstGeom>
          <a:noFill/>
          <a:ln w="57150">
            <a:solidFill>
              <a:srgbClr val="FFC000"/>
            </a:solidFill>
          </a:ln>
        </p:spPr>
        <p:txBody>
          <a:bodyPr wrap="square" rtlCol="0">
            <a:spAutoFit/>
          </a:bodyPr>
          <a:lstStyle/>
          <a:p>
            <a:r>
              <a:rPr lang="en-US" b="1" dirty="0"/>
              <a:t>Q1 - </a:t>
            </a:r>
            <a:r>
              <a:rPr lang="en-US" dirty="0"/>
              <a:t>He ..... there when he was a child</a:t>
            </a:r>
          </a:p>
          <a:p>
            <a:r>
              <a:rPr lang="en-US" dirty="0"/>
              <a:t>has lived</a:t>
            </a:r>
            <a:br>
              <a:rPr lang="en-US" dirty="0"/>
            </a:br>
            <a:r>
              <a:rPr lang="en-US" dirty="0" err="1"/>
              <a:t>lived</a:t>
            </a:r>
            <a:r>
              <a:rPr lang="en-US" dirty="0"/>
              <a:t/>
            </a:r>
            <a:br>
              <a:rPr lang="en-US" dirty="0"/>
            </a:br>
            <a:endParaRPr lang="en-US" dirty="0"/>
          </a:p>
          <a:p>
            <a:r>
              <a:rPr lang="en-US" b="1" dirty="0"/>
              <a:t>Q2 - </a:t>
            </a:r>
            <a:r>
              <a:rPr lang="en-US" dirty="0"/>
              <a:t>I ........ her since last year</a:t>
            </a:r>
          </a:p>
          <a:p>
            <a:r>
              <a:rPr lang="en-US" dirty="0"/>
              <a:t>haven't seen</a:t>
            </a:r>
            <a:br>
              <a:rPr lang="en-US" dirty="0"/>
            </a:br>
            <a:r>
              <a:rPr lang="en-US" dirty="0"/>
              <a:t>didn't see</a:t>
            </a:r>
            <a:br>
              <a:rPr lang="en-US" dirty="0"/>
            </a:br>
            <a:endParaRPr lang="en-US" dirty="0"/>
          </a:p>
          <a:p>
            <a:r>
              <a:rPr lang="en-US" b="1" dirty="0"/>
              <a:t>Q3 - </a:t>
            </a:r>
            <a:r>
              <a:rPr lang="en-US" dirty="0"/>
              <a:t>They ......... a few minutes ago</a:t>
            </a:r>
          </a:p>
          <a:p>
            <a:r>
              <a:rPr lang="en-US" dirty="0"/>
              <a:t>left</a:t>
            </a:r>
            <a:br>
              <a:rPr lang="en-US" dirty="0"/>
            </a:br>
            <a:r>
              <a:rPr lang="en-US" dirty="0"/>
              <a:t>have left</a:t>
            </a:r>
            <a:br>
              <a:rPr lang="en-US" dirty="0"/>
            </a:br>
            <a:endParaRPr lang="en-US" dirty="0"/>
          </a:p>
          <a:p>
            <a:r>
              <a:rPr lang="en-US" b="1" dirty="0"/>
              <a:t>Q4 - </a:t>
            </a:r>
            <a:r>
              <a:rPr lang="en-US" dirty="0"/>
              <a:t>She .......... unemployed since she left school</a:t>
            </a:r>
          </a:p>
          <a:p>
            <a:r>
              <a:rPr lang="en-US" dirty="0"/>
              <a:t>has not been</a:t>
            </a:r>
            <a:br>
              <a:rPr lang="en-US" dirty="0"/>
            </a:br>
            <a:r>
              <a:rPr lang="en-US" dirty="0"/>
              <a:t>was not</a:t>
            </a:r>
            <a:br>
              <a:rPr lang="en-US" dirty="0"/>
            </a:br>
            <a:endParaRPr lang="en-US" dirty="0"/>
          </a:p>
          <a:p>
            <a:r>
              <a:rPr lang="en-US" b="1" dirty="0"/>
              <a:t>Q5 - </a:t>
            </a:r>
            <a:r>
              <a:rPr lang="en-US" dirty="0"/>
              <a:t>They ....... the contract last week</a:t>
            </a:r>
          </a:p>
          <a:p>
            <a:r>
              <a:rPr lang="en-US" dirty="0" err="1"/>
              <a:t>finalised</a:t>
            </a:r>
            <a:r>
              <a:rPr lang="en-US" dirty="0"/>
              <a:t/>
            </a:r>
            <a:br>
              <a:rPr lang="en-US" dirty="0"/>
            </a:br>
            <a:r>
              <a:rPr lang="en-US" dirty="0"/>
              <a:t>have </a:t>
            </a:r>
            <a:r>
              <a:rPr lang="en-US" dirty="0" err="1"/>
              <a:t>finalised</a:t>
            </a:r>
            <a:r>
              <a:rPr lang="en-US" dirty="0"/>
              <a:t/>
            </a:r>
            <a:br>
              <a:rPr lang="en-US" dirty="0"/>
            </a:br>
            <a:endParaRPr lang="en-US" dirty="0"/>
          </a:p>
          <a:p>
            <a:r>
              <a:rPr lang="en-US" b="1" dirty="0"/>
              <a:t>Q6 - </a:t>
            </a:r>
            <a:r>
              <a:rPr lang="en-US" dirty="0"/>
              <a:t>The film .......... yet</a:t>
            </a:r>
          </a:p>
          <a:p>
            <a:r>
              <a:rPr lang="en-US" dirty="0"/>
              <a:t>hasn't started</a:t>
            </a:r>
            <a:br>
              <a:rPr lang="en-US" dirty="0"/>
            </a:br>
            <a:r>
              <a:rPr lang="en-US" dirty="0"/>
              <a:t>didn't </a:t>
            </a:r>
            <a:r>
              <a:rPr lang="en-US" dirty="0" smtClean="0"/>
              <a:t>start</a:t>
            </a:r>
            <a:endParaRPr lang="en-US" dirty="0"/>
          </a:p>
        </p:txBody>
      </p:sp>
    </p:spTree>
    <p:extLst>
      <p:ext uri="{BB962C8B-B14F-4D97-AF65-F5344CB8AC3E}">
        <p14:creationId xmlns:p14="http://schemas.microsoft.com/office/powerpoint/2010/main" val="103007813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0" y="188640"/>
            <a:ext cx="9144000" cy="6535316"/>
          </a:xfrm>
          <a:prstGeom prst="rect">
            <a:avLst/>
          </a:prstGeom>
          <a:noFill/>
          <a:ln w="57150">
            <a:solidFill>
              <a:srgbClr val="FFC000"/>
            </a:solidFill>
          </a:ln>
        </p:spPr>
        <p:txBody>
          <a:bodyPr wrap="square" rtlCol="0">
            <a:spAutoFit/>
          </a:bodyPr>
          <a:lstStyle/>
          <a:p>
            <a:r>
              <a:rPr lang="en-US" b="1" dirty="0"/>
              <a:t>Q7 - </a:t>
            </a:r>
            <a:r>
              <a:rPr lang="en-US" dirty="0"/>
              <a:t>She ........ ill since Thursday</a:t>
            </a:r>
          </a:p>
          <a:p>
            <a:r>
              <a:rPr lang="en-US" dirty="0"/>
              <a:t>was</a:t>
            </a:r>
            <a:br>
              <a:rPr lang="en-US" dirty="0"/>
            </a:br>
            <a:r>
              <a:rPr lang="en-US" dirty="0"/>
              <a:t>has been</a:t>
            </a:r>
            <a:br>
              <a:rPr lang="en-US" dirty="0"/>
            </a:br>
            <a:endParaRPr lang="en-US" dirty="0"/>
          </a:p>
          <a:p>
            <a:r>
              <a:rPr lang="en-US" b="1" dirty="0"/>
              <a:t>Q8 - </a:t>
            </a:r>
            <a:r>
              <a:rPr lang="en-US" dirty="0"/>
              <a:t>I ........ the project last night</a:t>
            </a:r>
          </a:p>
          <a:p>
            <a:r>
              <a:rPr lang="en-US" dirty="0"/>
              <a:t>have finished</a:t>
            </a:r>
            <a:br>
              <a:rPr lang="en-US" dirty="0"/>
            </a:br>
            <a:r>
              <a:rPr lang="en-US" dirty="0" err="1"/>
              <a:t>finished</a:t>
            </a:r>
            <a:r>
              <a:rPr lang="en-US" dirty="0"/>
              <a:t/>
            </a:r>
            <a:br>
              <a:rPr lang="en-US" dirty="0"/>
            </a:br>
            <a:endParaRPr lang="en-US" dirty="0"/>
          </a:p>
          <a:p>
            <a:r>
              <a:rPr lang="en-US" b="1" dirty="0"/>
              <a:t>Q9 - </a:t>
            </a:r>
            <a:r>
              <a:rPr lang="en-US" dirty="0"/>
              <a:t>Look- someone ....... their handbag in the room</a:t>
            </a:r>
          </a:p>
          <a:p>
            <a:r>
              <a:rPr lang="en-US" dirty="0"/>
              <a:t>left</a:t>
            </a:r>
            <a:br>
              <a:rPr lang="en-US" dirty="0"/>
            </a:br>
            <a:r>
              <a:rPr lang="en-US" dirty="0"/>
              <a:t>has left</a:t>
            </a:r>
            <a:br>
              <a:rPr lang="en-US" dirty="0"/>
            </a:br>
            <a:endParaRPr lang="en-US" dirty="0"/>
          </a:p>
          <a:p>
            <a:r>
              <a:rPr lang="en-US" b="1" dirty="0"/>
              <a:t>Q10 - </a:t>
            </a:r>
            <a:r>
              <a:rPr lang="en-US" dirty="0"/>
              <a:t>............ to Rome?</a:t>
            </a:r>
          </a:p>
          <a:p>
            <a:r>
              <a:rPr lang="en-US" dirty="0"/>
              <a:t>Did you ever go</a:t>
            </a:r>
            <a:br>
              <a:rPr lang="en-US" dirty="0"/>
            </a:br>
            <a:r>
              <a:rPr lang="en-US" dirty="0"/>
              <a:t>Have you ever been</a:t>
            </a:r>
            <a:br>
              <a:rPr lang="en-US" dirty="0"/>
            </a:br>
            <a:endParaRPr lang="en-US" dirty="0"/>
          </a:p>
          <a:p>
            <a:r>
              <a:rPr lang="en-US" b="1" dirty="0"/>
              <a:t>Q11 - </a:t>
            </a:r>
            <a:r>
              <a:rPr lang="en-US" dirty="0"/>
              <a:t>I can't get into my house because I ........ my keys</a:t>
            </a:r>
          </a:p>
          <a:p>
            <a:r>
              <a:rPr lang="en-US" dirty="0"/>
              <a:t>lost</a:t>
            </a:r>
            <a:br>
              <a:rPr lang="en-US" dirty="0"/>
            </a:br>
            <a:r>
              <a:rPr lang="en-US" dirty="0"/>
              <a:t>have lost</a:t>
            </a:r>
            <a:br>
              <a:rPr lang="en-US" dirty="0"/>
            </a:br>
            <a:endParaRPr lang="en-US" dirty="0"/>
          </a:p>
          <a:p>
            <a:r>
              <a:rPr lang="en-US" b="1" dirty="0"/>
              <a:t>Q12 - </a:t>
            </a:r>
            <a:r>
              <a:rPr lang="en-US" dirty="0"/>
              <a:t>Nobody ....... the phone when it rang</a:t>
            </a:r>
          </a:p>
          <a:p>
            <a:r>
              <a:rPr lang="en-US" dirty="0"/>
              <a:t>answered</a:t>
            </a:r>
            <a:br>
              <a:rPr lang="en-US" dirty="0"/>
            </a:br>
            <a:r>
              <a:rPr lang="en-US" dirty="0"/>
              <a:t>has answered</a:t>
            </a:r>
            <a:endParaRPr lang="cs-CZ" dirty="0"/>
          </a:p>
        </p:txBody>
      </p:sp>
    </p:spTree>
    <p:extLst>
      <p:ext uri="{BB962C8B-B14F-4D97-AF65-F5344CB8AC3E}">
        <p14:creationId xmlns:p14="http://schemas.microsoft.com/office/powerpoint/2010/main" val="137953200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36512" y="260649"/>
            <a:ext cx="9180512" cy="6463308"/>
          </a:xfrm>
          <a:prstGeom prst="rect">
            <a:avLst/>
          </a:prstGeom>
          <a:noFill/>
          <a:ln w="57150">
            <a:solidFill>
              <a:srgbClr val="FFC000"/>
            </a:solidFill>
          </a:ln>
        </p:spPr>
        <p:txBody>
          <a:bodyPr wrap="square" rtlCol="0">
            <a:spAutoFit/>
          </a:bodyPr>
          <a:lstStyle/>
          <a:p>
            <a:r>
              <a:rPr lang="en-US" b="1" dirty="0"/>
              <a:t>Q13 - </a:t>
            </a:r>
            <a:r>
              <a:rPr lang="en-US" dirty="0"/>
              <a:t>I ......... up smoking last year</a:t>
            </a:r>
          </a:p>
          <a:p>
            <a:r>
              <a:rPr lang="en-US" dirty="0"/>
              <a:t>gave</a:t>
            </a:r>
            <a:br>
              <a:rPr lang="en-US" dirty="0"/>
            </a:br>
            <a:r>
              <a:rPr lang="en-US" dirty="0"/>
              <a:t>have given</a:t>
            </a:r>
            <a:br>
              <a:rPr lang="en-US" dirty="0"/>
            </a:br>
            <a:endParaRPr lang="en-US" dirty="0"/>
          </a:p>
          <a:p>
            <a:r>
              <a:rPr lang="en-US" b="1" dirty="0"/>
              <a:t>Q14 - </a:t>
            </a:r>
            <a:r>
              <a:rPr lang="en-US" dirty="0"/>
              <a:t>You can't see her because she ......... home</a:t>
            </a:r>
          </a:p>
          <a:p>
            <a:r>
              <a:rPr lang="en-US" dirty="0"/>
              <a:t>has gone</a:t>
            </a:r>
            <a:br>
              <a:rPr lang="en-US" dirty="0"/>
            </a:br>
            <a:r>
              <a:rPr lang="en-US" dirty="0"/>
              <a:t>went</a:t>
            </a:r>
            <a:br>
              <a:rPr lang="en-US" dirty="0"/>
            </a:br>
            <a:endParaRPr lang="en-US" dirty="0"/>
          </a:p>
          <a:p>
            <a:r>
              <a:rPr lang="en-US" b="1" dirty="0"/>
              <a:t>Q15 - </a:t>
            </a:r>
            <a:r>
              <a:rPr lang="en-US" dirty="0"/>
              <a:t>............... to the United States?</a:t>
            </a:r>
          </a:p>
          <a:p>
            <a:r>
              <a:rPr lang="en-US" dirty="0"/>
              <a:t>Did you ever go</a:t>
            </a:r>
            <a:br>
              <a:rPr lang="en-US" dirty="0"/>
            </a:br>
            <a:r>
              <a:rPr lang="en-US" dirty="0"/>
              <a:t>Have you ever been</a:t>
            </a:r>
            <a:br>
              <a:rPr lang="en-US" dirty="0"/>
            </a:br>
            <a:endParaRPr lang="en-US" dirty="0"/>
          </a:p>
          <a:p>
            <a:r>
              <a:rPr lang="en-US" b="1" dirty="0"/>
              <a:t>Q16 - </a:t>
            </a:r>
            <a:r>
              <a:rPr lang="en-US" dirty="0"/>
              <a:t>I never ......... my grandmother as she died before I was born</a:t>
            </a:r>
          </a:p>
          <a:p>
            <a:r>
              <a:rPr lang="en-US" dirty="0"/>
              <a:t>knew</a:t>
            </a:r>
            <a:br>
              <a:rPr lang="en-US" dirty="0"/>
            </a:br>
            <a:r>
              <a:rPr lang="en-US" dirty="0"/>
              <a:t>have known</a:t>
            </a:r>
            <a:br>
              <a:rPr lang="en-US" dirty="0"/>
            </a:br>
            <a:endParaRPr lang="en-US" dirty="0"/>
          </a:p>
          <a:p>
            <a:r>
              <a:rPr lang="en-US" b="1" dirty="0"/>
              <a:t>Q17 - </a:t>
            </a:r>
            <a:r>
              <a:rPr lang="en-US" dirty="0"/>
              <a:t>It's the first time I ........ caviar</a:t>
            </a:r>
          </a:p>
          <a:p>
            <a:r>
              <a:rPr lang="en-US" dirty="0"/>
              <a:t>ate</a:t>
            </a:r>
            <a:br>
              <a:rPr lang="en-US" dirty="0"/>
            </a:br>
            <a:r>
              <a:rPr lang="en-US" dirty="0"/>
              <a:t>have eaten</a:t>
            </a:r>
            <a:br>
              <a:rPr lang="en-US" dirty="0"/>
            </a:br>
            <a:endParaRPr lang="en-US" dirty="0"/>
          </a:p>
          <a:p>
            <a:r>
              <a:rPr lang="en-US" b="1" dirty="0"/>
              <a:t>Q18 - </a:t>
            </a:r>
            <a:r>
              <a:rPr lang="en-US" dirty="0"/>
              <a:t>The first time we ......... was just the other day</a:t>
            </a:r>
          </a:p>
          <a:p>
            <a:r>
              <a:rPr lang="en-US" dirty="0"/>
              <a:t>spoke</a:t>
            </a:r>
            <a:br>
              <a:rPr lang="en-US" dirty="0"/>
            </a:br>
            <a:r>
              <a:rPr lang="en-US" dirty="0"/>
              <a:t>have </a:t>
            </a:r>
            <a:r>
              <a:rPr lang="en-US" dirty="0" smtClean="0"/>
              <a:t>spoken</a:t>
            </a:r>
            <a:endParaRPr lang="cs-CZ" dirty="0"/>
          </a:p>
        </p:txBody>
      </p:sp>
    </p:spTree>
    <p:extLst>
      <p:ext uri="{BB962C8B-B14F-4D97-AF65-F5344CB8AC3E}">
        <p14:creationId xmlns:p14="http://schemas.microsoft.com/office/powerpoint/2010/main" val="369507599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0" y="620688"/>
            <a:ext cx="9144000" cy="3139321"/>
          </a:xfrm>
          <a:prstGeom prst="rect">
            <a:avLst/>
          </a:prstGeom>
          <a:noFill/>
          <a:ln w="57150">
            <a:solidFill>
              <a:srgbClr val="FFC000"/>
            </a:solidFill>
          </a:ln>
        </p:spPr>
        <p:txBody>
          <a:bodyPr wrap="square" rtlCol="0">
            <a:spAutoFit/>
          </a:bodyPr>
          <a:lstStyle/>
          <a:p>
            <a:r>
              <a:rPr lang="en-US" b="1" dirty="0"/>
              <a:t>Q19 - </a:t>
            </a:r>
            <a:r>
              <a:rPr lang="en-US" dirty="0"/>
              <a:t>It stinks in here; someone ........... smoking</a:t>
            </a:r>
          </a:p>
          <a:p>
            <a:r>
              <a:rPr lang="en-US" dirty="0"/>
              <a:t>was</a:t>
            </a:r>
            <a:br>
              <a:rPr lang="en-US" dirty="0"/>
            </a:br>
            <a:r>
              <a:rPr lang="en-US" dirty="0"/>
              <a:t>has been</a:t>
            </a:r>
            <a:br>
              <a:rPr lang="en-US" dirty="0"/>
            </a:br>
            <a:endParaRPr lang="en-US" dirty="0"/>
          </a:p>
          <a:p>
            <a:r>
              <a:rPr lang="en-US" b="1" dirty="0"/>
              <a:t>Q20 - </a:t>
            </a:r>
            <a:r>
              <a:rPr lang="en-US" dirty="0"/>
              <a:t>He's in hospital because he ............. leg</a:t>
            </a:r>
          </a:p>
          <a:p>
            <a:r>
              <a:rPr lang="en-US" dirty="0"/>
              <a:t>has broken</a:t>
            </a:r>
            <a:br>
              <a:rPr lang="en-US" dirty="0"/>
            </a:br>
            <a:r>
              <a:rPr lang="en-US" dirty="0"/>
              <a:t>broke</a:t>
            </a:r>
            <a:br>
              <a:rPr lang="en-US" dirty="0"/>
            </a:br>
            <a:endParaRPr lang="en-US" dirty="0"/>
          </a:p>
          <a:p>
            <a:r>
              <a:rPr lang="en-US" b="1" dirty="0"/>
              <a:t>Q21 - </a:t>
            </a:r>
            <a:r>
              <a:rPr lang="en-US" dirty="0"/>
              <a:t>I've known her since we ......... at school together</a:t>
            </a:r>
          </a:p>
          <a:p>
            <a:r>
              <a:rPr lang="en-US" dirty="0"/>
              <a:t>were</a:t>
            </a:r>
            <a:br>
              <a:rPr lang="en-US" dirty="0"/>
            </a:br>
            <a:r>
              <a:rPr lang="en-US" dirty="0"/>
              <a:t>have </a:t>
            </a:r>
            <a:r>
              <a:rPr lang="en-US" dirty="0" smtClean="0"/>
              <a:t>been</a:t>
            </a:r>
            <a:endParaRPr lang="cs-CZ" dirty="0"/>
          </a:p>
        </p:txBody>
      </p:sp>
    </p:spTree>
    <p:extLst>
      <p:ext uri="{BB962C8B-B14F-4D97-AF65-F5344CB8AC3E}">
        <p14:creationId xmlns:p14="http://schemas.microsoft.com/office/powerpoint/2010/main" val="402600068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0" y="188640"/>
            <a:ext cx="9144000" cy="6432530"/>
          </a:xfrm>
          <a:prstGeom prst="rect">
            <a:avLst/>
          </a:prstGeom>
          <a:noFill/>
        </p:spPr>
        <p:txBody>
          <a:bodyPr wrap="square" rtlCol="0">
            <a:spAutoFit/>
          </a:bodyPr>
          <a:lstStyle/>
          <a:p>
            <a:pPr marL="342900" indent="-342900">
              <a:buAutoNum type="arabicParenR"/>
            </a:pPr>
            <a:r>
              <a:rPr lang="cs-CZ" dirty="0" err="1" smtClean="0"/>
              <a:t>You</a:t>
            </a:r>
            <a:r>
              <a:rPr lang="cs-CZ" dirty="0" smtClean="0"/>
              <a:t> </a:t>
            </a:r>
            <a:r>
              <a:rPr lang="cs-CZ" dirty="0" err="1"/>
              <a:t>can't</a:t>
            </a:r>
            <a:r>
              <a:rPr lang="cs-CZ" dirty="0"/>
              <a:t> talk to her </a:t>
            </a:r>
            <a:r>
              <a:rPr lang="cs-CZ" dirty="0" err="1"/>
              <a:t>now</a:t>
            </a:r>
            <a:r>
              <a:rPr lang="cs-CZ" dirty="0"/>
              <a:t>. </a:t>
            </a:r>
            <a:r>
              <a:rPr lang="cs-CZ" dirty="0" err="1"/>
              <a:t>She</a:t>
            </a:r>
            <a:r>
              <a:rPr lang="cs-CZ" dirty="0"/>
              <a:t> _________ to Prague. </a:t>
            </a:r>
            <a:endParaRPr lang="cs-CZ" dirty="0" smtClean="0"/>
          </a:p>
          <a:p>
            <a:r>
              <a:rPr lang="cs-CZ" dirty="0" smtClean="0"/>
              <a:t>      </a:t>
            </a:r>
            <a:r>
              <a:rPr lang="cs-CZ" dirty="0" err="1" smtClean="0"/>
              <a:t>gone</a:t>
            </a:r>
            <a:r>
              <a:rPr lang="cs-CZ" dirty="0" smtClean="0"/>
              <a:t> </a:t>
            </a:r>
            <a:r>
              <a:rPr lang="cs-CZ" dirty="0" err="1"/>
              <a:t>she</a:t>
            </a:r>
            <a:r>
              <a:rPr lang="cs-CZ" dirty="0"/>
              <a:t> </a:t>
            </a:r>
            <a:r>
              <a:rPr lang="cs-CZ" dirty="0" err="1"/>
              <a:t>gone</a:t>
            </a:r>
            <a:r>
              <a:rPr lang="cs-CZ" dirty="0"/>
              <a:t> - není přijatelná kombinace slov</a:t>
            </a:r>
          </a:p>
          <a:p>
            <a:r>
              <a:rPr lang="cs-CZ" dirty="0" smtClean="0"/>
              <a:t>      has </a:t>
            </a:r>
            <a:r>
              <a:rPr lang="cs-CZ" dirty="0" err="1"/>
              <a:t>been</a:t>
            </a:r>
            <a:r>
              <a:rPr lang="cs-CZ" dirty="0"/>
              <a:t> </a:t>
            </a:r>
            <a:r>
              <a:rPr lang="cs-CZ" dirty="0" smtClean="0"/>
              <a:t>- toto </a:t>
            </a:r>
            <a:r>
              <a:rPr lang="cs-CZ" dirty="0"/>
              <a:t>by znamenalo, že tam už někdy byla</a:t>
            </a:r>
          </a:p>
          <a:p>
            <a:r>
              <a:rPr lang="cs-CZ" dirty="0" smtClean="0"/>
              <a:t>      has </a:t>
            </a:r>
            <a:r>
              <a:rPr lang="cs-CZ" dirty="0" err="1"/>
              <a:t>gone</a:t>
            </a:r>
            <a:r>
              <a:rPr lang="cs-CZ" dirty="0"/>
              <a:t> = odjela</a:t>
            </a:r>
          </a:p>
          <a:p>
            <a:r>
              <a:rPr lang="cs-CZ" dirty="0" smtClean="0"/>
              <a:t>      </a:t>
            </a:r>
            <a:r>
              <a:rPr lang="cs-CZ" dirty="0" err="1" smtClean="0"/>
              <a:t>is</a:t>
            </a:r>
            <a:r>
              <a:rPr lang="cs-CZ" dirty="0" smtClean="0"/>
              <a:t> </a:t>
            </a:r>
            <a:r>
              <a:rPr lang="cs-CZ" dirty="0" err="1"/>
              <a:t>gone</a:t>
            </a:r>
            <a:r>
              <a:rPr lang="cs-CZ" dirty="0"/>
              <a:t> </a:t>
            </a:r>
            <a:r>
              <a:rPr lang="cs-CZ" dirty="0" err="1"/>
              <a:t>she</a:t>
            </a:r>
            <a:r>
              <a:rPr lang="cs-CZ" dirty="0"/>
              <a:t> </a:t>
            </a:r>
            <a:r>
              <a:rPr lang="cs-CZ" dirty="0" err="1"/>
              <a:t>is</a:t>
            </a:r>
            <a:r>
              <a:rPr lang="cs-CZ" dirty="0"/>
              <a:t> </a:t>
            </a:r>
            <a:r>
              <a:rPr lang="cs-CZ" dirty="0" err="1"/>
              <a:t>gone</a:t>
            </a:r>
            <a:r>
              <a:rPr lang="cs-CZ" dirty="0"/>
              <a:t> = je pryč</a:t>
            </a:r>
          </a:p>
          <a:p>
            <a:r>
              <a:rPr lang="cs-CZ" dirty="0" smtClean="0"/>
              <a:t>2</a:t>
            </a:r>
            <a:r>
              <a:rPr lang="cs-CZ" dirty="0"/>
              <a:t>) My car </a:t>
            </a:r>
            <a:r>
              <a:rPr lang="cs-CZ" dirty="0" err="1"/>
              <a:t>won't</a:t>
            </a:r>
            <a:r>
              <a:rPr lang="cs-CZ" dirty="0"/>
              <a:t> start </a:t>
            </a:r>
            <a:r>
              <a:rPr lang="cs-CZ" dirty="0" err="1"/>
              <a:t>again</a:t>
            </a:r>
            <a:r>
              <a:rPr lang="cs-CZ" dirty="0"/>
              <a:t>. </a:t>
            </a:r>
            <a:r>
              <a:rPr lang="cs-CZ" dirty="0" err="1"/>
              <a:t>It's</a:t>
            </a:r>
            <a:r>
              <a:rPr lang="cs-CZ" dirty="0"/>
              <a:t> </a:t>
            </a:r>
            <a:r>
              <a:rPr lang="cs-CZ" dirty="0" err="1"/>
              <a:t>the</a:t>
            </a:r>
            <a:r>
              <a:rPr lang="cs-CZ" dirty="0"/>
              <a:t> </a:t>
            </a:r>
            <a:r>
              <a:rPr lang="cs-CZ" dirty="0" err="1"/>
              <a:t>fifth</a:t>
            </a:r>
            <a:r>
              <a:rPr lang="cs-CZ" dirty="0"/>
              <a:t> </a:t>
            </a:r>
            <a:r>
              <a:rPr lang="cs-CZ" dirty="0" err="1"/>
              <a:t>time</a:t>
            </a:r>
            <a:r>
              <a:rPr lang="cs-CZ" dirty="0"/>
              <a:t> </a:t>
            </a:r>
            <a:r>
              <a:rPr lang="cs-CZ" dirty="0" err="1"/>
              <a:t>this</a:t>
            </a:r>
            <a:r>
              <a:rPr lang="cs-CZ" dirty="0"/>
              <a:t> _________ </a:t>
            </a:r>
            <a:r>
              <a:rPr lang="cs-CZ" dirty="0" err="1"/>
              <a:t>this</a:t>
            </a:r>
            <a:r>
              <a:rPr lang="cs-CZ" dirty="0"/>
              <a:t> </a:t>
            </a:r>
            <a:r>
              <a:rPr lang="cs-CZ" dirty="0" err="1"/>
              <a:t>week</a:t>
            </a:r>
            <a:r>
              <a:rPr lang="cs-CZ" dirty="0"/>
              <a:t>. </a:t>
            </a:r>
            <a:endParaRPr lang="cs-CZ" dirty="0" smtClean="0"/>
          </a:p>
          <a:p>
            <a:r>
              <a:rPr lang="cs-CZ" dirty="0" err="1" smtClean="0"/>
              <a:t>happened</a:t>
            </a:r>
            <a:r>
              <a:rPr lang="cs-CZ" dirty="0" smtClean="0"/>
              <a:t> </a:t>
            </a:r>
            <a:r>
              <a:rPr lang="cs-CZ" sz="1600" dirty="0"/>
              <a:t>minulý čas by neměl žádnou návaznost na přítomnost, zde je však kontext přítomný</a:t>
            </a:r>
          </a:p>
          <a:p>
            <a:r>
              <a:rPr lang="cs-CZ" dirty="0" err="1"/>
              <a:t>happens</a:t>
            </a:r>
            <a:r>
              <a:rPr lang="cs-CZ" dirty="0"/>
              <a:t> '</a:t>
            </a:r>
            <a:r>
              <a:rPr lang="cs-CZ" dirty="0" err="1"/>
              <a:t>it</a:t>
            </a:r>
            <a:r>
              <a:rPr lang="cs-CZ" dirty="0"/>
              <a:t> </a:t>
            </a:r>
            <a:r>
              <a:rPr lang="cs-CZ" dirty="0" err="1"/>
              <a:t>happens</a:t>
            </a:r>
            <a:r>
              <a:rPr lang="cs-CZ" dirty="0"/>
              <a:t>' by znamenalo 'stává se to'</a:t>
            </a:r>
          </a:p>
          <a:p>
            <a:r>
              <a:rPr lang="cs-CZ" dirty="0"/>
              <a:t>has </a:t>
            </a:r>
            <a:r>
              <a:rPr lang="cs-CZ" dirty="0" err="1"/>
              <a:t>been</a:t>
            </a:r>
            <a:r>
              <a:rPr lang="cs-CZ" dirty="0"/>
              <a:t> happening </a:t>
            </a:r>
            <a:r>
              <a:rPr lang="cs-CZ" sz="1600" dirty="0"/>
              <a:t>= znamenalo by, že už se to děje nějakou dobu (jeden děj nepřetržitě)</a:t>
            </a:r>
          </a:p>
          <a:p>
            <a:r>
              <a:rPr lang="cs-CZ" dirty="0"/>
              <a:t>has </a:t>
            </a:r>
            <a:r>
              <a:rPr lang="cs-CZ" dirty="0" err="1"/>
              <a:t>happened</a:t>
            </a:r>
            <a:r>
              <a:rPr lang="cs-CZ" dirty="0"/>
              <a:t> = je to již po </a:t>
            </a:r>
            <a:r>
              <a:rPr lang="cs-CZ" dirty="0" smtClean="0"/>
              <a:t>páté</a:t>
            </a:r>
            <a:r>
              <a:rPr lang="cs-CZ" dirty="0"/>
              <a:t/>
            </a:r>
            <a:br>
              <a:rPr lang="cs-CZ" dirty="0"/>
            </a:br>
            <a:r>
              <a:rPr lang="cs-CZ" dirty="0"/>
              <a:t>3) </a:t>
            </a:r>
            <a:r>
              <a:rPr lang="cs-CZ" dirty="0" err="1"/>
              <a:t>Why</a:t>
            </a:r>
            <a:r>
              <a:rPr lang="cs-CZ" dirty="0"/>
              <a:t> are </a:t>
            </a:r>
            <a:r>
              <a:rPr lang="cs-CZ" dirty="0" err="1"/>
              <a:t>you</a:t>
            </a:r>
            <a:r>
              <a:rPr lang="cs-CZ" dirty="0"/>
              <a:t> so </a:t>
            </a:r>
            <a:r>
              <a:rPr lang="cs-CZ" dirty="0" err="1"/>
              <a:t>dirty</a:t>
            </a:r>
            <a:r>
              <a:rPr lang="cs-CZ" dirty="0"/>
              <a:t>? - I _________ </a:t>
            </a:r>
            <a:r>
              <a:rPr lang="cs-CZ" dirty="0" err="1"/>
              <a:t>football</a:t>
            </a:r>
            <a:r>
              <a:rPr lang="cs-CZ" dirty="0"/>
              <a:t>. </a:t>
            </a:r>
            <a:r>
              <a:rPr lang="cs-CZ" dirty="0" err="1"/>
              <a:t>am</a:t>
            </a:r>
            <a:r>
              <a:rPr lang="cs-CZ" dirty="0"/>
              <a:t> </a:t>
            </a:r>
            <a:r>
              <a:rPr lang="cs-CZ" dirty="0" err="1"/>
              <a:t>playing</a:t>
            </a:r>
            <a:r>
              <a:rPr lang="cs-CZ" dirty="0"/>
              <a:t> </a:t>
            </a:r>
            <a:endParaRPr lang="cs-CZ" dirty="0" smtClean="0"/>
          </a:p>
          <a:p>
            <a:r>
              <a:rPr lang="cs-CZ" dirty="0" smtClean="0"/>
              <a:t>I </a:t>
            </a:r>
            <a:r>
              <a:rPr lang="cs-CZ" dirty="0" err="1"/>
              <a:t>am</a:t>
            </a:r>
            <a:r>
              <a:rPr lang="cs-CZ" dirty="0"/>
              <a:t> </a:t>
            </a:r>
            <a:r>
              <a:rPr lang="cs-CZ" dirty="0" err="1"/>
              <a:t>playing</a:t>
            </a:r>
            <a:r>
              <a:rPr lang="cs-CZ" dirty="0"/>
              <a:t> = hraju právě teď</a:t>
            </a:r>
          </a:p>
          <a:p>
            <a:r>
              <a:rPr lang="cs-CZ" dirty="0" err="1"/>
              <a:t>have</a:t>
            </a:r>
            <a:r>
              <a:rPr lang="cs-CZ" dirty="0"/>
              <a:t> </a:t>
            </a:r>
            <a:r>
              <a:rPr lang="cs-CZ" dirty="0" err="1"/>
              <a:t>been</a:t>
            </a:r>
            <a:r>
              <a:rPr lang="cs-CZ" dirty="0"/>
              <a:t> </a:t>
            </a:r>
            <a:r>
              <a:rPr lang="cs-CZ" dirty="0" err="1"/>
              <a:t>playing</a:t>
            </a:r>
            <a:r>
              <a:rPr lang="cs-CZ" dirty="0"/>
              <a:t> říkáme, jaká činnost vedla k tomu, že něco je v určitém stavu</a:t>
            </a:r>
          </a:p>
          <a:p>
            <a:r>
              <a:rPr lang="cs-CZ" dirty="0" err="1"/>
              <a:t>have</a:t>
            </a:r>
            <a:r>
              <a:rPr lang="cs-CZ" dirty="0"/>
              <a:t> </a:t>
            </a:r>
            <a:r>
              <a:rPr lang="cs-CZ" dirty="0" err="1"/>
              <a:t>played</a:t>
            </a:r>
            <a:r>
              <a:rPr lang="cs-CZ" dirty="0"/>
              <a:t> </a:t>
            </a:r>
            <a:r>
              <a:rPr lang="cs-CZ" sz="1600" dirty="0"/>
              <a:t>I </a:t>
            </a:r>
            <a:r>
              <a:rPr lang="cs-CZ" sz="1600" dirty="0" err="1"/>
              <a:t>have</a:t>
            </a:r>
            <a:r>
              <a:rPr lang="cs-CZ" sz="1600" dirty="0"/>
              <a:t> </a:t>
            </a:r>
            <a:r>
              <a:rPr lang="cs-CZ" sz="1600" dirty="0" err="1"/>
              <a:t>played</a:t>
            </a:r>
            <a:r>
              <a:rPr lang="cs-CZ" sz="1600" dirty="0"/>
              <a:t> = zahrál jsem si fotbal, zajímá nás výsledek, nikoliv stav jeho </a:t>
            </a:r>
            <a:r>
              <a:rPr lang="cs-CZ" sz="1600" dirty="0" smtClean="0"/>
              <a:t>oblečení</a:t>
            </a:r>
            <a:endParaRPr lang="cs-CZ" sz="1600" dirty="0"/>
          </a:p>
          <a:p>
            <a:r>
              <a:rPr lang="cs-CZ" dirty="0"/>
              <a:t>play </a:t>
            </a:r>
            <a:r>
              <a:rPr lang="cs-CZ" sz="1600" dirty="0"/>
              <a:t>I play </a:t>
            </a:r>
            <a:r>
              <a:rPr lang="cs-CZ" sz="1600" dirty="0" err="1"/>
              <a:t>football</a:t>
            </a:r>
            <a:r>
              <a:rPr lang="cs-CZ" sz="1600" dirty="0"/>
              <a:t> = jsem fotbalista (znamená to však, že fotbalisti jsou normálně špinaví</a:t>
            </a:r>
            <a:r>
              <a:rPr lang="cs-CZ" sz="1600" dirty="0" smtClean="0"/>
              <a:t>?)</a:t>
            </a:r>
            <a:r>
              <a:rPr lang="cs-CZ" sz="1600" dirty="0"/>
              <a:t/>
            </a:r>
            <a:br>
              <a:rPr lang="cs-CZ" sz="1600" dirty="0"/>
            </a:br>
            <a:r>
              <a:rPr lang="cs-CZ" dirty="0"/>
              <a:t>4) </a:t>
            </a:r>
            <a:r>
              <a:rPr lang="cs-CZ" dirty="0" err="1"/>
              <a:t>Where's</a:t>
            </a:r>
            <a:r>
              <a:rPr lang="cs-CZ" dirty="0"/>
              <a:t> my car? </a:t>
            </a:r>
            <a:r>
              <a:rPr lang="cs-CZ" dirty="0" err="1"/>
              <a:t>What</a:t>
            </a:r>
            <a:r>
              <a:rPr lang="cs-CZ" dirty="0"/>
              <a:t> _________ to </a:t>
            </a:r>
            <a:r>
              <a:rPr lang="cs-CZ" dirty="0" err="1"/>
              <a:t>it</a:t>
            </a:r>
            <a:r>
              <a:rPr lang="cs-CZ" dirty="0" smtClean="0"/>
              <a:t>?</a:t>
            </a:r>
          </a:p>
          <a:p>
            <a:r>
              <a:rPr lang="cs-CZ" dirty="0" err="1" smtClean="0"/>
              <a:t>happens</a:t>
            </a:r>
            <a:r>
              <a:rPr lang="cs-CZ" dirty="0" smtClean="0"/>
              <a:t> </a:t>
            </a:r>
            <a:r>
              <a:rPr lang="cs-CZ" dirty="0" err="1"/>
              <a:t>what</a:t>
            </a:r>
            <a:r>
              <a:rPr lang="cs-CZ" dirty="0"/>
              <a:t> </a:t>
            </a:r>
            <a:r>
              <a:rPr lang="cs-CZ" dirty="0" err="1"/>
              <a:t>happens</a:t>
            </a:r>
            <a:r>
              <a:rPr lang="cs-CZ" dirty="0"/>
              <a:t> = co se obecně s autem stane....</a:t>
            </a:r>
          </a:p>
          <a:p>
            <a:r>
              <a:rPr lang="cs-CZ" dirty="0"/>
              <a:t>has </a:t>
            </a:r>
            <a:r>
              <a:rPr lang="cs-CZ" dirty="0" err="1"/>
              <a:t>been</a:t>
            </a:r>
            <a:r>
              <a:rPr lang="cs-CZ" dirty="0"/>
              <a:t> happening </a:t>
            </a:r>
            <a:r>
              <a:rPr lang="cs-CZ" sz="1600" dirty="0"/>
              <a:t>zajímalo by nás, co vedlo k jeho současnému stavu, např. proč je tak špinavé....</a:t>
            </a:r>
          </a:p>
          <a:p>
            <a:r>
              <a:rPr lang="cs-CZ" dirty="0"/>
              <a:t>has </a:t>
            </a:r>
            <a:r>
              <a:rPr lang="cs-CZ" dirty="0" err="1"/>
              <a:t>happened</a:t>
            </a:r>
            <a:r>
              <a:rPr lang="cs-CZ" dirty="0"/>
              <a:t> co se s ním stalo (zajímá nás výsledek)</a:t>
            </a:r>
          </a:p>
          <a:p>
            <a:r>
              <a:rPr lang="cs-CZ" dirty="0" err="1"/>
              <a:t>is</a:t>
            </a:r>
            <a:r>
              <a:rPr lang="cs-CZ" dirty="0"/>
              <a:t> happening </a:t>
            </a:r>
            <a:r>
              <a:rPr lang="cs-CZ" sz="1600" dirty="0"/>
              <a:t>zajímalo by nás, co se to právě s naším autem děje, např. proč tak divně vrčí apod.</a:t>
            </a:r>
          </a:p>
          <a:p>
            <a:r>
              <a:rPr lang="cs-CZ" dirty="0"/>
              <a:t/>
            </a:r>
            <a:br>
              <a:rPr lang="cs-CZ" dirty="0"/>
            </a:br>
            <a:endParaRPr lang="cs-CZ" dirty="0"/>
          </a:p>
        </p:txBody>
      </p:sp>
      <p:sp>
        <p:nvSpPr>
          <p:cNvPr id="4" name="Obdélník 3"/>
          <p:cNvSpPr/>
          <p:nvPr/>
        </p:nvSpPr>
        <p:spPr>
          <a:xfrm flipV="1">
            <a:off x="1043608" y="2132080"/>
            <a:ext cx="3888432"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Obdélník 4"/>
          <p:cNvSpPr/>
          <p:nvPr/>
        </p:nvSpPr>
        <p:spPr>
          <a:xfrm flipV="1">
            <a:off x="1115616" y="1844824"/>
            <a:ext cx="7632848"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Obdélník 5"/>
          <p:cNvSpPr/>
          <p:nvPr/>
        </p:nvSpPr>
        <p:spPr>
          <a:xfrm flipV="1">
            <a:off x="1259632" y="1341435"/>
            <a:ext cx="2160240"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Obdélník 6"/>
          <p:cNvSpPr/>
          <p:nvPr/>
        </p:nvSpPr>
        <p:spPr>
          <a:xfrm flipV="1">
            <a:off x="1475656" y="1082178"/>
            <a:ext cx="1440160"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Obdélník 7"/>
          <p:cNvSpPr/>
          <p:nvPr/>
        </p:nvSpPr>
        <p:spPr>
          <a:xfrm flipV="1">
            <a:off x="1475656" y="794146"/>
            <a:ext cx="4320480"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Obdélník 8"/>
          <p:cNvSpPr/>
          <p:nvPr/>
        </p:nvSpPr>
        <p:spPr>
          <a:xfrm flipV="1">
            <a:off x="1043608" y="506114"/>
            <a:ext cx="4320480"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Obdélník 9"/>
          <p:cNvSpPr/>
          <p:nvPr/>
        </p:nvSpPr>
        <p:spPr>
          <a:xfrm flipV="1">
            <a:off x="1043608" y="4653136"/>
            <a:ext cx="4752528"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Obdélník 10"/>
          <p:cNvSpPr/>
          <p:nvPr/>
        </p:nvSpPr>
        <p:spPr>
          <a:xfrm flipV="1">
            <a:off x="1362512" y="3802507"/>
            <a:ext cx="7673984"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Obdélník 11"/>
          <p:cNvSpPr/>
          <p:nvPr/>
        </p:nvSpPr>
        <p:spPr>
          <a:xfrm flipV="1">
            <a:off x="1979712" y="3514475"/>
            <a:ext cx="6201072"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Obdélník 12"/>
          <p:cNvSpPr/>
          <p:nvPr/>
        </p:nvSpPr>
        <p:spPr>
          <a:xfrm flipV="1">
            <a:off x="2195736" y="2420112"/>
            <a:ext cx="6289848"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 name="Obdélník 13"/>
          <p:cNvSpPr/>
          <p:nvPr/>
        </p:nvSpPr>
        <p:spPr>
          <a:xfrm flipV="1">
            <a:off x="1397894" y="3212976"/>
            <a:ext cx="1800200"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 name="Obdélník 14"/>
          <p:cNvSpPr/>
          <p:nvPr/>
        </p:nvSpPr>
        <p:spPr>
          <a:xfrm flipV="1">
            <a:off x="1577914" y="5430478"/>
            <a:ext cx="4074206"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Obdélník 15"/>
          <p:cNvSpPr/>
          <p:nvPr/>
        </p:nvSpPr>
        <p:spPr>
          <a:xfrm flipV="1">
            <a:off x="107504" y="5157192"/>
            <a:ext cx="1152128"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7" name="Obdélník 16"/>
          <p:cNvSpPr/>
          <p:nvPr/>
        </p:nvSpPr>
        <p:spPr>
          <a:xfrm flipV="1">
            <a:off x="2195736" y="4949851"/>
            <a:ext cx="6289848"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8" name="Obdélník 17"/>
          <p:cNvSpPr/>
          <p:nvPr/>
        </p:nvSpPr>
        <p:spPr>
          <a:xfrm flipV="1">
            <a:off x="1475656" y="5728745"/>
            <a:ext cx="7416824"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4809701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07504" y="188640"/>
            <a:ext cx="8784976" cy="6309420"/>
          </a:xfrm>
          <a:prstGeom prst="rect">
            <a:avLst/>
          </a:prstGeom>
          <a:noFill/>
        </p:spPr>
        <p:txBody>
          <a:bodyPr wrap="square" rtlCol="0">
            <a:spAutoFit/>
          </a:bodyPr>
          <a:lstStyle/>
          <a:p>
            <a:r>
              <a:rPr lang="cs-CZ" dirty="0"/>
              <a:t>5) </a:t>
            </a:r>
            <a:r>
              <a:rPr lang="cs-CZ" dirty="0" err="1"/>
              <a:t>This</a:t>
            </a:r>
            <a:r>
              <a:rPr lang="cs-CZ" dirty="0"/>
              <a:t> </a:t>
            </a:r>
            <a:r>
              <a:rPr lang="cs-CZ" dirty="0" err="1"/>
              <a:t>is</a:t>
            </a:r>
            <a:r>
              <a:rPr lang="cs-CZ" dirty="0"/>
              <a:t> </a:t>
            </a:r>
            <a:r>
              <a:rPr lang="cs-CZ" dirty="0" err="1"/>
              <a:t>our</a:t>
            </a:r>
            <a:r>
              <a:rPr lang="cs-CZ" dirty="0"/>
              <a:t> dog. </a:t>
            </a:r>
            <a:r>
              <a:rPr lang="cs-CZ" dirty="0" err="1"/>
              <a:t>We</a:t>
            </a:r>
            <a:r>
              <a:rPr lang="cs-CZ" dirty="0"/>
              <a:t> _________ </a:t>
            </a:r>
            <a:r>
              <a:rPr lang="cs-CZ" dirty="0" err="1"/>
              <a:t>him</a:t>
            </a:r>
            <a:r>
              <a:rPr lang="cs-CZ" dirty="0"/>
              <a:t> </a:t>
            </a:r>
            <a:r>
              <a:rPr lang="cs-CZ" dirty="0" err="1"/>
              <a:t>for</a:t>
            </a:r>
            <a:r>
              <a:rPr lang="cs-CZ" dirty="0"/>
              <a:t> </a:t>
            </a:r>
            <a:r>
              <a:rPr lang="cs-CZ" dirty="0" err="1"/>
              <a:t>three</a:t>
            </a:r>
            <a:r>
              <a:rPr lang="cs-CZ" dirty="0"/>
              <a:t> </a:t>
            </a:r>
            <a:r>
              <a:rPr lang="cs-CZ" dirty="0" err="1"/>
              <a:t>years</a:t>
            </a:r>
            <a:r>
              <a:rPr lang="cs-CZ" dirty="0"/>
              <a:t>. </a:t>
            </a:r>
            <a:endParaRPr lang="cs-CZ" dirty="0" smtClean="0"/>
          </a:p>
          <a:p>
            <a:r>
              <a:rPr lang="cs-CZ" dirty="0" smtClean="0"/>
              <a:t>'ve </a:t>
            </a:r>
            <a:r>
              <a:rPr lang="cs-CZ" dirty="0" err="1"/>
              <a:t>been</a:t>
            </a:r>
            <a:r>
              <a:rPr lang="cs-CZ" dirty="0"/>
              <a:t> </a:t>
            </a:r>
            <a:r>
              <a:rPr lang="cs-CZ" dirty="0" err="1"/>
              <a:t>having</a:t>
            </a:r>
            <a:r>
              <a:rPr lang="cs-CZ" dirty="0"/>
              <a:t> </a:t>
            </a:r>
            <a:r>
              <a:rPr lang="cs-CZ" sz="1600" dirty="0"/>
              <a:t>HAVE ve významu 'mít' je stavové sloveso a nemá tedy průběhový čas. Tato varianty by se dala použít ve významu 'dávat si, užívat si, jíst'</a:t>
            </a:r>
          </a:p>
          <a:p>
            <a:r>
              <a:rPr lang="cs-CZ" dirty="0"/>
              <a:t>'ve had </a:t>
            </a:r>
            <a:r>
              <a:rPr lang="cs-CZ" sz="1600" dirty="0"/>
              <a:t>mám </a:t>
            </a:r>
            <a:r>
              <a:rPr lang="cs-CZ" sz="1600" dirty="0" smtClean="0"/>
              <a:t>ho </a:t>
            </a:r>
            <a:r>
              <a:rPr lang="cs-CZ" sz="1600" dirty="0"/>
              <a:t>už nějakou dobu, HAVE je zde stavové sloveso (nevyjadřuje činnost) a nemá tedy průběhový tvar</a:t>
            </a:r>
          </a:p>
          <a:p>
            <a:r>
              <a:rPr lang="cs-CZ" dirty="0"/>
              <a:t>had minulý čas by se dal použít pro psa, kterého už nemáme.</a:t>
            </a:r>
          </a:p>
          <a:p>
            <a:r>
              <a:rPr lang="cs-CZ" dirty="0" err="1"/>
              <a:t>have</a:t>
            </a:r>
            <a:r>
              <a:rPr lang="cs-CZ" dirty="0"/>
              <a:t> HAVE by pouze </a:t>
            </a:r>
            <a:r>
              <a:rPr lang="cs-CZ" dirty="0" err="1"/>
              <a:t>vyjadřovalo,že</a:t>
            </a:r>
            <a:r>
              <a:rPr lang="cs-CZ" dirty="0"/>
              <a:t> máme psa, nikoliv jak už dlouho</a:t>
            </a:r>
          </a:p>
          <a:p>
            <a:r>
              <a:rPr lang="cs-CZ" dirty="0"/>
              <a:t/>
            </a:r>
            <a:br>
              <a:rPr lang="cs-CZ" dirty="0"/>
            </a:br>
            <a:r>
              <a:rPr lang="cs-CZ" dirty="0"/>
              <a:t>6) </a:t>
            </a:r>
            <a:r>
              <a:rPr lang="cs-CZ" dirty="0" err="1"/>
              <a:t>It's</a:t>
            </a:r>
            <a:r>
              <a:rPr lang="cs-CZ" dirty="0"/>
              <a:t> ten </a:t>
            </a:r>
            <a:r>
              <a:rPr lang="cs-CZ" dirty="0" err="1"/>
              <a:t>years</a:t>
            </a:r>
            <a:r>
              <a:rPr lang="cs-CZ" dirty="0"/>
              <a:t> </a:t>
            </a:r>
            <a:r>
              <a:rPr lang="cs-CZ" dirty="0" err="1"/>
              <a:t>since</a:t>
            </a:r>
            <a:r>
              <a:rPr lang="cs-CZ" dirty="0"/>
              <a:t> I _________ </a:t>
            </a:r>
            <a:r>
              <a:rPr lang="cs-CZ" dirty="0" err="1"/>
              <a:t>him</a:t>
            </a:r>
            <a:r>
              <a:rPr lang="cs-CZ" dirty="0"/>
              <a:t>. </a:t>
            </a:r>
            <a:endParaRPr lang="cs-CZ" dirty="0" smtClean="0"/>
          </a:p>
          <a:p>
            <a:r>
              <a:rPr lang="cs-CZ" dirty="0" smtClean="0"/>
              <a:t>'ve </a:t>
            </a:r>
            <a:r>
              <a:rPr lang="cs-CZ" dirty="0"/>
              <a:t>last </a:t>
            </a:r>
            <a:r>
              <a:rPr lang="cs-CZ" dirty="0" err="1"/>
              <a:t>seen</a:t>
            </a:r>
            <a:r>
              <a:rPr lang="cs-CZ" dirty="0"/>
              <a:t> </a:t>
            </a:r>
            <a:r>
              <a:rPr lang="cs-CZ" sz="1600" dirty="0"/>
              <a:t>= naposledy jsem ho viděl před deseti lety - tedy minulost, nelze tedy použít předpřítomný čas</a:t>
            </a:r>
          </a:p>
          <a:p>
            <a:r>
              <a:rPr lang="cs-CZ" dirty="0" err="1"/>
              <a:t>didn't</a:t>
            </a:r>
            <a:r>
              <a:rPr lang="cs-CZ" dirty="0"/>
              <a:t> </a:t>
            </a:r>
            <a:r>
              <a:rPr lang="cs-CZ" dirty="0" err="1"/>
              <a:t>see</a:t>
            </a:r>
            <a:r>
              <a:rPr lang="cs-CZ" dirty="0"/>
              <a:t> </a:t>
            </a:r>
            <a:r>
              <a:rPr lang="cs-CZ" sz="1600" dirty="0"/>
              <a:t>česky je sice 'co jsem ho neviděl', v angličtině je to 'od té doby, co jsem ho viděl naposled'</a:t>
            </a:r>
          </a:p>
          <a:p>
            <a:r>
              <a:rPr lang="cs-CZ" dirty="0" err="1"/>
              <a:t>haven't</a:t>
            </a:r>
            <a:r>
              <a:rPr lang="cs-CZ" dirty="0"/>
              <a:t> </a:t>
            </a:r>
            <a:r>
              <a:rPr lang="cs-CZ" dirty="0" err="1"/>
              <a:t>seen</a:t>
            </a:r>
            <a:r>
              <a:rPr lang="cs-CZ" dirty="0"/>
              <a:t> </a:t>
            </a:r>
            <a:r>
              <a:rPr lang="cs-CZ" sz="1600" dirty="0"/>
              <a:t>česky je sice 'co jsem ho neviděl', v angličtině je to 'od té doby, co jsem ho viděl </a:t>
            </a:r>
            <a:r>
              <a:rPr lang="cs-CZ" sz="1600" dirty="0" smtClean="0"/>
              <a:t>naposled</a:t>
            </a:r>
            <a:endParaRPr lang="cs-CZ" sz="1600" dirty="0"/>
          </a:p>
          <a:p>
            <a:r>
              <a:rPr lang="cs-CZ" dirty="0"/>
              <a:t>last </a:t>
            </a:r>
            <a:r>
              <a:rPr lang="cs-CZ" dirty="0" err="1"/>
              <a:t>saw</a:t>
            </a:r>
            <a:r>
              <a:rPr lang="cs-CZ" dirty="0"/>
              <a:t> = naposledy jsem ho viděl před deseti lety - tedy minulost</a:t>
            </a:r>
          </a:p>
          <a:p>
            <a:r>
              <a:rPr lang="cs-CZ" dirty="0"/>
              <a:t/>
            </a:r>
            <a:br>
              <a:rPr lang="cs-CZ" dirty="0"/>
            </a:br>
            <a:r>
              <a:rPr lang="cs-CZ" dirty="0"/>
              <a:t>7) </a:t>
            </a:r>
            <a:r>
              <a:rPr lang="cs-CZ" dirty="0" err="1"/>
              <a:t>They</a:t>
            </a:r>
            <a:r>
              <a:rPr lang="cs-CZ" dirty="0"/>
              <a:t> _________ on </a:t>
            </a:r>
            <a:r>
              <a:rPr lang="cs-CZ" dirty="0" err="1"/>
              <a:t>the</a:t>
            </a:r>
            <a:r>
              <a:rPr lang="cs-CZ" dirty="0"/>
              <a:t> TV just </a:t>
            </a:r>
            <a:r>
              <a:rPr lang="cs-CZ" dirty="0" err="1"/>
              <a:t>after</a:t>
            </a:r>
            <a:r>
              <a:rPr lang="cs-CZ" dirty="0"/>
              <a:t> </a:t>
            </a:r>
            <a:r>
              <a:rPr lang="cs-CZ" dirty="0" err="1"/>
              <a:t>breakfast</a:t>
            </a:r>
            <a:r>
              <a:rPr lang="cs-CZ" dirty="0"/>
              <a:t> and </a:t>
            </a:r>
            <a:r>
              <a:rPr lang="cs-CZ" dirty="0" err="1"/>
              <a:t>they</a:t>
            </a:r>
            <a:r>
              <a:rPr lang="cs-CZ" dirty="0"/>
              <a:t> are </a:t>
            </a:r>
            <a:r>
              <a:rPr lang="cs-CZ" dirty="0" err="1"/>
              <a:t>still</a:t>
            </a:r>
            <a:r>
              <a:rPr lang="cs-CZ" dirty="0"/>
              <a:t> </a:t>
            </a:r>
            <a:r>
              <a:rPr lang="cs-CZ" dirty="0" err="1"/>
              <a:t>watching</a:t>
            </a:r>
            <a:r>
              <a:rPr lang="cs-CZ" dirty="0"/>
              <a:t> </a:t>
            </a:r>
            <a:r>
              <a:rPr lang="cs-CZ" dirty="0" err="1"/>
              <a:t>it!</a:t>
            </a:r>
            <a:r>
              <a:rPr lang="cs-CZ" dirty="0"/>
              <a:t> </a:t>
            </a:r>
            <a:endParaRPr lang="cs-CZ" dirty="0" smtClean="0"/>
          </a:p>
          <a:p>
            <a:r>
              <a:rPr lang="cs-CZ" dirty="0" err="1" smtClean="0"/>
              <a:t>have</a:t>
            </a:r>
            <a:r>
              <a:rPr lang="cs-CZ" dirty="0" smtClean="0"/>
              <a:t> </a:t>
            </a:r>
            <a:r>
              <a:rPr lang="cs-CZ" dirty="0" err="1"/>
              <a:t>been</a:t>
            </a:r>
            <a:r>
              <a:rPr lang="cs-CZ" dirty="0"/>
              <a:t> </a:t>
            </a:r>
            <a:r>
              <a:rPr lang="cs-CZ" dirty="0" err="1"/>
              <a:t>turning</a:t>
            </a:r>
            <a:r>
              <a:rPr lang="cs-CZ" dirty="0"/>
              <a:t> průběhový čas se sem vůbec nehodí</a:t>
            </a:r>
          </a:p>
          <a:p>
            <a:r>
              <a:rPr lang="cs-CZ" dirty="0" err="1"/>
              <a:t>have</a:t>
            </a:r>
            <a:r>
              <a:rPr lang="cs-CZ" dirty="0"/>
              <a:t> </a:t>
            </a:r>
            <a:r>
              <a:rPr lang="cs-CZ" dirty="0" err="1"/>
              <a:t>turned</a:t>
            </a:r>
            <a:r>
              <a:rPr lang="cs-CZ" dirty="0"/>
              <a:t> </a:t>
            </a:r>
            <a:r>
              <a:rPr lang="cs-CZ" sz="1600" dirty="0"/>
              <a:t>je zde určený čas v minulosti (po snídani), nelze tedy použít </a:t>
            </a:r>
            <a:r>
              <a:rPr lang="cs-CZ" sz="1600" dirty="0" err="1"/>
              <a:t>předpřít</a:t>
            </a:r>
            <a:r>
              <a:rPr lang="cs-CZ" sz="1600" dirty="0"/>
              <a:t>. čas</a:t>
            </a:r>
          </a:p>
          <a:p>
            <a:r>
              <a:rPr lang="cs-CZ" dirty="0" err="1"/>
              <a:t>turned</a:t>
            </a:r>
            <a:r>
              <a:rPr lang="cs-CZ" dirty="0"/>
              <a:t> je zde určený čas v minulosti (po snídani), tedy min. čas</a:t>
            </a:r>
          </a:p>
          <a:p>
            <a:r>
              <a:rPr lang="cs-CZ" dirty="0" err="1"/>
              <a:t>turn</a:t>
            </a:r>
            <a:r>
              <a:rPr lang="cs-CZ" dirty="0"/>
              <a:t> přít. prostý čas by vyjadřoval stálou pravdu (běžně zapínají TV po snídani)</a:t>
            </a:r>
          </a:p>
          <a:p>
            <a:endParaRPr lang="cs-CZ" dirty="0"/>
          </a:p>
        </p:txBody>
      </p:sp>
      <p:sp>
        <p:nvSpPr>
          <p:cNvPr id="3" name="Obdélník 2"/>
          <p:cNvSpPr/>
          <p:nvPr/>
        </p:nvSpPr>
        <p:spPr>
          <a:xfrm flipV="1">
            <a:off x="1863968" y="573832"/>
            <a:ext cx="6844208"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Obdélník 3"/>
          <p:cNvSpPr/>
          <p:nvPr/>
        </p:nvSpPr>
        <p:spPr>
          <a:xfrm flipV="1">
            <a:off x="179512" y="757910"/>
            <a:ext cx="5544616"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Obdélník 4"/>
          <p:cNvSpPr/>
          <p:nvPr/>
        </p:nvSpPr>
        <p:spPr>
          <a:xfrm flipV="1">
            <a:off x="971600" y="1019347"/>
            <a:ext cx="7708304"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Obdélník 5"/>
          <p:cNvSpPr/>
          <p:nvPr/>
        </p:nvSpPr>
        <p:spPr>
          <a:xfrm flipV="1">
            <a:off x="191212" y="1307379"/>
            <a:ext cx="1788500"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Obdélník 6"/>
          <p:cNvSpPr/>
          <p:nvPr/>
        </p:nvSpPr>
        <p:spPr>
          <a:xfrm flipV="1">
            <a:off x="755576" y="1819641"/>
            <a:ext cx="6408712"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Obdélník 7"/>
          <p:cNvSpPr/>
          <p:nvPr/>
        </p:nvSpPr>
        <p:spPr>
          <a:xfrm flipV="1">
            <a:off x="755576" y="1595411"/>
            <a:ext cx="5688632"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Obdélník 8"/>
          <p:cNvSpPr/>
          <p:nvPr/>
        </p:nvSpPr>
        <p:spPr>
          <a:xfrm flipV="1">
            <a:off x="2031250" y="5013176"/>
            <a:ext cx="3764886"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Obdélník 9"/>
          <p:cNvSpPr/>
          <p:nvPr/>
        </p:nvSpPr>
        <p:spPr>
          <a:xfrm flipV="1">
            <a:off x="1530400" y="3672031"/>
            <a:ext cx="7149503"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Obdélník 10"/>
          <p:cNvSpPr/>
          <p:nvPr/>
        </p:nvSpPr>
        <p:spPr>
          <a:xfrm flipV="1">
            <a:off x="191212" y="3383999"/>
            <a:ext cx="1440160"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Obdélník 11"/>
          <p:cNvSpPr/>
          <p:nvPr/>
        </p:nvSpPr>
        <p:spPr>
          <a:xfrm flipV="1">
            <a:off x="1259632" y="3178342"/>
            <a:ext cx="7115472"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Obdélník 12"/>
          <p:cNvSpPr/>
          <p:nvPr/>
        </p:nvSpPr>
        <p:spPr>
          <a:xfrm flipV="1">
            <a:off x="191212" y="2894096"/>
            <a:ext cx="1644484"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 name="Obdélník 13"/>
          <p:cNvSpPr/>
          <p:nvPr/>
        </p:nvSpPr>
        <p:spPr>
          <a:xfrm flipV="1">
            <a:off x="1511660" y="2636912"/>
            <a:ext cx="6863444"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 name="Obdélník 14"/>
          <p:cNvSpPr/>
          <p:nvPr/>
        </p:nvSpPr>
        <p:spPr>
          <a:xfrm flipV="1">
            <a:off x="1085462" y="4248095"/>
            <a:ext cx="5862802"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Obdélník 15"/>
          <p:cNvSpPr/>
          <p:nvPr/>
        </p:nvSpPr>
        <p:spPr>
          <a:xfrm flipV="1">
            <a:off x="191212" y="3960063"/>
            <a:ext cx="1440160"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8" name="Obdélník 17"/>
          <p:cNvSpPr/>
          <p:nvPr/>
        </p:nvSpPr>
        <p:spPr>
          <a:xfrm flipV="1">
            <a:off x="1478168" y="5308993"/>
            <a:ext cx="6550215"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9" name="Obdélník 18"/>
          <p:cNvSpPr/>
          <p:nvPr/>
        </p:nvSpPr>
        <p:spPr>
          <a:xfrm flipV="1">
            <a:off x="683568" y="5889240"/>
            <a:ext cx="7488832"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0" name="Obdélník 19"/>
          <p:cNvSpPr/>
          <p:nvPr/>
        </p:nvSpPr>
        <p:spPr>
          <a:xfrm flipV="1">
            <a:off x="894568" y="5601208"/>
            <a:ext cx="5693655"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289418133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79512" y="116632"/>
            <a:ext cx="8640960" cy="5909310"/>
          </a:xfrm>
          <a:prstGeom prst="rect">
            <a:avLst/>
          </a:prstGeom>
          <a:noFill/>
        </p:spPr>
        <p:txBody>
          <a:bodyPr wrap="square" rtlCol="0">
            <a:spAutoFit/>
          </a:bodyPr>
          <a:lstStyle/>
          <a:p>
            <a:r>
              <a:rPr lang="cs-CZ" dirty="0"/>
              <a:t>8) </a:t>
            </a:r>
            <a:r>
              <a:rPr lang="cs-CZ" dirty="0" err="1"/>
              <a:t>Hadrian's</a:t>
            </a:r>
            <a:r>
              <a:rPr lang="cs-CZ" dirty="0"/>
              <a:t> Wall _________ by </a:t>
            </a:r>
            <a:r>
              <a:rPr lang="cs-CZ" dirty="0" err="1"/>
              <a:t>the</a:t>
            </a:r>
            <a:r>
              <a:rPr lang="cs-CZ" dirty="0"/>
              <a:t> </a:t>
            </a:r>
            <a:r>
              <a:rPr lang="cs-CZ" dirty="0" err="1"/>
              <a:t>Romans</a:t>
            </a:r>
            <a:r>
              <a:rPr lang="cs-CZ" dirty="0"/>
              <a:t>. </a:t>
            </a:r>
            <a:endParaRPr lang="cs-CZ" dirty="0" smtClean="0"/>
          </a:p>
          <a:p>
            <a:r>
              <a:rPr lang="cs-CZ" dirty="0" err="1" smtClean="0"/>
              <a:t>built</a:t>
            </a:r>
            <a:r>
              <a:rPr lang="cs-CZ" dirty="0" smtClean="0"/>
              <a:t> </a:t>
            </a:r>
            <a:r>
              <a:rPr lang="cs-CZ" dirty="0"/>
              <a:t>toto je činný rod, ale Hadriánova zeď sama nic nepostavila</a:t>
            </a:r>
          </a:p>
          <a:p>
            <a:r>
              <a:rPr lang="cs-CZ" dirty="0"/>
              <a:t>has </a:t>
            </a:r>
            <a:r>
              <a:rPr lang="cs-CZ" dirty="0" err="1"/>
              <a:t>been</a:t>
            </a:r>
            <a:r>
              <a:rPr lang="cs-CZ" dirty="0"/>
              <a:t> </a:t>
            </a:r>
            <a:r>
              <a:rPr lang="cs-CZ" dirty="0" err="1"/>
              <a:t>being</a:t>
            </a:r>
            <a:r>
              <a:rPr lang="cs-CZ" dirty="0"/>
              <a:t> </a:t>
            </a:r>
            <a:r>
              <a:rPr lang="cs-CZ" dirty="0" err="1"/>
              <a:t>built</a:t>
            </a:r>
            <a:r>
              <a:rPr lang="cs-CZ" dirty="0"/>
              <a:t> has </a:t>
            </a:r>
            <a:r>
              <a:rPr lang="cs-CZ" dirty="0" err="1"/>
              <a:t>been</a:t>
            </a:r>
            <a:r>
              <a:rPr lang="cs-CZ" dirty="0"/>
              <a:t> </a:t>
            </a:r>
            <a:r>
              <a:rPr lang="cs-CZ" dirty="0" err="1"/>
              <a:t>being</a:t>
            </a:r>
            <a:r>
              <a:rPr lang="cs-CZ" dirty="0"/>
              <a:t> </a:t>
            </a:r>
            <a:r>
              <a:rPr lang="cs-CZ" dirty="0" err="1"/>
              <a:t>built</a:t>
            </a:r>
            <a:r>
              <a:rPr lang="cs-CZ" dirty="0"/>
              <a:t> = již se (nějakou dobu) staví</a:t>
            </a:r>
          </a:p>
          <a:p>
            <a:r>
              <a:rPr lang="cs-CZ" dirty="0"/>
              <a:t>has </a:t>
            </a:r>
            <a:r>
              <a:rPr lang="cs-CZ" dirty="0" err="1"/>
              <a:t>been</a:t>
            </a:r>
            <a:r>
              <a:rPr lang="cs-CZ" dirty="0"/>
              <a:t> </a:t>
            </a:r>
            <a:r>
              <a:rPr lang="cs-CZ" dirty="0" err="1"/>
              <a:t>built</a:t>
            </a:r>
            <a:r>
              <a:rPr lang="cs-CZ" dirty="0"/>
              <a:t> Hadrianova zeď byla postavena v historii - min. čas</a:t>
            </a:r>
          </a:p>
          <a:p>
            <a:r>
              <a:rPr lang="cs-CZ" dirty="0" err="1"/>
              <a:t>was</a:t>
            </a:r>
            <a:r>
              <a:rPr lang="cs-CZ" dirty="0"/>
              <a:t> </a:t>
            </a:r>
            <a:r>
              <a:rPr lang="cs-CZ" dirty="0" err="1"/>
              <a:t>built</a:t>
            </a:r>
            <a:r>
              <a:rPr lang="cs-CZ" dirty="0"/>
              <a:t> byla postavena v historii - min. čas</a:t>
            </a:r>
          </a:p>
          <a:p>
            <a:r>
              <a:rPr lang="cs-CZ" dirty="0"/>
              <a:t/>
            </a:r>
            <a:br>
              <a:rPr lang="cs-CZ" dirty="0"/>
            </a:br>
            <a:r>
              <a:rPr lang="cs-CZ" dirty="0"/>
              <a:t>9) </a:t>
            </a:r>
            <a:r>
              <a:rPr lang="cs-CZ" dirty="0" err="1"/>
              <a:t>You´re</a:t>
            </a:r>
            <a:r>
              <a:rPr lang="cs-CZ" dirty="0"/>
              <a:t> </a:t>
            </a:r>
            <a:r>
              <a:rPr lang="cs-CZ" dirty="0" err="1"/>
              <a:t>back</a:t>
            </a:r>
            <a:r>
              <a:rPr lang="cs-CZ" dirty="0"/>
              <a:t>! </a:t>
            </a:r>
            <a:r>
              <a:rPr lang="cs-CZ" dirty="0" err="1"/>
              <a:t>When</a:t>
            </a:r>
            <a:r>
              <a:rPr lang="cs-CZ" dirty="0"/>
              <a:t> _________? </a:t>
            </a:r>
            <a:endParaRPr lang="cs-CZ" dirty="0" smtClean="0"/>
          </a:p>
          <a:p>
            <a:r>
              <a:rPr lang="cs-CZ" dirty="0" err="1" smtClean="0"/>
              <a:t>did</a:t>
            </a:r>
            <a:r>
              <a:rPr lang="cs-CZ" dirty="0" smtClean="0"/>
              <a:t> </a:t>
            </a:r>
            <a:r>
              <a:rPr lang="cs-CZ" dirty="0" err="1"/>
              <a:t>you</a:t>
            </a:r>
            <a:r>
              <a:rPr lang="cs-CZ" dirty="0"/>
              <a:t> return ptáme se zde na čas, proto min. čas</a:t>
            </a:r>
          </a:p>
          <a:p>
            <a:r>
              <a:rPr lang="cs-CZ" dirty="0" err="1"/>
              <a:t>have</a:t>
            </a:r>
            <a:r>
              <a:rPr lang="cs-CZ" dirty="0"/>
              <a:t> </a:t>
            </a:r>
            <a:r>
              <a:rPr lang="cs-CZ" dirty="0" err="1"/>
              <a:t>you</a:t>
            </a:r>
            <a:r>
              <a:rPr lang="cs-CZ" dirty="0"/>
              <a:t> </a:t>
            </a:r>
            <a:r>
              <a:rPr lang="cs-CZ" dirty="0" err="1"/>
              <a:t>been</a:t>
            </a:r>
            <a:r>
              <a:rPr lang="cs-CZ" dirty="0"/>
              <a:t> </a:t>
            </a:r>
            <a:r>
              <a:rPr lang="cs-CZ" dirty="0" err="1"/>
              <a:t>returning</a:t>
            </a:r>
            <a:r>
              <a:rPr lang="cs-CZ" dirty="0"/>
              <a:t> chybně vytvořená otázka v min. čase</a:t>
            </a:r>
          </a:p>
          <a:p>
            <a:r>
              <a:rPr lang="cs-CZ" dirty="0" err="1"/>
              <a:t>have</a:t>
            </a:r>
            <a:r>
              <a:rPr lang="cs-CZ" dirty="0"/>
              <a:t> </a:t>
            </a:r>
            <a:r>
              <a:rPr lang="cs-CZ" dirty="0" err="1"/>
              <a:t>you</a:t>
            </a:r>
            <a:r>
              <a:rPr lang="cs-CZ" dirty="0"/>
              <a:t> </a:t>
            </a:r>
            <a:r>
              <a:rPr lang="cs-CZ" dirty="0" err="1"/>
              <a:t>returned</a:t>
            </a:r>
            <a:r>
              <a:rPr lang="cs-CZ" dirty="0"/>
              <a:t> ptáme se zde na čas, proto min. čas</a:t>
            </a:r>
          </a:p>
          <a:p>
            <a:r>
              <a:rPr lang="cs-CZ" dirty="0" err="1"/>
              <a:t>returned</a:t>
            </a:r>
            <a:r>
              <a:rPr lang="cs-CZ" dirty="0"/>
              <a:t> </a:t>
            </a:r>
            <a:r>
              <a:rPr lang="cs-CZ" dirty="0" err="1"/>
              <a:t>you</a:t>
            </a:r>
            <a:r>
              <a:rPr lang="cs-CZ" dirty="0"/>
              <a:t> </a:t>
            </a:r>
            <a:r>
              <a:rPr lang="cs-CZ" dirty="0" err="1"/>
              <a:t>předpřít</a:t>
            </a:r>
            <a:r>
              <a:rPr lang="cs-CZ" dirty="0"/>
              <a:t>. čas by byl např. v otázce 'Už ses vrátil?'</a:t>
            </a:r>
          </a:p>
          <a:p>
            <a:r>
              <a:rPr lang="cs-CZ" dirty="0"/>
              <a:t/>
            </a:r>
            <a:br>
              <a:rPr lang="cs-CZ" dirty="0"/>
            </a:br>
            <a:r>
              <a:rPr lang="cs-CZ" dirty="0"/>
              <a:t>10) I </a:t>
            </a:r>
            <a:r>
              <a:rPr lang="cs-CZ" dirty="0" err="1"/>
              <a:t>was</a:t>
            </a:r>
            <a:r>
              <a:rPr lang="cs-CZ" dirty="0"/>
              <a:t> </a:t>
            </a:r>
            <a:r>
              <a:rPr lang="cs-CZ" dirty="0" err="1"/>
              <a:t>excited</a:t>
            </a:r>
            <a:r>
              <a:rPr lang="cs-CZ" dirty="0"/>
              <a:t> </a:t>
            </a:r>
            <a:r>
              <a:rPr lang="cs-CZ" dirty="0" err="1"/>
              <a:t>about</a:t>
            </a:r>
            <a:r>
              <a:rPr lang="cs-CZ" dirty="0"/>
              <a:t> </a:t>
            </a:r>
            <a:r>
              <a:rPr lang="cs-CZ" dirty="0" err="1"/>
              <a:t>Spy</a:t>
            </a:r>
            <a:r>
              <a:rPr lang="cs-CZ" dirty="0"/>
              <a:t> </a:t>
            </a:r>
            <a:r>
              <a:rPr lang="cs-CZ" dirty="0" err="1"/>
              <a:t>Kids</a:t>
            </a:r>
            <a:r>
              <a:rPr lang="cs-CZ" dirty="0"/>
              <a:t> 3 last </a:t>
            </a:r>
            <a:r>
              <a:rPr lang="cs-CZ" dirty="0" err="1"/>
              <a:t>week</a:t>
            </a:r>
            <a:r>
              <a:rPr lang="cs-CZ" dirty="0"/>
              <a:t>, </a:t>
            </a:r>
            <a:r>
              <a:rPr lang="cs-CZ" dirty="0" err="1"/>
              <a:t>because</a:t>
            </a:r>
            <a:r>
              <a:rPr lang="cs-CZ" dirty="0"/>
              <a:t> I _________ a 3D </a:t>
            </a:r>
            <a:r>
              <a:rPr lang="cs-CZ" dirty="0" err="1"/>
              <a:t>movie</a:t>
            </a:r>
            <a:r>
              <a:rPr lang="cs-CZ" dirty="0"/>
              <a:t> </a:t>
            </a:r>
            <a:r>
              <a:rPr lang="cs-CZ" dirty="0" err="1"/>
              <a:t>before</a:t>
            </a:r>
            <a:r>
              <a:rPr lang="cs-CZ" dirty="0"/>
              <a:t>. </a:t>
            </a:r>
            <a:endParaRPr lang="cs-CZ" dirty="0" smtClean="0"/>
          </a:p>
          <a:p>
            <a:r>
              <a:rPr lang="cs-CZ" dirty="0" err="1" smtClean="0"/>
              <a:t>didn't</a:t>
            </a:r>
            <a:r>
              <a:rPr lang="cs-CZ" dirty="0" smtClean="0"/>
              <a:t> </a:t>
            </a:r>
            <a:r>
              <a:rPr lang="cs-CZ" dirty="0" err="1"/>
              <a:t>never</a:t>
            </a:r>
            <a:r>
              <a:rPr lang="cs-CZ" dirty="0"/>
              <a:t> </a:t>
            </a:r>
            <a:r>
              <a:rPr lang="cs-CZ" dirty="0" err="1"/>
              <a:t>see</a:t>
            </a:r>
            <a:r>
              <a:rPr lang="cs-CZ" dirty="0"/>
              <a:t> dva zápory ve větě nemohou být</a:t>
            </a:r>
          </a:p>
          <a:p>
            <a:r>
              <a:rPr lang="cs-CZ" dirty="0"/>
              <a:t>had </a:t>
            </a:r>
            <a:r>
              <a:rPr lang="cs-CZ" dirty="0" err="1"/>
              <a:t>never</a:t>
            </a:r>
            <a:r>
              <a:rPr lang="cs-CZ" dirty="0"/>
              <a:t> </a:t>
            </a:r>
            <a:r>
              <a:rPr lang="cs-CZ" dirty="0" err="1"/>
              <a:t>seen</a:t>
            </a:r>
            <a:r>
              <a:rPr lang="cs-CZ" dirty="0"/>
              <a:t> nikdy předtím - předminulý čas</a:t>
            </a:r>
          </a:p>
          <a:p>
            <a:r>
              <a:rPr lang="cs-CZ" dirty="0" err="1"/>
              <a:t>have</a:t>
            </a:r>
            <a:r>
              <a:rPr lang="cs-CZ" dirty="0"/>
              <a:t> </a:t>
            </a:r>
            <a:r>
              <a:rPr lang="cs-CZ" dirty="0" err="1"/>
              <a:t>never</a:t>
            </a:r>
            <a:r>
              <a:rPr lang="cs-CZ" dirty="0"/>
              <a:t> </a:t>
            </a:r>
            <a:r>
              <a:rPr lang="cs-CZ" dirty="0" err="1"/>
              <a:t>seen</a:t>
            </a:r>
            <a:r>
              <a:rPr lang="cs-CZ" dirty="0"/>
              <a:t> toto by znamenalo 'nikdy v životě' - dotyčný však 3D film už viděl minulý týden a od té doby jich mohl vidět již mnoho</a:t>
            </a:r>
          </a:p>
          <a:p>
            <a:r>
              <a:rPr lang="cs-CZ" dirty="0" err="1"/>
              <a:t>never</a:t>
            </a:r>
            <a:r>
              <a:rPr lang="cs-CZ" dirty="0"/>
              <a:t> </a:t>
            </a:r>
            <a:r>
              <a:rPr lang="cs-CZ" dirty="0" err="1"/>
              <a:t>see</a:t>
            </a:r>
            <a:r>
              <a:rPr lang="cs-CZ" dirty="0"/>
              <a:t> toto by znamenalo: nikdy nevídám</a:t>
            </a:r>
          </a:p>
          <a:p>
            <a:endParaRPr lang="cs-CZ" dirty="0"/>
          </a:p>
          <a:p>
            <a:endParaRPr lang="cs-CZ" dirty="0"/>
          </a:p>
        </p:txBody>
      </p:sp>
      <p:sp>
        <p:nvSpPr>
          <p:cNvPr id="3" name="Obdélník 2"/>
          <p:cNvSpPr/>
          <p:nvPr/>
        </p:nvSpPr>
        <p:spPr>
          <a:xfrm flipV="1">
            <a:off x="755576" y="413048"/>
            <a:ext cx="5904656"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Obdélník 3"/>
          <p:cNvSpPr/>
          <p:nvPr/>
        </p:nvSpPr>
        <p:spPr>
          <a:xfrm flipV="1">
            <a:off x="2411760" y="701080"/>
            <a:ext cx="4938464"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Obdélník 4"/>
          <p:cNvSpPr/>
          <p:nvPr/>
        </p:nvSpPr>
        <p:spPr>
          <a:xfrm flipV="1">
            <a:off x="1691680" y="2087237"/>
            <a:ext cx="3672408"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Obdélník 5"/>
          <p:cNvSpPr/>
          <p:nvPr/>
        </p:nvSpPr>
        <p:spPr>
          <a:xfrm flipV="1">
            <a:off x="1763688" y="999828"/>
            <a:ext cx="5184576"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Obdélník 6"/>
          <p:cNvSpPr/>
          <p:nvPr/>
        </p:nvSpPr>
        <p:spPr>
          <a:xfrm flipV="1">
            <a:off x="1187624" y="1276763"/>
            <a:ext cx="3600400"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Obdélník 9"/>
          <p:cNvSpPr/>
          <p:nvPr/>
        </p:nvSpPr>
        <p:spPr>
          <a:xfrm flipV="1">
            <a:off x="1619672" y="2933821"/>
            <a:ext cx="5040560"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Obdélník 10"/>
          <p:cNvSpPr/>
          <p:nvPr/>
        </p:nvSpPr>
        <p:spPr>
          <a:xfrm flipV="1">
            <a:off x="2211024" y="2685259"/>
            <a:ext cx="3657119"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Obdélník 11"/>
          <p:cNvSpPr/>
          <p:nvPr/>
        </p:nvSpPr>
        <p:spPr>
          <a:xfrm flipV="1">
            <a:off x="2807804" y="2375269"/>
            <a:ext cx="3780420"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Obdélník 12"/>
          <p:cNvSpPr/>
          <p:nvPr/>
        </p:nvSpPr>
        <p:spPr>
          <a:xfrm flipV="1">
            <a:off x="1336982" y="5134372"/>
            <a:ext cx="3451042"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 name="Obdélník 13"/>
          <p:cNvSpPr/>
          <p:nvPr/>
        </p:nvSpPr>
        <p:spPr>
          <a:xfrm flipV="1">
            <a:off x="251520" y="4846340"/>
            <a:ext cx="5256584"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 name="Obdélník 14"/>
          <p:cNvSpPr/>
          <p:nvPr/>
        </p:nvSpPr>
        <p:spPr>
          <a:xfrm flipV="1">
            <a:off x="2057062" y="4558308"/>
            <a:ext cx="6470442"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Obdélník 15"/>
          <p:cNvSpPr/>
          <p:nvPr/>
        </p:nvSpPr>
        <p:spPr>
          <a:xfrm flipV="1">
            <a:off x="1918390" y="4293096"/>
            <a:ext cx="3157665"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7" name="Obdélník 16"/>
          <p:cNvSpPr/>
          <p:nvPr/>
        </p:nvSpPr>
        <p:spPr>
          <a:xfrm flipV="1">
            <a:off x="1916604" y="3948082"/>
            <a:ext cx="3303467"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266727444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0" y="0"/>
            <a:ext cx="9144000" cy="369332"/>
          </a:xfrm>
          <a:prstGeom prst="rect">
            <a:avLst/>
          </a:prstGeom>
          <a:noFill/>
        </p:spPr>
        <p:txBody>
          <a:bodyPr wrap="square" rtlCol="0">
            <a:spAutoFit/>
          </a:bodyPr>
          <a:lstStyle/>
          <a:p>
            <a:endParaRPr lang="cs-CZ" dirty="0"/>
          </a:p>
        </p:txBody>
      </p:sp>
      <p:sp>
        <p:nvSpPr>
          <p:cNvPr id="3" name="TextovéPole 2"/>
          <p:cNvSpPr txBox="1"/>
          <p:nvPr/>
        </p:nvSpPr>
        <p:spPr>
          <a:xfrm>
            <a:off x="0" y="369332"/>
            <a:ext cx="9144000" cy="6555641"/>
          </a:xfrm>
          <a:prstGeom prst="rect">
            <a:avLst/>
          </a:prstGeom>
          <a:noFill/>
          <a:ln w="57150">
            <a:solidFill>
              <a:srgbClr val="FFC000"/>
            </a:solidFill>
          </a:ln>
        </p:spPr>
        <p:txBody>
          <a:bodyPr wrap="square" rtlCol="0">
            <a:spAutoFit/>
          </a:bodyPr>
          <a:lstStyle/>
          <a:p>
            <a:r>
              <a:rPr lang="en-US" sz="2000" dirty="0"/>
              <a:t>She has studied very well at school. </a:t>
            </a:r>
            <a:br>
              <a:rPr lang="en-US" sz="2000" dirty="0"/>
            </a:br>
            <a:r>
              <a:rPr lang="en-US" sz="2000" dirty="0"/>
              <a:t>She studied very well at school.</a:t>
            </a:r>
            <a:br>
              <a:rPr lang="en-US" sz="2000" dirty="0"/>
            </a:br>
            <a:endParaRPr lang="en-US" sz="2000" dirty="0"/>
          </a:p>
          <a:p>
            <a:r>
              <a:rPr lang="en-US" sz="2000" dirty="0"/>
              <a:t>Have you ever visited Italy? </a:t>
            </a:r>
            <a:br>
              <a:rPr lang="en-US" sz="2000" dirty="0"/>
            </a:br>
            <a:r>
              <a:rPr lang="en-US" sz="2000" dirty="0"/>
              <a:t>Did you ever visit Italy?</a:t>
            </a:r>
            <a:br>
              <a:rPr lang="en-US" sz="2000" dirty="0"/>
            </a:br>
            <a:endParaRPr lang="en-US" sz="2000" dirty="0"/>
          </a:p>
          <a:p>
            <a:r>
              <a:rPr lang="en-US" sz="2000" dirty="0"/>
              <a:t>Thomas Edison has invented the light bulb. </a:t>
            </a:r>
            <a:br>
              <a:rPr lang="en-US" sz="2000" dirty="0"/>
            </a:br>
            <a:r>
              <a:rPr lang="en-US" sz="2000" dirty="0"/>
              <a:t>Thomas Edison invented the light bulb.</a:t>
            </a:r>
            <a:br>
              <a:rPr lang="en-US" sz="2000" dirty="0"/>
            </a:br>
            <a:endParaRPr lang="en-US" sz="2000" dirty="0"/>
          </a:p>
          <a:p>
            <a:r>
              <a:rPr lang="en-US" sz="2000" dirty="0"/>
              <a:t>How long have you had this job? </a:t>
            </a:r>
            <a:br>
              <a:rPr lang="en-US" sz="2000" dirty="0"/>
            </a:br>
            <a:r>
              <a:rPr lang="en-US" sz="2000" dirty="0"/>
              <a:t>How long did you have this job?</a:t>
            </a:r>
            <a:br>
              <a:rPr lang="en-US" sz="2000" dirty="0"/>
            </a:br>
            <a:endParaRPr lang="en-US" sz="2000" dirty="0"/>
          </a:p>
          <a:p>
            <a:r>
              <a:rPr lang="en-US" sz="2000" dirty="0"/>
              <a:t>I have never smoked a cigarette ever since. </a:t>
            </a:r>
            <a:br>
              <a:rPr lang="en-US" sz="2000" dirty="0"/>
            </a:br>
            <a:r>
              <a:rPr lang="en-US" sz="2000" dirty="0"/>
              <a:t>I didn't smoke a cigarette ever since.</a:t>
            </a:r>
            <a:br>
              <a:rPr lang="en-US" sz="2000" dirty="0"/>
            </a:br>
            <a:endParaRPr lang="en-US" sz="2000" dirty="0"/>
          </a:p>
          <a:p>
            <a:r>
              <a:rPr lang="en-US" sz="2000" dirty="0"/>
              <a:t>Charlie Chaplin has made a lot of films. </a:t>
            </a:r>
            <a:br>
              <a:rPr lang="en-US" sz="2000" dirty="0"/>
            </a:br>
            <a:r>
              <a:rPr lang="en-US" sz="2000" dirty="0"/>
              <a:t>Charlie Chaplin made a lot of films.</a:t>
            </a:r>
            <a:br>
              <a:rPr lang="en-US" sz="2000" dirty="0"/>
            </a:br>
            <a:endParaRPr lang="en-US" sz="2000" dirty="0"/>
          </a:p>
          <a:p>
            <a:r>
              <a:rPr lang="en-US" sz="2000" dirty="0"/>
              <a:t>When have you last been to the cinema? </a:t>
            </a:r>
            <a:br>
              <a:rPr lang="en-US" sz="2000" dirty="0"/>
            </a:br>
            <a:r>
              <a:rPr lang="en-US" sz="2000" dirty="0"/>
              <a:t>When did you last go to the cinema?</a:t>
            </a:r>
            <a:br>
              <a:rPr lang="en-US" sz="2000" dirty="0"/>
            </a:br>
            <a:endParaRPr lang="en-US" sz="2000" dirty="0"/>
          </a:p>
        </p:txBody>
      </p:sp>
      <p:sp>
        <p:nvSpPr>
          <p:cNvPr id="4" name="TextovéPole 3"/>
          <p:cNvSpPr txBox="1"/>
          <p:nvPr/>
        </p:nvSpPr>
        <p:spPr>
          <a:xfrm>
            <a:off x="5148064" y="369332"/>
            <a:ext cx="3995936" cy="3785652"/>
          </a:xfrm>
          <a:prstGeom prst="rect">
            <a:avLst/>
          </a:prstGeom>
          <a:noFill/>
        </p:spPr>
        <p:txBody>
          <a:bodyPr wrap="square" rtlCol="0">
            <a:spAutoFit/>
          </a:bodyPr>
          <a:lstStyle/>
          <a:p>
            <a:r>
              <a:rPr lang="en-US" sz="2000" dirty="0"/>
              <a:t>It's the best car I've ever had. </a:t>
            </a:r>
            <a:br>
              <a:rPr lang="en-US" sz="2000" dirty="0"/>
            </a:br>
            <a:r>
              <a:rPr lang="en-US" sz="2000" dirty="0"/>
              <a:t>It's the best car I ever had.</a:t>
            </a:r>
            <a:br>
              <a:rPr lang="en-US" sz="2000" dirty="0"/>
            </a:br>
            <a:endParaRPr lang="en-US" sz="2000" dirty="0"/>
          </a:p>
          <a:p>
            <a:r>
              <a:rPr lang="en-US" sz="2000" dirty="0"/>
              <a:t>How many times have you been married? </a:t>
            </a:r>
            <a:br>
              <a:rPr lang="en-US" sz="2000" dirty="0"/>
            </a:br>
            <a:r>
              <a:rPr lang="en-US" sz="2000" dirty="0"/>
              <a:t>How many times were you married?</a:t>
            </a:r>
            <a:br>
              <a:rPr lang="en-US" sz="2000" dirty="0"/>
            </a:br>
            <a:endParaRPr lang="en-US" sz="2000" dirty="0"/>
          </a:p>
          <a:p>
            <a:r>
              <a:rPr lang="en-US" sz="2000" dirty="0"/>
              <a:t>We haven't had lunch yet. </a:t>
            </a:r>
            <a:br>
              <a:rPr lang="en-US" sz="2000" dirty="0"/>
            </a:br>
            <a:r>
              <a:rPr lang="en-US" sz="2000" dirty="0"/>
              <a:t>We didn't have lunch yet.</a:t>
            </a:r>
            <a:br>
              <a:rPr lang="en-US" sz="2000" dirty="0"/>
            </a:br>
            <a:endParaRPr lang="en-US" sz="2000" dirty="0"/>
          </a:p>
          <a:p>
            <a:endParaRPr lang="cs-CZ" sz="2000" dirty="0"/>
          </a:p>
        </p:txBody>
      </p:sp>
      <p:sp>
        <p:nvSpPr>
          <p:cNvPr id="5" name="TextovéPole 4"/>
          <p:cNvSpPr txBox="1"/>
          <p:nvPr/>
        </p:nvSpPr>
        <p:spPr>
          <a:xfrm>
            <a:off x="0" y="0"/>
            <a:ext cx="9144000" cy="369332"/>
          </a:xfrm>
          <a:prstGeom prst="rect">
            <a:avLst/>
          </a:prstGeom>
          <a:solidFill>
            <a:srgbClr val="FFC000"/>
          </a:solidFill>
        </p:spPr>
        <p:txBody>
          <a:bodyPr wrap="square" rtlCol="0">
            <a:spAutoFit/>
          </a:bodyPr>
          <a:lstStyle/>
          <a:p>
            <a:r>
              <a:rPr lang="cs-CZ" b="1" i="1" dirty="0" smtClean="0"/>
              <a:t>WHICH OF THESE SENTENCES ARE RIGHT?</a:t>
            </a:r>
            <a:endParaRPr lang="cs-CZ" b="1" i="1" dirty="0"/>
          </a:p>
        </p:txBody>
      </p:sp>
    </p:spTree>
    <p:extLst>
      <p:ext uri="{BB962C8B-B14F-4D97-AF65-F5344CB8AC3E}">
        <p14:creationId xmlns:p14="http://schemas.microsoft.com/office/powerpoint/2010/main" val="174028932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36512" y="980728"/>
            <a:ext cx="9180512" cy="4093428"/>
          </a:xfrm>
          <a:prstGeom prst="rect">
            <a:avLst/>
          </a:prstGeom>
          <a:noFill/>
          <a:ln w="57150">
            <a:solidFill>
              <a:srgbClr val="FFC000"/>
            </a:solidFill>
          </a:ln>
        </p:spPr>
        <p:txBody>
          <a:bodyPr wrap="square" rtlCol="0">
            <a:spAutoFit/>
          </a:bodyPr>
          <a:lstStyle/>
          <a:p>
            <a:r>
              <a:rPr lang="en-US" sz="2000" dirty="0"/>
              <a:t>A</a:t>
            </a:r>
            <a:r>
              <a:rPr lang="en-US" sz="2000" dirty="0" smtClean="0"/>
              <a:t>:</a:t>
            </a:r>
            <a:r>
              <a:rPr lang="cs-CZ" sz="2000" dirty="0" smtClean="0"/>
              <a:t> 	</a:t>
            </a:r>
            <a:r>
              <a:rPr lang="en-US" sz="2000" dirty="0" smtClean="0"/>
              <a:t>Last </a:t>
            </a:r>
            <a:r>
              <a:rPr lang="en-US" sz="2000" dirty="0"/>
              <a:t>year </a:t>
            </a:r>
            <a:r>
              <a:rPr lang="cs-CZ" sz="2000" dirty="0" smtClean="0"/>
              <a:t>                      </a:t>
            </a:r>
            <a:r>
              <a:rPr lang="en-US" sz="2000" dirty="0" smtClean="0"/>
              <a:t>to </a:t>
            </a:r>
            <a:r>
              <a:rPr lang="en-US" sz="2000" dirty="0"/>
              <a:t>Australia (go, I) </a:t>
            </a:r>
            <a:br>
              <a:rPr lang="en-US" sz="2000" dirty="0"/>
            </a:br>
            <a:r>
              <a:rPr lang="en-US" sz="2000" dirty="0"/>
              <a:t>B: </a:t>
            </a:r>
            <a:r>
              <a:rPr lang="cs-CZ" sz="2000" dirty="0" smtClean="0"/>
              <a:t> 	</a:t>
            </a:r>
            <a:r>
              <a:rPr lang="en-US" sz="2000" dirty="0" smtClean="0"/>
              <a:t>Really</a:t>
            </a:r>
            <a:r>
              <a:rPr lang="en-US" sz="2000" dirty="0"/>
              <a:t>? </a:t>
            </a:r>
            <a:r>
              <a:rPr lang="cs-CZ" sz="2000" dirty="0" smtClean="0"/>
              <a:t>                           </a:t>
            </a:r>
            <a:r>
              <a:rPr lang="en-US" sz="2000" dirty="0" smtClean="0"/>
              <a:t>(</a:t>
            </a:r>
            <a:r>
              <a:rPr lang="en-US" sz="2000" dirty="0"/>
              <a:t>never, I, be) there. How </a:t>
            </a:r>
            <a:r>
              <a:rPr lang="cs-CZ" sz="2000" dirty="0" smtClean="0"/>
              <a:t>              </a:t>
            </a:r>
            <a:r>
              <a:rPr lang="en-US" sz="2000" dirty="0" smtClean="0"/>
              <a:t>? </a:t>
            </a:r>
            <a:r>
              <a:rPr lang="en-US" sz="2000" dirty="0"/>
              <a:t>(it, go) </a:t>
            </a:r>
          </a:p>
          <a:p>
            <a:r>
              <a:rPr lang="en-US" sz="2000" dirty="0"/>
              <a:t>A</a:t>
            </a:r>
            <a:r>
              <a:rPr lang="en-US" sz="2000" dirty="0" smtClean="0"/>
              <a:t>:</a:t>
            </a:r>
            <a:r>
              <a:rPr lang="cs-CZ" sz="2000" dirty="0" smtClean="0"/>
              <a:t> 	</a:t>
            </a:r>
            <a:r>
              <a:rPr lang="en-US" sz="2000" dirty="0" smtClean="0"/>
              <a:t>Well</a:t>
            </a:r>
            <a:r>
              <a:rPr lang="en-US" sz="2000" dirty="0"/>
              <a:t>, it </a:t>
            </a:r>
            <a:r>
              <a:rPr lang="cs-CZ" sz="2000" dirty="0" smtClean="0"/>
              <a:t>                 </a:t>
            </a:r>
            <a:r>
              <a:rPr lang="en-US" sz="2000" dirty="0" smtClean="0"/>
              <a:t>(</a:t>
            </a:r>
            <a:r>
              <a:rPr lang="en-US" sz="2000" dirty="0"/>
              <a:t>go) quite well. </a:t>
            </a:r>
            <a:r>
              <a:rPr lang="cs-CZ" sz="2000" dirty="0" smtClean="0"/>
              <a:t>                 </a:t>
            </a:r>
            <a:r>
              <a:rPr lang="en-US" sz="2000" dirty="0" smtClean="0"/>
              <a:t>(</a:t>
            </a:r>
            <a:r>
              <a:rPr lang="en-US" sz="2000" dirty="0"/>
              <a:t>saw, I) many beautiful </a:t>
            </a:r>
            <a:r>
              <a:rPr lang="cs-CZ" sz="2000" dirty="0" smtClean="0"/>
              <a:t>	</a:t>
            </a:r>
            <a:r>
              <a:rPr lang="en-US" sz="2000" dirty="0" smtClean="0"/>
              <a:t>places</a:t>
            </a:r>
            <a:r>
              <a:rPr lang="cs-CZ" sz="2000" dirty="0" smtClean="0"/>
              <a:t> </a:t>
            </a:r>
            <a:r>
              <a:rPr lang="en-US" sz="2000" dirty="0" smtClean="0"/>
              <a:t>and</a:t>
            </a:r>
            <a:r>
              <a:rPr lang="cs-CZ" sz="2000" dirty="0" smtClean="0"/>
              <a:t>                  </a:t>
            </a:r>
            <a:r>
              <a:rPr lang="en-US" sz="2000" dirty="0" smtClean="0"/>
              <a:t> </a:t>
            </a:r>
            <a:r>
              <a:rPr lang="cs-CZ" sz="2000" dirty="0" smtClean="0"/>
              <a:t>            </a:t>
            </a:r>
            <a:r>
              <a:rPr lang="en-US" sz="2000" dirty="0" smtClean="0"/>
              <a:t>( </a:t>
            </a:r>
            <a:r>
              <a:rPr lang="en-US" sz="2000" dirty="0"/>
              <a:t>meet) many interesting people. </a:t>
            </a:r>
          </a:p>
          <a:p>
            <a:r>
              <a:rPr lang="en-US" sz="2000" dirty="0"/>
              <a:t>B: </a:t>
            </a:r>
            <a:r>
              <a:rPr lang="cs-CZ" sz="2000" dirty="0" smtClean="0"/>
              <a:t>         	           </a:t>
            </a:r>
            <a:r>
              <a:rPr lang="en-US" sz="2000" dirty="0" smtClean="0"/>
              <a:t>( </a:t>
            </a:r>
            <a:r>
              <a:rPr lang="en-US" sz="2000" dirty="0"/>
              <a:t>you, think) of going there once again? </a:t>
            </a:r>
            <a:br>
              <a:rPr lang="en-US" sz="2000" dirty="0"/>
            </a:br>
            <a:r>
              <a:rPr lang="en-US" sz="2000" dirty="0"/>
              <a:t>A</a:t>
            </a:r>
            <a:r>
              <a:rPr lang="en-US" sz="2000" dirty="0" smtClean="0"/>
              <a:t>:</a:t>
            </a:r>
            <a:r>
              <a:rPr lang="cs-CZ" sz="2000" dirty="0" smtClean="0"/>
              <a:t>  	</a:t>
            </a:r>
            <a:r>
              <a:rPr lang="en-US" sz="2000" dirty="0" smtClean="0"/>
              <a:t>Yes</a:t>
            </a:r>
            <a:r>
              <a:rPr lang="en-US" sz="2000" dirty="0"/>
              <a:t>, I'm planning to go there with husband next year. </a:t>
            </a:r>
            <a:r>
              <a:rPr lang="cs-CZ" sz="2000" dirty="0" smtClean="0"/>
              <a:t>                             	</a:t>
            </a:r>
            <a:r>
              <a:rPr lang="en-US" sz="2000" dirty="0" smtClean="0"/>
              <a:t>(not</a:t>
            </a:r>
            <a:r>
              <a:rPr lang="en-US" sz="2000" dirty="0"/>
              <a:t>, be, </a:t>
            </a:r>
            <a:r>
              <a:rPr lang="cs-CZ" sz="2000" dirty="0" smtClean="0"/>
              <a:t>     </a:t>
            </a:r>
            <a:r>
              <a:rPr lang="en-US" sz="2000" dirty="0" smtClean="0"/>
              <a:t>he</a:t>
            </a:r>
            <a:r>
              <a:rPr lang="en-US" sz="2000" dirty="0"/>
              <a:t>) to Sydney for 12 years. What about you? Where are </a:t>
            </a:r>
            <a:r>
              <a:rPr lang="cs-CZ" sz="2000" dirty="0" smtClean="0"/>
              <a:t>	</a:t>
            </a:r>
            <a:r>
              <a:rPr lang="en-US" sz="2000" dirty="0" smtClean="0"/>
              <a:t>you going </a:t>
            </a:r>
            <a:r>
              <a:rPr lang="en-US" sz="2000" dirty="0"/>
              <a:t>this year? </a:t>
            </a:r>
          </a:p>
          <a:p>
            <a:r>
              <a:rPr lang="en-US" sz="2000" dirty="0"/>
              <a:t>B: </a:t>
            </a:r>
            <a:r>
              <a:rPr lang="cs-CZ" sz="2000" dirty="0" smtClean="0"/>
              <a:t>	</a:t>
            </a:r>
            <a:r>
              <a:rPr lang="en-US" sz="2000" dirty="0" smtClean="0"/>
              <a:t>Well</a:t>
            </a:r>
            <a:r>
              <a:rPr lang="en-US" sz="2000" dirty="0"/>
              <a:t>, as always I'm not going abroad. </a:t>
            </a:r>
            <a:r>
              <a:rPr lang="cs-CZ" sz="2000" dirty="0" smtClean="0"/>
              <a:t>                              </a:t>
            </a:r>
            <a:r>
              <a:rPr lang="en-US" sz="2000" dirty="0" smtClean="0"/>
              <a:t>(</a:t>
            </a:r>
            <a:r>
              <a:rPr lang="en-US" sz="2000" dirty="0"/>
              <a:t>never, I, be) </a:t>
            </a:r>
            <a:r>
              <a:rPr lang="cs-CZ" sz="2000" dirty="0" smtClean="0"/>
              <a:t>	</a:t>
            </a:r>
            <a:r>
              <a:rPr lang="en-US" sz="2000" dirty="0" smtClean="0"/>
              <a:t>really fond </a:t>
            </a:r>
            <a:r>
              <a:rPr lang="en-US" sz="2000" dirty="0"/>
              <a:t>of it. </a:t>
            </a:r>
            <a:r>
              <a:rPr lang="en-US" sz="2000" dirty="0" smtClean="0"/>
              <a:t>I </a:t>
            </a:r>
            <a:r>
              <a:rPr lang="en-US" sz="2000" dirty="0"/>
              <a:t>just find such trips boring. </a:t>
            </a:r>
            <a:br>
              <a:rPr lang="en-US" sz="2000" dirty="0"/>
            </a:br>
            <a:r>
              <a:rPr lang="en-US" sz="2000" dirty="0"/>
              <a:t>A: </a:t>
            </a:r>
            <a:r>
              <a:rPr lang="cs-CZ" sz="2000" dirty="0" smtClean="0"/>
              <a:t> 	</a:t>
            </a:r>
            <a:r>
              <a:rPr lang="en-US" sz="2000" dirty="0" smtClean="0"/>
              <a:t>That's </a:t>
            </a:r>
            <a:r>
              <a:rPr lang="en-US" sz="2000" dirty="0"/>
              <a:t>too bad. </a:t>
            </a:r>
            <a:r>
              <a:rPr lang="cs-CZ" sz="2000" dirty="0" smtClean="0"/>
              <a:t>                  </a:t>
            </a:r>
            <a:r>
              <a:rPr lang="en-US" sz="2000" dirty="0" smtClean="0"/>
              <a:t>(</a:t>
            </a:r>
            <a:r>
              <a:rPr lang="en-US" sz="2000" dirty="0"/>
              <a:t>I, hoped, really) you would come with me </a:t>
            </a:r>
            <a:r>
              <a:rPr lang="cs-CZ" sz="2000" dirty="0" smtClean="0"/>
              <a:t>	</a:t>
            </a:r>
            <a:r>
              <a:rPr lang="en-US" sz="2000" dirty="0" smtClean="0"/>
              <a:t>next </a:t>
            </a:r>
            <a:r>
              <a:rPr lang="en-US" sz="2000" dirty="0"/>
              <a:t>year. </a:t>
            </a:r>
          </a:p>
          <a:p>
            <a:endParaRPr lang="cs-CZ" sz="2000" dirty="0"/>
          </a:p>
        </p:txBody>
      </p:sp>
      <p:sp>
        <p:nvSpPr>
          <p:cNvPr id="3" name="TextovéPole 2"/>
          <p:cNvSpPr txBox="1"/>
          <p:nvPr/>
        </p:nvSpPr>
        <p:spPr>
          <a:xfrm>
            <a:off x="0" y="260648"/>
            <a:ext cx="9144000" cy="369332"/>
          </a:xfrm>
          <a:prstGeom prst="rect">
            <a:avLst/>
          </a:prstGeom>
          <a:solidFill>
            <a:schemeClr val="accent1"/>
          </a:solidFill>
        </p:spPr>
        <p:txBody>
          <a:bodyPr wrap="square" rtlCol="0">
            <a:spAutoFit/>
          </a:bodyPr>
          <a:lstStyle/>
          <a:p>
            <a:r>
              <a:rPr lang="cs-CZ" dirty="0" smtClean="0"/>
              <a:t>             Make a </a:t>
            </a:r>
            <a:r>
              <a:rPr lang="cs-CZ" dirty="0" err="1" smtClean="0"/>
              <a:t>dialogue</a:t>
            </a:r>
            <a:r>
              <a:rPr lang="cs-CZ" dirty="0" smtClean="0"/>
              <a:t>:</a:t>
            </a:r>
            <a:endParaRPr lang="cs-CZ" dirty="0"/>
          </a:p>
        </p:txBody>
      </p:sp>
    </p:spTree>
    <p:extLst>
      <p:ext uri="{BB962C8B-B14F-4D97-AF65-F5344CB8AC3E}">
        <p14:creationId xmlns:p14="http://schemas.microsoft.com/office/powerpoint/2010/main" val="355568618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35496" y="188641"/>
            <a:ext cx="9108504" cy="6463308"/>
          </a:xfrm>
          <a:prstGeom prst="rect">
            <a:avLst/>
          </a:prstGeom>
          <a:noFill/>
          <a:ln w="57150">
            <a:solidFill>
              <a:schemeClr val="accent1"/>
            </a:solidFill>
          </a:ln>
        </p:spPr>
        <p:txBody>
          <a:bodyPr wrap="square" rtlCol="0">
            <a:spAutoFit/>
          </a:bodyPr>
          <a:lstStyle/>
          <a:p>
            <a:pPr marL="342900" indent="-342900">
              <a:buAutoNum type="arabicPeriod"/>
            </a:pPr>
            <a:r>
              <a:rPr lang="en-US" b="1" dirty="0" smtClean="0"/>
              <a:t>They </a:t>
            </a:r>
            <a:r>
              <a:rPr lang="en-US" b="1" dirty="0"/>
              <a:t>_____ a few minutes ago. </a:t>
            </a:r>
            <a:r>
              <a:rPr lang="en-US" dirty="0"/>
              <a:t/>
            </a:r>
            <a:br>
              <a:rPr lang="en-US" dirty="0"/>
            </a:br>
            <a:r>
              <a:rPr lang="cs-CZ" dirty="0" smtClean="0"/>
              <a:t>     </a:t>
            </a:r>
            <a:r>
              <a:rPr lang="en-US" dirty="0" smtClean="0"/>
              <a:t>leaved </a:t>
            </a:r>
            <a:r>
              <a:rPr lang="en-US" dirty="0"/>
              <a:t/>
            </a:r>
            <a:br>
              <a:rPr lang="en-US" dirty="0"/>
            </a:br>
            <a:r>
              <a:rPr lang="cs-CZ" dirty="0" smtClean="0"/>
              <a:t>     </a:t>
            </a:r>
            <a:r>
              <a:rPr lang="en-US" dirty="0" smtClean="0"/>
              <a:t>had </a:t>
            </a:r>
            <a:r>
              <a:rPr lang="en-US" dirty="0"/>
              <a:t>leave </a:t>
            </a:r>
            <a:br>
              <a:rPr lang="en-US" dirty="0"/>
            </a:br>
            <a:r>
              <a:rPr lang="cs-CZ" dirty="0" smtClean="0"/>
              <a:t>     </a:t>
            </a:r>
            <a:r>
              <a:rPr lang="en-US" dirty="0" smtClean="0"/>
              <a:t>have </a:t>
            </a:r>
            <a:r>
              <a:rPr lang="en-US" dirty="0"/>
              <a:t>left </a:t>
            </a:r>
            <a:br>
              <a:rPr lang="en-US" dirty="0"/>
            </a:br>
            <a:r>
              <a:rPr lang="cs-CZ" dirty="0" smtClean="0"/>
              <a:t>     </a:t>
            </a:r>
            <a:r>
              <a:rPr lang="en-US" dirty="0" smtClean="0"/>
              <a:t>left </a:t>
            </a:r>
            <a:r>
              <a:rPr lang="en-US" dirty="0"/>
              <a:t/>
            </a:r>
            <a:br>
              <a:rPr lang="en-US" dirty="0"/>
            </a:br>
            <a:r>
              <a:rPr lang="en-US" dirty="0"/>
              <a:t/>
            </a:r>
            <a:br>
              <a:rPr lang="en-US" dirty="0"/>
            </a:br>
            <a:r>
              <a:rPr lang="cs-CZ" b="1" dirty="0" smtClean="0"/>
              <a:t>2.  </a:t>
            </a:r>
            <a:r>
              <a:rPr lang="en-US" b="1" dirty="0" smtClean="0"/>
              <a:t>I </a:t>
            </a:r>
            <a:r>
              <a:rPr lang="en-US" b="1" dirty="0"/>
              <a:t>_____ several races. </a:t>
            </a:r>
            <a:r>
              <a:rPr lang="en-US" dirty="0"/>
              <a:t/>
            </a:r>
            <a:br>
              <a:rPr lang="en-US" dirty="0"/>
            </a:br>
            <a:r>
              <a:rPr lang="cs-CZ" dirty="0" smtClean="0"/>
              <a:t>     </a:t>
            </a:r>
            <a:r>
              <a:rPr lang="en-US" dirty="0" smtClean="0"/>
              <a:t>wined </a:t>
            </a:r>
            <a:r>
              <a:rPr lang="en-US" dirty="0"/>
              <a:t/>
            </a:r>
            <a:br>
              <a:rPr lang="en-US" dirty="0"/>
            </a:br>
            <a:r>
              <a:rPr lang="cs-CZ" dirty="0" smtClean="0"/>
              <a:t>     </a:t>
            </a:r>
            <a:r>
              <a:rPr lang="en-US" dirty="0" smtClean="0"/>
              <a:t>have </a:t>
            </a:r>
            <a:r>
              <a:rPr lang="en-US" dirty="0"/>
              <a:t>won </a:t>
            </a:r>
            <a:br>
              <a:rPr lang="en-US" dirty="0"/>
            </a:br>
            <a:r>
              <a:rPr lang="cs-CZ" dirty="0" smtClean="0"/>
              <a:t>     </a:t>
            </a:r>
            <a:r>
              <a:rPr lang="en-US" dirty="0" smtClean="0"/>
              <a:t>won </a:t>
            </a:r>
            <a:r>
              <a:rPr lang="en-US" dirty="0"/>
              <a:t/>
            </a:r>
            <a:br>
              <a:rPr lang="en-US" dirty="0"/>
            </a:br>
            <a:r>
              <a:rPr lang="cs-CZ" dirty="0" smtClean="0"/>
              <a:t>     </a:t>
            </a:r>
            <a:r>
              <a:rPr lang="en-US" dirty="0" smtClean="0"/>
              <a:t>have </a:t>
            </a:r>
            <a:r>
              <a:rPr lang="en-US" dirty="0"/>
              <a:t>win </a:t>
            </a:r>
            <a:br>
              <a:rPr lang="en-US" dirty="0"/>
            </a:br>
            <a:r>
              <a:rPr lang="en-US" dirty="0"/>
              <a:t/>
            </a:r>
            <a:br>
              <a:rPr lang="en-US" dirty="0"/>
            </a:br>
            <a:r>
              <a:rPr lang="cs-CZ" b="1" dirty="0" smtClean="0"/>
              <a:t>3.  </a:t>
            </a:r>
            <a:r>
              <a:rPr lang="en-US" b="1" dirty="0" smtClean="0"/>
              <a:t>_____ </a:t>
            </a:r>
            <a:r>
              <a:rPr lang="en-US" b="1" dirty="0"/>
              <a:t>Mount Everest? </a:t>
            </a:r>
            <a:r>
              <a:rPr lang="en-US" dirty="0"/>
              <a:t/>
            </a:r>
            <a:br>
              <a:rPr lang="en-US" dirty="0"/>
            </a:br>
            <a:r>
              <a:rPr lang="cs-CZ" dirty="0" smtClean="0"/>
              <a:t>     </a:t>
            </a:r>
            <a:r>
              <a:rPr lang="en-US" dirty="0" smtClean="0"/>
              <a:t>Did </a:t>
            </a:r>
            <a:r>
              <a:rPr lang="en-US" dirty="0"/>
              <a:t>he climbed </a:t>
            </a:r>
            <a:br>
              <a:rPr lang="en-US" dirty="0"/>
            </a:br>
            <a:r>
              <a:rPr lang="cs-CZ" dirty="0" smtClean="0"/>
              <a:t>     </a:t>
            </a:r>
            <a:r>
              <a:rPr lang="en-US" dirty="0" smtClean="0"/>
              <a:t>Has </a:t>
            </a:r>
            <a:r>
              <a:rPr lang="en-US" dirty="0"/>
              <a:t>he climb </a:t>
            </a:r>
            <a:br>
              <a:rPr lang="en-US" dirty="0"/>
            </a:br>
            <a:r>
              <a:rPr lang="cs-CZ" dirty="0" smtClean="0"/>
              <a:t>     </a:t>
            </a:r>
            <a:r>
              <a:rPr lang="en-US" dirty="0" smtClean="0"/>
              <a:t>Has </a:t>
            </a:r>
            <a:r>
              <a:rPr lang="en-US" dirty="0"/>
              <a:t>he climbed </a:t>
            </a:r>
            <a:br>
              <a:rPr lang="en-US" dirty="0"/>
            </a:br>
            <a:r>
              <a:rPr lang="cs-CZ" dirty="0" smtClean="0"/>
              <a:t>     </a:t>
            </a:r>
            <a:r>
              <a:rPr lang="en-US" dirty="0" smtClean="0"/>
              <a:t>Does </a:t>
            </a:r>
            <a:r>
              <a:rPr lang="en-US" dirty="0"/>
              <a:t>he climbed </a:t>
            </a:r>
            <a:br>
              <a:rPr lang="en-US" dirty="0"/>
            </a:br>
            <a:r>
              <a:rPr lang="en-US" dirty="0"/>
              <a:t/>
            </a:r>
            <a:br>
              <a:rPr lang="en-US" dirty="0"/>
            </a:br>
            <a:r>
              <a:rPr lang="cs-CZ" b="1" dirty="0" smtClean="0"/>
              <a:t>4.  </a:t>
            </a:r>
            <a:r>
              <a:rPr lang="en-US" b="1" dirty="0" smtClean="0"/>
              <a:t>Sue </a:t>
            </a:r>
            <a:r>
              <a:rPr lang="en-US" b="1" dirty="0"/>
              <a:t>_____ in a balloon. </a:t>
            </a:r>
            <a:r>
              <a:rPr lang="en-US" dirty="0"/>
              <a:t/>
            </a:r>
            <a:br>
              <a:rPr lang="en-US" dirty="0"/>
            </a:br>
            <a:r>
              <a:rPr lang="cs-CZ" dirty="0" smtClean="0"/>
              <a:t>     </a:t>
            </a:r>
            <a:r>
              <a:rPr lang="en-US" dirty="0" smtClean="0"/>
              <a:t>didn´t </a:t>
            </a:r>
            <a:r>
              <a:rPr lang="en-US" dirty="0"/>
              <a:t>never fly </a:t>
            </a:r>
            <a:br>
              <a:rPr lang="en-US" dirty="0"/>
            </a:br>
            <a:r>
              <a:rPr lang="cs-CZ" dirty="0" smtClean="0"/>
              <a:t>     </a:t>
            </a:r>
            <a:r>
              <a:rPr lang="en-US" dirty="0" smtClean="0"/>
              <a:t>has </a:t>
            </a:r>
            <a:r>
              <a:rPr lang="en-US" dirty="0"/>
              <a:t>never flown </a:t>
            </a:r>
            <a:br>
              <a:rPr lang="en-US" dirty="0"/>
            </a:br>
            <a:r>
              <a:rPr lang="cs-CZ" dirty="0" smtClean="0"/>
              <a:t>     </a:t>
            </a:r>
            <a:r>
              <a:rPr lang="en-US" dirty="0" smtClean="0"/>
              <a:t>hasn´t </a:t>
            </a:r>
            <a:r>
              <a:rPr lang="en-US" dirty="0"/>
              <a:t>never flown </a:t>
            </a:r>
            <a:br>
              <a:rPr lang="en-US" dirty="0"/>
            </a:br>
            <a:r>
              <a:rPr lang="cs-CZ" dirty="0" smtClean="0"/>
              <a:t>     </a:t>
            </a:r>
            <a:r>
              <a:rPr lang="en-US" dirty="0" smtClean="0"/>
              <a:t>has </a:t>
            </a:r>
            <a:r>
              <a:rPr lang="en-US" dirty="0"/>
              <a:t>never fly </a:t>
            </a:r>
            <a:endParaRPr lang="cs-CZ" dirty="0" smtClean="0"/>
          </a:p>
        </p:txBody>
      </p:sp>
    </p:spTree>
    <p:extLst>
      <p:ext uri="{BB962C8B-B14F-4D97-AF65-F5344CB8AC3E}">
        <p14:creationId xmlns:p14="http://schemas.microsoft.com/office/powerpoint/2010/main" val="139789284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0" y="260648"/>
            <a:ext cx="9144000" cy="6463308"/>
          </a:xfrm>
          <a:prstGeom prst="rect">
            <a:avLst/>
          </a:prstGeom>
          <a:noFill/>
          <a:ln w="57150">
            <a:solidFill>
              <a:schemeClr val="accent1"/>
            </a:solidFill>
          </a:ln>
        </p:spPr>
        <p:txBody>
          <a:bodyPr wrap="square" rtlCol="0">
            <a:spAutoFit/>
          </a:bodyPr>
          <a:lstStyle/>
          <a:p>
            <a:r>
              <a:rPr lang="cs-CZ" b="1" dirty="0" smtClean="0"/>
              <a:t>5.  </a:t>
            </a:r>
            <a:r>
              <a:rPr lang="en-US" b="1" dirty="0" smtClean="0"/>
              <a:t>Where </a:t>
            </a:r>
            <a:r>
              <a:rPr lang="en-US" b="1" dirty="0"/>
              <a:t>_____ last year? </a:t>
            </a:r>
            <a:r>
              <a:rPr lang="en-US" dirty="0"/>
              <a:t/>
            </a:r>
            <a:br>
              <a:rPr lang="en-US" dirty="0"/>
            </a:br>
            <a:r>
              <a:rPr lang="cs-CZ" dirty="0" smtClean="0"/>
              <a:t>     </a:t>
            </a:r>
            <a:r>
              <a:rPr lang="en-US" dirty="0" smtClean="0"/>
              <a:t>did </a:t>
            </a:r>
            <a:r>
              <a:rPr lang="en-US" dirty="0"/>
              <a:t>he swim </a:t>
            </a:r>
            <a:br>
              <a:rPr lang="en-US" dirty="0"/>
            </a:br>
            <a:r>
              <a:rPr lang="cs-CZ" dirty="0" smtClean="0"/>
              <a:t>     </a:t>
            </a:r>
            <a:r>
              <a:rPr lang="en-US" dirty="0" smtClean="0"/>
              <a:t>was </a:t>
            </a:r>
            <a:r>
              <a:rPr lang="en-US" dirty="0"/>
              <a:t>he </a:t>
            </a:r>
            <a:r>
              <a:rPr lang="en-US" dirty="0" err="1"/>
              <a:t>swimed</a:t>
            </a:r>
            <a:r>
              <a:rPr lang="en-US" dirty="0"/>
              <a:t> </a:t>
            </a:r>
            <a:br>
              <a:rPr lang="en-US" dirty="0"/>
            </a:br>
            <a:r>
              <a:rPr lang="cs-CZ" dirty="0" smtClean="0"/>
              <a:t>     </a:t>
            </a:r>
            <a:r>
              <a:rPr lang="en-US" dirty="0" smtClean="0"/>
              <a:t>has </a:t>
            </a:r>
            <a:r>
              <a:rPr lang="en-US" dirty="0"/>
              <a:t>he swim </a:t>
            </a:r>
            <a:br>
              <a:rPr lang="en-US" dirty="0"/>
            </a:br>
            <a:r>
              <a:rPr lang="cs-CZ" dirty="0" smtClean="0"/>
              <a:t>     </a:t>
            </a:r>
            <a:r>
              <a:rPr lang="en-US" dirty="0" smtClean="0"/>
              <a:t>did </a:t>
            </a:r>
            <a:r>
              <a:rPr lang="en-US" dirty="0"/>
              <a:t>he swum </a:t>
            </a:r>
            <a:br>
              <a:rPr lang="en-US" dirty="0"/>
            </a:br>
            <a:r>
              <a:rPr lang="en-US" dirty="0"/>
              <a:t/>
            </a:r>
            <a:br>
              <a:rPr lang="en-US" dirty="0"/>
            </a:br>
            <a:r>
              <a:rPr lang="cs-CZ" b="1" dirty="0" smtClean="0"/>
              <a:t>6.  </a:t>
            </a:r>
            <a:r>
              <a:rPr lang="en-US" b="1" dirty="0" smtClean="0"/>
              <a:t>Angelina </a:t>
            </a:r>
            <a:r>
              <a:rPr lang="en-US" b="1" dirty="0"/>
              <a:t>Jolie is our </a:t>
            </a:r>
            <a:r>
              <a:rPr lang="en-US" b="1" dirty="0" err="1"/>
              <a:t>favourite</a:t>
            </a:r>
            <a:r>
              <a:rPr lang="en-US" b="1" dirty="0"/>
              <a:t> actor. We _____ nearly all her films. </a:t>
            </a:r>
            <a:r>
              <a:rPr lang="en-US" dirty="0"/>
              <a:t/>
            </a:r>
            <a:br>
              <a:rPr lang="en-US" dirty="0"/>
            </a:br>
            <a:r>
              <a:rPr lang="cs-CZ" dirty="0" smtClean="0"/>
              <a:t>     </a:t>
            </a:r>
            <a:r>
              <a:rPr lang="en-US" dirty="0" smtClean="0"/>
              <a:t>did </a:t>
            </a:r>
            <a:r>
              <a:rPr lang="en-US" dirty="0"/>
              <a:t>seen </a:t>
            </a:r>
            <a:br>
              <a:rPr lang="en-US" dirty="0"/>
            </a:br>
            <a:r>
              <a:rPr lang="cs-CZ" dirty="0" smtClean="0"/>
              <a:t>     </a:t>
            </a:r>
            <a:r>
              <a:rPr lang="en-US" dirty="0" smtClean="0"/>
              <a:t>have </a:t>
            </a:r>
            <a:r>
              <a:rPr lang="en-US" dirty="0"/>
              <a:t>seen </a:t>
            </a:r>
            <a:br>
              <a:rPr lang="en-US" dirty="0"/>
            </a:br>
            <a:r>
              <a:rPr lang="cs-CZ" dirty="0" smtClean="0"/>
              <a:t>     </a:t>
            </a:r>
            <a:r>
              <a:rPr lang="en-US" dirty="0" smtClean="0"/>
              <a:t>saw </a:t>
            </a:r>
            <a:r>
              <a:rPr lang="en-US" dirty="0"/>
              <a:t/>
            </a:r>
            <a:br>
              <a:rPr lang="en-US" dirty="0"/>
            </a:br>
            <a:r>
              <a:rPr lang="cs-CZ" dirty="0" smtClean="0"/>
              <a:t>     </a:t>
            </a:r>
            <a:r>
              <a:rPr lang="en-US" dirty="0" smtClean="0"/>
              <a:t>has </a:t>
            </a:r>
            <a:r>
              <a:rPr lang="en-US" dirty="0"/>
              <a:t>seen </a:t>
            </a:r>
            <a:br>
              <a:rPr lang="en-US" dirty="0"/>
            </a:br>
            <a:r>
              <a:rPr lang="en-US" dirty="0"/>
              <a:t/>
            </a:r>
            <a:br>
              <a:rPr lang="en-US" dirty="0"/>
            </a:br>
            <a:r>
              <a:rPr lang="cs-CZ" b="1" dirty="0" smtClean="0"/>
              <a:t>7.  </a:t>
            </a:r>
            <a:r>
              <a:rPr lang="en-US" b="1" dirty="0" smtClean="0"/>
              <a:t>She </a:t>
            </a:r>
            <a:r>
              <a:rPr lang="en-US" b="1" dirty="0"/>
              <a:t>_____ this work in 2001. </a:t>
            </a:r>
            <a:r>
              <a:rPr lang="en-US" dirty="0"/>
              <a:t/>
            </a:r>
            <a:br>
              <a:rPr lang="en-US" dirty="0"/>
            </a:br>
            <a:r>
              <a:rPr lang="cs-CZ" dirty="0" smtClean="0"/>
              <a:t>     </a:t>
            </a:r>
            <a:r>
              <a:rPr lang="en-US" dirty="0" smtClean="0"/>
              <a:t>didn´t </a:t>
            </a:r>
            <a:r>
              <a:rPr lang="en-US" dirty="0"/>
              <a:t>start </a:t>
            </a:r>
            <a:br>
              <a:rPr lang="en-US" dirty="0"/>
            </a:br>
            <a:r>
              <a:rPr lang="cs-CZ" dirty="0" smtClean="0"/>
              <a:t>     </a:t>
            </a:r>
            <a:r>
              <a:rPr lang="en-US" dirty="0" smtClean="0"/>
              <a:t>hasn´t </a:t>
            </a:r>
            <a:r>
              <a:rPr lang="en-US" dirty="0"/>
              <a:t>started </a:t>
            </a:r>
            <a:br>
              <a:rPr lang="en-US" dirty="0"/>
            </a:br>
            <a:r>
              <a:rPr lang="cs-CZ" dirty="0" smtClean="0"/>
              <a:t>     </a:t>
            </a:r>
            <a:r>
              <a:rPr lang="en-US" dirty="0" smtClean="0"/>
              <a:t>didn´t </a:t>
            </a:r>
            <a:r>
              <a:rPr lang="en-US" dirty="0"/>
              <a:t>started </a:t>
            </a:r>
            <a:br>
              <a:rPr lang="en-US" dirty="0"/>
            </a:br>
            <a:r>
              <a:rPr lang="cs-CZ" dirty="0" smtClean="0"/>
              <a:t>     </a:t>
            </a:r>
            <a:r>
              <a:rPr lang="en-US" dirty="0" smtClean="0"/>
              <a:t>hasn´t </a:t>
            </a:r>
            <a:r>
              <a:rPr lang="en-US" dirty="0"/>
              <a:t>start </a:t>
            </a:r>
            <a:br>
              <a:rPr lang="en-US" dirty="0"/>
            </a:br>
            <a:r>
              <a:rPr lang="en-US" dirty="0"/>
              <a:t/>
            </a:r>
            <a:br>
              <a:rPr lang="en-US" dirty="0"/>
            </a:br>
            <a:r>
              <a:rPr lang="cs-CZ" b="1" dirty="0" smtClean="0"/>
              <a:t>8.  </a:t>
            </a:r>
            <a:r>
              <a:rPr lang="en-US" b="1" dirty="0" smtClean="0"/>
              <a:t>They </a:t>
            </a:r>
            <a:r>
              <a:rPr lang="en-US" b="1" dirty="0"/>
              <a:t>_____ tins, tents, sleeping bags, food, medicine and empty bottles. </a:t>
            </a:r>
            <a:r>
              <a:rPr lang="en-US" dirty="0"/>
              <a:t/>
            </a:r>
            <a:br>
              <a:rPr lang="en-US" dirty="0"/>
            </a:br>
            <a:r>
              <a:rPr lang="cs-CZ" dirty="0" smtClean="0"/>
              <a:t>     </a:t>
            </a:r>
            <a:r>
              <a:rPr lang="en-US" dirty="0" smtClean="0"/>
              <a:t>didn´t </a:t>
            </a:r>
            <a:r>
              <a:rPr lang="en-US" dirty="0"/>
              <a:t>collect </a:t>
            </a:r>
            <a:br>
              <a:rPr lang="en-US" dirty="0"/>
            </a:br>
            <a:r>
              <a:rPr lang="cs-CZ" dirty="0" smtClean="0"/>
              <a:t>     </a:t>
            </a:r>
            <a:r>
              <a:rPr lang="en-US" dirty="0" smtClean="0"/>
              <a:t>haven´t </a:t>
            </a:r>
            <a:r>
              <a:rPr lang="en-US" dirty="0"/>
              <a:t>collect </a:t>
            </a:r>
            <a:br>
              <a:rPr lang="en-US" dirty="0"/>
            </a:br>
            <a:r>
              <a:rPr lang="cs-CZ" dirty="0" smtClean="0"/>
              <a:t>     </a:t>
            </a:r>
            <a:r>
              <a:rPr lang="en-US" dirty="0" smtClean="0"/>
              <a:t>haven´t </a:t>
            </a:r>
            <a:r>
              <a:rPr lang="en-US" dirty="0"/>
              <a:t>collected </a:t>
            </a:r>
            <a:br>
              <a:rPr lang="en-US" dirty="0"/>
            </a:br>
            <a:r>
              <a:rPr lang="cs-CZ" dirty="0" smtClean="0"/>
              <a:t>     </a:t>
            </a:r>
            <a:r>
              <a:rPr lang="en-US" dirty="0" smtClean="0"/>
              <a:t>didn´t </a:t>
            </a:r>
            <a:r>
              <a:rPr lang="en-US" dirty="0"/>
              <a:t>collected</a:t>
            </a:r>
            <a:endParaRPr lang="cs-CZ" dirty="0"/>
          </a:p>
        </p:txBody>
      </p:sp>
    </p:spTree>
    <p:extLst>
      <p:ext uri="{BB962C8B-B14F-4D97-AF65-F5344CB8AC3E}">
        <p14:creationId xmlns:p14="http://schemas.microsoft.com/office/powerpoint/2010/main" val="179706152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0" y="548680"/>
            <a:ext cx="9144000" cy="4524315"/>
          </a:xfrm>
          <a:prstGeom prst="rect">
            <a:avLst/>
          </a:prstGeom>
          <a:noFill/>
          <a:ln w="57150">
            <a:solidFill>
              <a:schemeClr val="accent1"/>
            </a:solidFill>
          </a:ln>
        </p:spPr>
        <p:txBody>
          <a:bodyPr wrap="square" rtlCol="0">
            <a:spAutoFit/>
          </a:bodyPr>
          <a:lstStyle/>
          <a:p>
            <a:endParaRPr lang="cs-CZ" b="1" dirty="0" smtClean="0"/>
          </a:p>
          <a:p>
            <a:endParaRPr lang="cs-CZ" b="1" dirty="0"/>
          </a:p>
          <a:p>
            <a:r>
              <a:rPr lang="cs-CZ" b="1" dirty="0" smtClean="0"/>
              <a:t>9.  </a:t>
            </a:r>
            <a:r>
              <a:rPr lang="en-US" b="1" dirty="0" smtClean="0"/>
              <a:t>My </a:t>
            </a:r>
            <a:r>
              <a:rPr lang="en-US" b="1" dirty="0"/>
              <a:t>friend _____ out somewhere. </a:t>
            </a:r>
            <a:r>
              <a:rPr lang="en-US" dirty="0"/>
              <a:t/>
            </a:r>
            <a:br>
              <a:rPr lang="en-US" dirty="0"/>
            </a:br>
            <a:r>
              <a:rPr lang="cs-CZ" dirty="0" smtClean="0"/>
              <a:t>     </a:t>
            </a:r>
            <a:r>
              <a:rPr lang="en-US" dirty="0" smtClean="0"/>
              <a:t>didn´t </a:t>
            </a:r>
            <a:r>
              <a:rPr lang="en-US" dirty="0"/>
              <a:t>went </a:t>
            </a:r>
            <a:br>
              <a:rPr lang="en-US" dirty="0"/>
            </a:br>
            <a:r>
              <a:rPr lang="cs-CZ" dirty="0" smtClean="0"/>
              <a:t>     </a:t>
            </a:r>
            <a:r>
              <a:rPr lang="en-US" dirty="0" smtClean="0"/>
              <a:t>hasn´t </a:t>
            </a:r>
            <a:r>
              <a:rPr lang="en-US" dirty="0"/>
              <a:t>just went </a:t>
            </a:r>
            <a:br>
              <a:rPr lang="en-US" dirty="0"/>
            </a:br>
            <a:r>
              <a:rPr lang="cs-CZ" dirty="0" smtClean="0"/>
              <a:t>     </a:t>
            </a:r>
            <a:r>
              <a:rPr lang="en-US" dirty="0" smtClean="0"/>
              <a:t>has </a:t>
            </a:r>
            <a:r>
              <a:rPr lang="en-US" dirty="0"/>
              <a:t>just went </a:t>
            </a:r>
            <a:br>
              <a:rPr lang="en-US" dirty="0"/>
            </a:br>
            <a:r>
              <a:rPr lang="cs-CZ" dirty="0" smtClean="0"/>
              <a:t>     </a:t>
            </a:r>
            <a:r>
              <a:rPr lang="en-US" dirty="0" smtClean="0"/>
              <a:t>has </a:t>
            </a:r>
            <a:r>
              <a:rPr lang="en-US" dirty="0"/>
              <a:t>just gone </a:t>
            </a:r>
            <a:br>
              <a:rPr lang="en-US" dirty="0"/>
            </a:br>
            <a:r>
              <a:rPr lang="en-US" dirty="0"/>
              <a:t/>
            </a:r>
            <a:br>
              <a:rPr lang="en-US" dirty="0"/>
            </a:br>
            <a:r>
              <a:rPr lang="cs-CZ" b="1" dirty="0" smtClean="0"/>
              <a:t>10. </a:t>
            </a:r>
            <a:r>
              <a:rPr lang="en-US" b="1" dirty="0" smtClean="0"/>
              <a:t>_____ </a:t>
            </a:r>
            <a:r>
              <a:rPr lang="en-US" b="1" dirty="0"/>
              <a:t>into a hole in the pavement? </a:t>
            </a:r>
            <a:r>
              <a:rPr lang="en-US" dirty="0"/>
              <a:t/>
            </a:r>
            <a:br>
              <a:rPr lang="en-US" dirty="0"/>
            </a:br>
            <a:r>
              <a:rPr lang="cs-CZ" dirty="0" smtClean="0"/>
              <a:t>      </a:t>
            </a:r>
            <a:r>
              <a:rPr lang="en-US" dirty="0" smtClean="0"/>
              <a:t>Have </a:t>
            </a:r>
            <a:r>
              <a:rPr lang="en-US" dirty="0"/>
              <a:t>you ever fall </a:t>
            </a:r>
            <a:br>
              <a:rPr lang="en-US" dirty="0"/>
            </a:br>
            <a:r>
              <a:rPr lang="cs-CZ" dirty="0" smtClean="0"/>
              <a:t>      </a:t>
            </a:r>
            <a:r>
              <a:rPr lang="en-US" dirty="0" smtClean="0"/>
              <a:t>Have </a:t>
            </a:r>
            <a:r>
              <a:rPr lang="en-US" dirty="0"/>
              <a:t>you ever fallen </a:t>
            </a:r>
            <a:br>
              <a:rPr lang="en-US" dirty="0"/>
            </a:br>
            <a:r>
              <a:rPr lang="cs-CZ" dirty="0" smtClean="0"/>
              <a:t>      </a:t>
            </a:r>
            <a:r>
              <a:rPr lang="en-US" dirty="0" smtClean="0"/>
              <a:t>Did </a:t>
            </a:r>
            <a:r>
              <a:rPr lang="en-US" dirty="0"/>
              <a:t>you ever fall </a:t>
            </a:r>
            <a:br>
              <a:rPr lang="en-US" dirty="0"/>
            </a:br>
            <a:r>
              <a:rPr lang="cs-CZ" dirty="0" smtClean="0"/>
              <a:t>      </a:t>
            </a:r>
            <a:r>
              <a:rPr lang="en-US" dirty="0" smtClean="0"/>
              <a:t>Did </a:t>
            </a:r>
            <a:r>
              <a:rPr lang="en-US" dirty="0"/>
              <a:t>you ever fallen </a:t>
            </a:r>
            <a:br>
              <a:rPr lang="en-US" dirty="0"/>
            </a:br>
            <a:r>
              <a:rPr lang="en-US" dirty="0"/>
              <a:t/>
            </a:r>
            <a:br>
              <a:rPr lang="en-US" dirty="0"/>
            </a:br>
            <a:endParaRPr lang="cs-CZ" dirty="0"/>
          </a:p>
          <a:p>
            <a:endParaRPr lang="cs-CZ" dirty="0"/>
          </a:p>
        </p:txBody>
      </p:sp>
    </p:spTree>
    <p:extLst>
      <p:ext uri="{BB962C8B-B14F-4D97-AF65-F5344CB8AC3E}">
        <p14:creationId xmlns:p14="http://schemas.microsoft.com/office/powerpoint/2010/main" val="173399950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467544" y="846004"/>
            <a:ext cx="8280920" cy="5970865"/>
          </a:xfrm>
          <a:prstGeom prst="rect">
            <a:avLst/>
          </a:prstGeom>
        </p:spPr>
        <p:txBody>
          <a:bodyPr wrap="square">
            <a:spAutoFit/>
          </a:bodyPr>
          <a:lstStyle/>
          <a:p>
            <a:r>
              <a:rPr lang="cs-CZ" sz="1400" dirty="0" err="1" smtClean="0"/>
              <a:t>Present</a:t>
            </a:r>
            <a:r>
              <a:rPr lang="cs-CZ" sz="1400" dirty="0" smtClean="0"/>
              <a:t> </a:t>
            </a:r>
            <a:r>
              <a:rPr lang="cs-CZ" sz="1400" dirty="0" err="1" smtClean="0"/>
              <a:t>Perfect</a:t>
            </a:r>
            <a:r>
              <a:rPr lang="cs-CZ" sz="1400" dirty="0" smtClean="0"/>
              <a:t>. </a:t>
            </a:r>
            <a:r>
              <a:rPr lang="cs-CZ" sz="1400" i="1" dirty="0" err="1" smtClean="0"/>
              <a:t>English</a:t>
            </a:r>
            <a:r>
              <a:rPr lang="cs-CZ" sz="1400" i="1" dirty="0" smtClean="0"/>
              <a:t> </a:t>
            </a:r>
            <a:r>
              <a:rPr lang="cs-CZ" sz="1400" i="1" dirty="0" err="1" smtClean="0"/>
              <a:t>WebPages</a:t>
            </a:r>
            <a:r>
              <a:rPr lang="cs-CZ" sz="1400" dirty="0" smtClean="0"/>
              <a:t> [online]. 2012 [cit. 2012-06-23]. Dostupné z: http://alena.veverka.eu/english/grammar.html?id=117 </a:t>
            </a:r>
          </a:p>
          <a:p>
            <a:endParaRPr lang="cs-CZ" sz="1400" dirty="0" smtClean="0"/>
          </a:p>
          <a:p>
            <a:r>
              <a:rPr lang="cs-CZ" sz="1400" dirty="0" err="1" smtClean="0"/>
              <a:t>Simple</a:t>
            </a:r>
            <a:r>
              <a:rPr lang="cs-CZ" sz="1400" dirty="0" smtClean="0"/>
              <a:t> Past – </a:t>
            </a:r>
            <a:r>
              <a:rPr lang="cs-CZ" sz="1400" dirty="0" err="1" smtClean="0"/>
              <a:t>Past</a:t>
            </a:r>
            <a:r>
              <a:rPr lang="cs-CZ" sz="1400" dirty="0" smtClean="0"/>
              <a:t> </a:t>
            </a:r>
            <a:r>
              <a:rPr lang="cs-CZ" sz="1400" dirty="0" err="1" smtClean="0"/>
              <a:t>Progressive</a:t>
            </a:r>
            <a:r>
              <a:rPr lang="cs-CZ" sz="1400" dirty="0" smtClean="0"/>
              <a:t>. </a:t>
            </a:r>
            <a:r>
              <a:rPr lang="cs-CZ" sz="1400" i="1" dirty="0" smtClean="0"/>
              <a:t>Ego4u</a:t>
            </a:r>
            <a:r>
              <a:rPr lang="cs-CZ" sz="1400" dirty="0" smtClean="0"/>
              <a:t> [online]. 2011 [cit. 2012-06-23]. Dostupné z: http://www.ego4u.com/</a:t>
            </a:r>
            <a:r>
              <a:rPr lang="cs-CZ" sz="1400" dirty="0" err="1" smtClean="0"/>
              <a:t>en</a:t>
            </a:r>
            <a:r>
              <a:rPr lang="cs-CZ" sz="1400" dirty="0" smtClean="0"/>
              <a:t>/</a:t>
            </a:r>
            <a:r>
              <a:rPr lang="cs-CZ" sz="1400" dirty="0" err="1" smtClean="0"/>
              <a:t>cram</a:t>
            </a:r>
            <a:r>
              <a:rPr lang="cs-CZ" sz="1400" dirty="0" smtClean="0"/>
              <a:t>-</a:t>
            </a:r>
            <a:r>
              <a:rPr lang="cs-CZ" sz="1400" dirty="0" err="1" smtClean="0"/>
              <a:t>up</a:t>
            </a:r>
            <a:r>
              <a:rPr lang="cs-CZ" sz="1400" dirty="0" smtClean="0"/>
              <a:t>/</a:t>
            </a:r>
            <a:r>
              <a:rPr lang="cs-CZ" sz="1400" dirty="0" err="1" smtClean="0"/>
              <a:t>grammar</a:t>
            </a:r>
            <a:r>
              <a:rPr lang="cs-CZ" sz="1400" dirty="0" smtClean="0"/>
              <a:t>/</a:t>
            </a:r>
            <a:r>
              <a:rPr lang="cs-CZ" sz="1400" dirty="0" err="1" smtClean="0"/>
              <a:t>simpas</a:t>
            </a:r>
            <a:r>
              <a:rPr lang="cs-CZ" sz="1400" dirty="0" smtClean="0"/>
              <a:t>-</a:t>
            </a:r>
            <a:r>
              <a:rPr lang="cs-CZ" sz="1400" dirty="0" err="1" smtClean="0"/>
              <a:t>paspro</a:t>
            </a:r>
            <a:endParaRPr lang="cs-CZ" sz="1400" dirty="0" smtClean="0"/>
          </a:p>
          <a:p>
            <a:endParaRPr lang="cs-CZ" sz="1400" dirty="0" smtClean="0"/>
          </a:p>
          <a:p>
            <a:r>
              <a:rPr lang="en-US" sz="1400" dirty="0" smtClean="0"/>
              <a:t>Simple Past (Past Simple). </a:t>
            </a:r>
            <a:r>
              <a:rPr lang="en-US" sz="1400" i="1" dirty="0" smtClean="0"/>
              <a:t>Ego4u</a:t>
            </a:r>
            <a:r>
              <a:rPr lang="en-US" sz="1400" dirty="0" smtClean="0"/>
              <a:t> [online]. 2010 [cit. 2012-06-23]. </a:t>
            </a:r>
            <a:r>
              <a:rPr lang="en-US" sz="1400" dirty="0" err="1" smtClean="0"/>
              <a:t>Dostupné</a:t>
            </a:r>
            <a:r>
              <a:rPr lang="en-US" sz="1400" dirty="0" smtClean="0"/>
              <a:t> z: http://www.ego4u.com/en/cram-up/grammar/simple-past </a:t>
            </a:r>
            <a:endParaRPr lang="cs-CZ" sz="1400" dirty="0" smtClean="0"/>
          </a:p>
          <a:p>
            <a:endParaRPr lang="cs-CZ" dirty="0" smtClean="0"/>
          </a:p>
          <a:p>
            <a:r>
              <a:rPr lang="cs-CZ" sz="1400" dirty="0" err="1" smtClean="0"/>
              <a:t>Present</a:t>
            </a:r>
            <a:r>
              <a:rPr lang="cs-CZ" sz="1400" dirty="0" smtClean="0"/>
              <a:t> </a:t>
            </a:r>
            <a:r>
              <a:rPr lang="cs-CZ" sz="1400" dirty="0" err="1" smtClean="0"/>
              <a:t>Perfect</a:t>
            </a:r>
            <a:r>
              <a:rPr lang="cs-CZ" sz="1400" dirty="0" smtClean="0"/>
              <a:t> </a:t>
            </a:r>
            <a:r>
              <a:rPr lang="cs-CZ" sz="1400" dirty="0" err="1" smtClean="0"/>
              <a:t>Progressive</a:t>
            </a:r>
            <a:r>
              <a:rPr lang="cs-CZ" sz="1400" dirty="0" smtClean="0"/>
              <a:t>. </a:t>
            </a:r>
            <a:r>
              <a:rPr lang="cs-CZ" sz="1400" i="1" dirty="0" smtClean="0"/>
              <a:t>Ego4u</a:t>
            </a:r>
            <a:r>
              <a:rPr lang="cs-CZ" sz="1400" dirty="0" smtClean="0"/>
              <a:t> [online]. 2010 [cit. 2012-06-23]. Dostupné z: http://www.ego4u.com/</a:t>
            </a:r>
            <a:r>
              <a:rPr lang="cs-CZ" sz="1400" dirty="0" err="1" smtClean="0"/>
              <a:t>en</a:t>
            </a:r>
            <a:r>
              <a:rPr lang="cs-CZ" sz="1400" dirty="0" smtClean="0"/>
              <a:t>/</a:t>
            </a:r>
            <a:r>
              <a:rPr lang="cs-CZ" sz="1400" dirty="0" err="1" smtClean="0"/>
              <a:t>cram</a:t>
            </a:r>
            <a:r>
              <a:rPr lang="cs-CZ" sz="1400" dirty="0" smtClean="0"/>
              <a:t>-</a:t>
            </a:r>
            <a:r>
              <a:rPr lang="cs-CZ" sz="1400" dirty="0" err="1" smtClean="0"/>
              <a:t>up</a:t>
            </a:r>
            <a:r>
              <a:rPr lang="cs-CZ" sz="1400" dirty="0" smtClean="0"/>
              <a:t>/</a:t>
            </a:r>
            <a:r>
              <a:rPr lang="cs-CZ" sz="1400" dirty="0" err="1" smtClean="0"/>
              <a:t>grammar</a:t>
            </a:r>
            <a:r>
              <a:rPr lang="cs-CZ" sz="1400" dirty="0" smtClean="0"/>
              <a:t>/</a:t>
            </a:r>
            <a:r>
              <a:rPr lang="cs-CZ" sz="1400" dirty="0" err="1" smtClean="0"/>
              <a:t>present</a:t>
            </a:r>
            <a:r>
              <a:rPr lang="cs-CZ" sz="1400" dirty="0" smtClean="0"/>
              <a:t>-</a:t>
            </a:r>
            <a:r>
              <a:rPr lang="cs-CZ" sz="1400" dirty="0" err="1" smtClean="0"/>
              <a:t>perfect</a:t>
            </a:r>
            <a:r>
              <a:rPr lang="cs-CZ" sz="1400" dirty="0" smtClean="0"/>
              <a:t>-</a:t>
            </a:r>
            <a:r>
              <a:rPr lang="cs-CZ" sz="1400" dirty="0" err="1" smtClean="0"/>
              <a:t>progressive</a:t>
            </a:r>
            <a:r>
              <a:rPr lang="cs-CZ" sz="1400" dirty="0" smtClean="0"/>
              <a:t> </a:t>
            </a:r>
          </a:p>
          <a:p>
            <a:endParaRPr lang="cs-CZ" sz="1400" dirty="0" smtClean="0"/>
          </a:p>
          <a:p>
            <a:r>
              <a:rPr lang="cs-CZ" sz="1400" dirty="0" err="1" smtClean="0"/>
              <a:t>Present</a:t>
            </a:r>
            <a:r>
              <a:rPr lang="cs-CZ" sz="1400" dirty="0" smtClean="0"/>
              <a:t> </a:t>
            </a:r>
            <a:r>
              <a:rPr lang="cs-CZ" sz="1400" dirty="0" err="1" smtClean="0"/>
              <a:t>Perfect</a:t>
            </a:r>
            <a:r>
              <a:rPr lang="cs-CZ" sz="1400" dirty="0" smtClean="0"/>
              <a:t> </a:t>
            </a:r>
            <a:r>
              <a:rPr lang="cs-CZ" sz="1400" dirty="0" err="1" smtClean="0"/>
              <a:t>Simple</a:t>
            </a:r>
            <a:r>
              <a:rPr lang="cs-CZ" sz="1400" dirty="0" smtClean="0"/>
              <a:t>. </a:t>
            </a:r>
            <a:r>
              <a:rPr lang="cs-CZ" sz="1400" i="1" dirty="0" smtClean="0"/>
              <a:t>Ego4u</a:t>
            </a:r>
            <a:r>
              <a:rPr lang="cs-CZ" sz="1400" dirty="0" smtClean="0"/>
              <a:t> [online]. 2010 [cit. 2012-06-23]. Dostupné z: http://www.ego4u.com/</a:t>
            </a:r>
            <a:r>
              <a:rPr lang="cs-CZ" sz="1400" dirty="0" err="1" smtClean="0"/>
              <a:t>en</a:t>
            </a:r>
            <a:r>
              <a:rPr lang="cs-CZ" sz="1400" dirty="0" smtClean="0"/>
              <a:t>/</a:t>
            </a:r>
            <a:r>
              <a:rPr lang="cs-CZ" sz="1400" dirty="0" err="1" smtClean="0"/>
              <a:t>cram</a:t>
            </a:r>
            <a:r>
              <a:rPr lang="cs-CZ" sz="1400" dirty="0" smtClean="0"/>
              <a:t>-</a:t>
            </a:r>
            <a:r>
              <a:rPr lang="cs-CZ" sz="1400" dirty="0" err="1" smtClean="0"/>
              <a:t>up</a:t>
            </a:r>
            <a:r>
              <a:rPr lang="cs-CZ" sz="1400" dirty="0" smtClean="0"/>
              <a:t>/</a:t>
            </a:r>
            <a:r>
              <a:rPr lang="cs-CZ" sz="1400" dirty="0" err="1" smtClean="0"/>
              <a:t>grammar</a:t>
            </a:r>
            <a:r>
              <a:rPr lang="cs-CZ" sz="1400" dirty="0" smtClean="0"/>
              <a:t>/</a:t>
            </a:r>
            <a:r>
              <a:rPr lang="cs-CZ" sz="1400" dirty="0" err="1" smtClean="0"/>
              <a:t>present</a:t>
            </a:r>
            <a:r>
              <a:rPr lang="cs-CZ" sz="1400" dirty="0" smtClean="0"/>
              <a:t>-</a:t>
            </a:r>
            <a:r>
              <a:rPr lang="cs-CZ" sz="1400" dirty="0" err="1" smtClean="0"/>
              <a:t>perfect</a:t>
            </a:r>
            <a:r>
              <a:rPr lang="cs-CZ" sz="1400" dirty="0" smtClean="0"/>
              <a:t>-</a:t>
            </a:r>
            <a:r>
              <a:rPr lang="cs-CZ" sz="1400" dirty="0" err="1" smtClean="0"/>
              <a:t>simple</a:t>
            </a:r>
            <a:r>
              <a:rPr lang="cs-CZ" sz="1400" dirty="0" smtClean="0"/>
              <a:t> </a:t>
            </a:r>
          </a:p>
          <a:p>
            <a:endParaRPr lang="cs-CZ" sz="1400" dirty="0" smtClean="0"/>
          </a:p>
          <a:p>
            <a:r>
              <a:rPr lang="en-US" sz="1400" dirty="0" smtClean="0"/>
              <a:t>Past Simple &amp; Present Perfect. </a:t>
            </a:r>
            <a:r>
              <a:rPr lang="en-US" sz="1400" i="1" dirty="0" smtClean="0"/>
              <a:t>UsingEnglish.com</a:t>
            </a:r>
            <a:r>
              <a:rPr lang="en-US" sz="1400" dirty="0" smtClean="0"/>
              <a:t> [online]. 2012 [cit. 2012-06-23]. </a:t>
            </a:r>
            <a:r>
              <a:rPr lang="en-US" sz="1400" dirty="0" err="1" smtClean="0"/>
              <a:t>Dostupné</a:t>
            </a:r>
            <a:r>
              <a:rPr lang="en-US" sz="1400" dirty="0" smtClean="0"/>
              <a:t> z: http://www.usingenglish.com/handouts/228.html </a:t>
            </a:r>
            <a:endParaRPr lang="cs-CZ" sz="1400" dirty="0" smtClean="0"/>
          </a:p>
          <a:p>
            <a:endParaRPr lang="cs-CZ" sz="1400" dirty="0" smtClean="0"/>
          </a:p>
          <a:p>
            <a:r>
              <a:rPr lang="en-US" sz="1400" dirty="0" smtClean="0"/>
              <a:t>Present Perfect vs. Past. </a:t>
            </a:r>
            <a:r>
              <a:rPr lang="en-US" sz="1400" i="1" dirty="0" smtClean="0"/>
              <a:t>Help For English</a:t>
            </a:r>
            <a:r>
              <a:rPr lang="en-US" sz="1400" dirty="0" smtClean="0"/>
              <a:t> [online]. 2005 [cit. 2012-06-23]. </a:t>
            </a:r>
            <a:r>
              <a:rPr lang="en-US" sz="1400" dirty="0" err="1" smtClean="0"/>
              <a:t>Dostupné</a:t>
            </a:r>
            <a:r>
              <a:rPr lang="en-US" sz="1400" dirty="0" smtClean="0"/>
              <a:t> z: http://www.helpforenglish.cz/testy/intermediate/c2005120403-present-perfect-vs.-past.html </a:t>
            </a:r>
            <a:endParaRPr lang="cs-CZ" sz="1400" dirty="0" smtClean="0"/>
          </a:p>
          <a:p>
            <a:endParaRPr lang="cs-CZ" sz="1400" dirty="0" smtClean="0"/>
          </a:p>
          <a:p>
            <a:r>
              <a:rPr lang="en-US" sz="1400" dirty="0" smtClean="0"/>
              <a:t>Present Perfect and Past Simple tenses. </a:t>
            </a:r>
            <a:r>
              <a:rPr lang="en-US" sz="1400" i="1" dirty="0" smtClean="0"/>
              <a:t>Eclectic English Home Page</a:t>
            </a:r>
            <a:r>
              <a:rPr lang="en-US" sz="1400" dirty="0" smtClean="0"/>
              <a:t> [online]. 2004 [cit. 2012-06-23]. </a:t>
            </a:r>
            <a:r>
              <a:rPr lang="en-US" sz="1400" dirty="0" err="1" smtClean="0"/>
              <a:t>Dostupné</a:t>
            </a:r>
            <a:r>
              <a:rPr lang="en-US" sz="1400" dirty="0" smtClean="0"/>
              <a:t> z: http://www.eclecticenglish.com/grammar/PresentPerfect1E.html </a:t>
            </a:r>
            <a:endParaRPr lang="cs-CZ" sz="1400" dirty="0" smtClean="0"/>
          </a:p>
          <a:p>
            <a:endParaRPr lang="cs-CZ" sz="1400" dirty="0" smtClean="0"/>
          </a:p>
          <a:p>
            <a:r>
              <a:rPr lang="en-US" sz="1400" dirty="0" smtClean="0"/>
              <a:t>Past Simple and Present Perfect. </a:t>
            </a:r>
            <a:r>
              <a:rPr lang="en-US" sz="1400" i="1" dirty="0" smtClean="0"/>
              <a:t>English Tenses with Cartoons</a:t>
            </a:r>
            <a:r>
              <a:rPr lang="en-US" sz="1400" dirty="0" smtClean="0"/>
              <a:t> [online]. 2012 [cit. 2012-06-23]. </a:t>
            </a:r>
            <a:r>
              <a:rPr lang="en-US" sz="1400" dirty="0" err="1" smtClean="0"/>
              <a:t>Dostupné</a:t>
            </a:r>
            <a:r>
              <a:rPr lang="en-US" sz="1400" dirty="0" smtClean="0"/>
              <a:t> z: http://www.englishtenses.com/pages/exercises/PastSimplevsPresentPerfect1.php </a:t>
            </a:r>
          </a:p>
        </p:txBody>
      </p:sp>
      <p:sp>
        <p:nvSpPr>
          <p:cNvPr id="3" name="TextovéPole 2"/>
          <p:cNvSpPr txBox="1"/>
          <p:nvPr/>
        </p:nvSpPr>
        <p:spPr>
          <a:xfrm>
            <a:off x="467544" y="476672"/>
            <a:ext cx="2880320" cy="369332"/>
          </a:xfrm>
          <a:prstGeom prst="rect">
            <a:avLst/>
          </a:prstGeom>
          <a:noFill/>
        </p:spPr>
        <p:txBody>
          <a:bodyPr wrap="square" rtlCol="0">
            <a:spAutoFit/>
          </a:bodyPr>
          <a:lstStyle/>
          <a:p>
            <a:r>
              <a:rPr lang="cs-CZ" dirty="0" smtClean="0"/>
              <a:t>ZDROJE:</a:t>
            </a:r>
            <a:endParaRPr lang="cs-CZ" dirty="0"/>
          </a:p>
        </p:txBody>
      </p:sp>
    </p:spTree>
    <p:extLst>
      <p:ext uri="{BB962C8B-B14F-4D97-AF65-F5344CB8AC3E}">
        <p14:creationId xmlns:p14="http://schemas.microsoft.com/office/powerpoint/2010/main" val="347130731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refab">
  <a:themeElements>
    <a:clrScheme name="Prefab">
      <a:dk1>
        <a:sysClr val="windowText" lastClr="000000"/>
      </a:dk1>
      <a:lt1>
        <a:sysClr val="window" lastClr="FFFFFF"/>
      </a:lt1>
      <a:dk2>
        <a:srgbClr val="5D5C64"/>
      </a:dk2>
      <a:lt2>
        <a:srgbClr val="E4D9BE"/>
      </a:lt2>
      <a:accent1>
        <a:srgbClr val="E0B62E"/>
      </a:accent1>
      <a:accent2>
        <a:srgbClr val="E6632E"/>
      </a:accent2>
      <a:accent3>
        <a:srgbClr val="73C1C7"/>
      </a:accent3>
      <a:accent4>
        <a:srgbClr val="75964C"/>
      </a:accent4>
      <a:accent5>
        <a:srgbClr val="C78C45"/>
      </a:accent5>
      <a:accent6>
        <a:srgbClr val="BCA076"/>
      </a:accent6>
      <a:hlink>
        <a:srgbClr val="CF3B0D"/>
      </a:hlink>
      <a:folHlink>
        <a:srgbClr val="7E756C"/>
      </a:folHlink>
    </a:clrScheme>
    <a:fontScheme name="Prefab">
      <a:majorFont>
        <a:latin typeface="Arial Black"/>
        <a:ea typeface=""/>
        <a:cs typeface=""/>
        <a:font script="Jpan" typeface="ＭＳ Ｐゴシック"/>
        <a:font script="Hang" typeface="HY견고딕"/>
        <a:font script="Hans" typeface="宋体"/>
        <a:font script="Hant" typeface="新細明體"/>
        <a:font script="Arab" typeface="Tahoma"/>
        <a:font script="Hebr" typeface="To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Prefab">
      <a:fillStyleLst>
        <a:solidFill>
          <a:schemeClr val="phClr"/>
        </a:solidFill>
        <a:gradFill rotWithShape="1">
          <a:gsLst>
            <a:gs pos="0">
              <a:schemeClr val="phClr">
                <a:tint val="30000"/>
                <a:satMod val="200000"/>
              </a:schemeClr>
            </a:gs>
            <a:gs pos="30000">
              <a:schemeClr val="phClr">
                <a:tint val="60000"/>
                <a:satMod val="250000"/>
              </a:schemeClr>
            </a:gs>
            <a:gs pos="50000">
              <a:schemeClr val="phClr">
                <a:tint val="57000"/>
                <a:satMod val="250000"/>
              </a:schemeClr>
            </a:gs>
            <a:gs pos="100000">
              <a:schemeClr val="phClr">
                <a:tint val="17000"/>
                <a:satMod val="350000"/>
              </a:schemeClr>
            </a:gs>
          </a:gsLst>
          <a:lin ang="4000000" scaled="1"/>
        </a:gradFill>
        <a:gradFill rotWithShape="1">
          <a:gsLst>
            <a:gs pos="0">
              <a:schemeClr val="phClr">
                <a:tint val="75000"/>
                <a:satMod val="110000"/>
              </a:schemeClr>
            </a:gs>
            <a:gs pos="30000">
              <a:schemeClr val="phClr">
                <a:shade val="75000"/>
                <a:satMod val="130000"/>
              </a:schemeClr>
            </a:gs>
            <a:gs pos="50000">
              <a:schemeClr val="phClr">
                <a:shade val="70000"/>
                <a:satMod val="135000"/>
              </a:schemeClr>
            </a:gs>
            <a:gs pos="100000">
              <a:schemeClr val="phClr">
                <a:tint val="75000"/>
                <a:satMod val="110000"/>
              </a:schemeClr>
            </a:gs>
          </a:gsLst>
          <a:lin ang="4000000" scaled="1"/>
        </a:gradFill>
      </a:fillStyleLst>
      <a:lnStyleLst>
        <a:ln w="9525" cap="flat" cmpd="sng" algn="ctr">
          <a:solidFill>
            <a:schemeClr val="phClr">
              <a:shade val="95000"/>
              <a:satMod val="105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90000" algn="ctr" rotWithShape="0">
              <a:srgbClr val="000000">
                <a:alpha val="60000"/>
              </a:srgbClr>
            </a:outerShdw>
          </a:effectLst>
        </a:effectStyle>
        <a:effectStyle>
          <a:effectLst>
            <a:outerShdw blurRad="110000" algn="ctr" rotWithShape="0">
              <a:srgbClr val="000000">
                <a:alpha val="65000"/>
              </a:srgbClr>
            </a:outerShdw>
          </a:effectLst>
        </a:effectStyle>
        <a:effectStyle>
          <a:effectLst>
            <a:outerShdw blurRad="120000" algn="ctr" rotWithShape="0">
              <a:srgbClr val="000000">
                <a:alpha val="70000"/>
              </a:srgbClr>
            </a:outerShdw>
          </a:effectLst>
          <a:scene3d>
            <a:camera prst="orthographicFront"/>
            <a:lightRig rig="glow" dir="t">
              <a:rot lat="0" lon="0" rev="1800000"/>
            </a:lightRig>
          </a:scene3d>
          <a:sp3d contourW="12700" prstMaterial="dkEdge">
            <a:bevelT w="50800" h="44450" prst="angle"/>
            <a:contourClr>
              <a:schemeClr val="phClr">
                <a:shade val="40000"/>
              </a:schemeClr>
            </a:contourClr>
          </a:sp3d>
        </a:effectStyle>
      </a:effectStyleLst>
      <a:bgFillStyleLst>
        <a:solidFill>
          <a:schemeClr val="phClr"/>
        </a:solidFill>
        <a:gradFill rotWithShape="1">
          <a:gsLst>
            <a:gs pos="0">
              <a:schemeClr val="phClr">
                <a:tint val="75000"/>
                <a:satMod val="110000"/>
              </a:schemeClr>
            </a:gs>
            <a:gs pos="30000">
              <a:schemeClr val="phClr">
                <a:shade val="75000"/>
                <a:satMod val="130000"/>
              </a:schemeClr>
            </a:gs>
            <a:gs pos="50000">
              <a:schemeClr val="phClr">
                <a:shade val="70000"/>
                <a:satMod val="135000"/>
              </a:schemeClr>
            </a:gs>
            <a:gs pos="100000">
              <a:schemeClr val="phClr">
                <a:tint val="75000"/>
                <a:satMod val="110000"/>
              </a:schemeClr>
            </a:gs>
          </a:gsLst>
          <a:lin ang="4000000" scaled="1"/>
        </a:gradFill>
        <a:blipFill>
          <a:blip xmlns:r="http://schemas.openxmlformats.org/officeDocument/2006/relationships" r:embed="rId1">
            <a:duotone>
              <a:schemeClr val="phClr">
                <a:shade val="75000"/>
                <a:satMod val="120000"/>
              </a:schemeClr>
              <a:schemeClr val="phClr">
                <a:tint val="94000"/>
                <a:satMod val="21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Konstrukční motiv</Template>
  <TotalTime>228</TotalTime>
  <Words>1613</Words>
  <Application>Microsoft Office PowerPoint</Application>
  <PresentationFormat>Předvádění na obrazovce (4:3)</PresentationFormat>
  <Paragraphs>277</Paragraphs>
  <Slides>22</Slides>
  <Notes>5</Notes>
  <HiddenSlides>0</HiddenSlides>
  <MMClips>0</MMClips>
  <ScaleCrop>false</ScaleCrop>
  <HeadingPairs>
    <vt:vector size="4" baseType="variant">
      <vt:variant>
        <vt:lpstr>Motiv</vt:lpstr>
      </vt:variant>
      <vt:variant>
        <vt:i4>1</vt:i4>
      </vt:variant>
      <vt:variant>
        <vt:lpstr>Nadpisy snímků</vt:lpstr>
      </vt:variant>
      <vt:variant>
        <vt:i4>22</vt:i4>
      </vt:variant>
    </vt:vector>
  </HeadingPairs>
  <TitlesOfParts>
    <vt:vector size="23" baseType="lpstr">
      <vt:lpstr>Prefab</vt:lpstr>
      <vt:lpstr>Prezentace aplikace PowerPoint</vt:lpstr>
      <vt:lpstr>Prezentace aplikace PowerPoint</vt:lpstr>
      <vt:lpstr>PRESENT PERFECT / PAST SIMPLE</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 PERFECT / PAST SIMPLE</dc:title>
  <dc:creator>Lenka</dc:creator>
  <cp:lastModifiedBy>Lenka</cp:lastModifiedBy>
  <cp:revision>39</cp:revision>
  <dcterms:created xsi:type="dcterms:W3CDTF">2012-04-18T21:03:48Z</dcterms:created>
  <dcterms:modified xsi:type="dcterms:W3CDTF">2012-06-25T15:28:33Z</dcterms:modified>
</cp:coreProperties>
</file>