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61" r:id="rId6"/>
    <p:sldId id="266" r:id="rId7"/>
    <p:sldId id="262" r:id="rId8"/>
    <p:sldId id="267" r:id="rId9"/>
    <p:sldId id="263" r:id="rId10"/>
    <p:sldId id="268" r:id="rId11"/>
    <p:sldId id="264" r:id="rId12"/>
    <p:sldId id="269" r:id="rId13"/>
    <p:sldId id="265" r:id="rId14"/>
    <p:sldId id="270" r:id="rId15"/>
    <p:sldId id="271" r:id="rId16"/>
    <p:sldId id="272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1146" y="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C07FFD2-57FB-4724-990A-CADCC2D40B20}" type="datetimeFigureOut">
              <a:rPr lang="cs-CZ" smtClean="0"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C3CA47EE-E5C4-4C1A-A9F6-D2BBAB82A76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sh dir="u"/>
  </p:transition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ctrTitle"/>
          </p:nvPr>
        </p:nvSpPr>
        <p:spPr>
          <a:xfrm>
            <a:off x="0" y="1196752"/>
            <a:ext cx="9144000" cy="864096"/>
          </a:xfrm>
        </p:spPr>
        <p:txBody>
          <a:bodyPr/>
          <a:lstStyle/>
          <a:p>
            <a:pPr algn="ctr"/>
            <a:r>
              <a:rPr lang="cs-CZ" sz="2800" dirty="0"/>
              <a:t>Stupňování nepravidelných přídavných jmen</a:t>
            </a:r>
            <a:endParaRPr lang="cs-CZ" sz="2800" b="1" dirty="0">
              <a:latin typeface="+mn-lt"/>
            </a:endParaRPr>
          </a:p>
        </p:txBody>
      </p:sp>
      <p:sp>
        <p:nvSpPr>
          <p:cNvPr id="4101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1447800" y="2209800"/>
            <a:ext cx="6477000" cy="1579240"/>
          </a:xfrm>
        </p:spPr>
        <p:txBody>
          <a:bodyPr/>
          <a:lstStyle/>
          <a:p>
            <a:endParaRPr lang="cs-CZ" sz="1500" dirty="0" smtClean="0"/>
          </a:p>
          <a:p>
            <a:endParaRPr lang="cs-CZ" sz="1500" dirty="0"/>
          </a:p>
          <a:p>
            <a:endParaRPr lang="cs-CZ" sz="1500" dirty="0" smtClean="0"/>
          </a:p>
          <a:p>
            <a:r>
              <a:rPr lang="cs-CZ" sz="1500" dirty="0" smtClean="0"/>
              <a:t>Základní škola Čelákovice</a:t>
            </a:r>
            <a:endParaRPr lang="cs-CZ" sz="1500" dirty="0"/>
          </a:p>
        </p:txBody>
      </p:sp>
      <p:sp>
        <p:nvSpPr>
          <p:cNvPr id="6" name="TextovéPole 5"/>
          <p:cNvSpPr txBox="1"/>
          <p:nvPr/>
        </p:nvSpPr>
        <p:spPr>
          <a:xfrm flipH="1">
            <a:off x="611188" y="373306"/>
            <a:ext cx="82089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b="1" dirty="0" smtClean="0">
                <a:solidFill>
                  <a:schemeClr val="tx2"/>
                </a:solidFill>
                <a:latin typeface="Calibri" pitchFamily="34" charset="0"/>
                <a:cs typeface="Calibri" pitchFamily="34" charset="0"/>
              </a:rPr>
              <a:t>VY_32_INOVACE_081_Stupňování nepravidelných přídavných jmen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6" y="4149080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sp>
        <p:nvSpPr>
          <p:cNvPr id="2" name="Obdélník 1"/>
          <p:cNvSpPr/>
          <p:nvPr/>
        </p:nvSpPr>
        <p:spPr>
          <a:xfrm>
            <a:off x="2286000" y="31058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3640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0" grpId="0" autoUpdateAnimBg="0"/>
      <p:bldP spid="410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386563" y="2060848"/>
            <a:ext cx="8496945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>
                <a:solidFill>
                  <a:schemeClr val="tx2"/>
                </a:solidFill>
                <a:latin typeface="+mn-lt"/>
              </a:rPr>
              <a:t>Autor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err="1" smtClean="0">
                <a:solidFill>
                  <a:schemeClr val="tx2"/>
                </a:solidFill>
                <a:latin typeface="+mn-lt"/>
              </a:rPr>
              <a:t>Mgr.Eva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  Hronová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Vytvořeno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</a:rPr>
              <a:t>23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.10.2011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Stupeň </a:t>
            </a:r>
            <a:r>
              <a:rPr lang="cs-CZ" sz="1600" b="1" dirty="0">
                <a:solidFill>
                  <a:schemeClr val="tx2"/>
                </a:solidFill>
                <a:latin typeface="+mn-lt"/>
              </a:rPr>
              <a:t>a typ vzdělávání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II</a:t>
            </a:r>
            <a:r>
              <a:rPr lang="cs-CZ" sz="1600" dirty="0">
                <a:solidFill>
                  <a:schemeClr val="tx2"/>
                </a:solidFill>
                <a:latin typeface="+mn-lt"/>
              </a:rPr>
              <a:t>.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Stupeň – základní – 8.r.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oblast: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Inovace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Vzdělávací obor: 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Anglický jazyk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Téma: 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stupňování nepravidelných přídavných jmen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Anotace: </a:t>
            </a:r>
            <a:r>
              <a:rPr lang="cs-CZ" sz="1600" dirty="0" smtClean="0">
                <a:solidFill>
                  <a:schemeClr val="tx2"/>
                </a:solidFill>
              </a:rPr>
              <a:t>seznámení se s nimi, procvičení, upevnění a prověření</a:t>
            </a: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Druh učebního materiálu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prezentace</a:t>
            </a:r>
            <a:endParaRPr lang="cs-CZ" sz="1600" dirty="0">
              <a:solidFill>
                <a:schemeClr val="tx2"/>
              </a:solidFill>
              <a:latin typeface="+mn-lt"/>
            </a:endParaRPr>
          </a:p>
          <a:p>
            <a:r>
              <a:rPr lang="cs-CZ" sz="1600" b="1" dirty="0" smtClean="0">
                <a:solidFill>
                  <a:schemeClr val="tx2"/>
                </a:solidFill>
                <a:latin typeface="+mn-lt"/>
              </a:rPr>
              <a:t>Očekávaný výstup</a:t>
            </a:r>
            <a:r>
              <a:rPr lang="cs-CZ" sz="1600" dirty="0" smtClean="0">
                <a:solidFill>
                  <a:schemeClr val="tx2"/>
                </a:solidFill>
                <a:latin typeface="+mn-lt"/>
              </a:rPr>
              <a:t>:  upevnění znalostí</a:t>
            </a:r>
          </a:p>
        </p:txBody>
      </p:sp>
      <p:sp>
        <p:nvSpPr>
          <p:cNvPr id="7" name="Rectangle 4"/>
          <p:cNvSpPr txBox="1">
            <a:spLocks noChangeArrowheads="1"/>
          </p:cNvSpPr>
          <p:nvPr/>
        </p:nvSpPr>
        <p:spPr bwMode="auto">
          <a:xfrm>
            <a:off x="-35476" y="548680"/>
            <a:ext cx="9144000" cy="12241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2pPr>
            <a:lvl3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3pPr>
            <a:lvl4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4pPr>
            <a:lvl5pPr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3600">
                <a:solidFill>
                  <a:schemeClr val="tx2"/>
                </a:solidFill>
                <a:latin typeface="Verdana" pitchFamily="34" charset="0"/>
              </a:defRPr>
            </a:lvl9pPr>
          </a:lstStyle>
          <a:p>
            <a:r>
              <a:rPr lang="cs-CZ" sz="2800" dirty="0"/>
              <a:t>Stupňování nepravidelných přídavných jmen</a:t>
            </a:r>
            <a:endParaRPr lang="cs-CZ" sz="28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0978924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Stupňování nepravidelných přídavných jmen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8.ročník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92410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836712"/>
            <a:ext cx="82089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f</a:t>
            </a:r>
            <a:r>
              <a:rPr lang="cs-CZ" sz="3200" dirty="0" smtClean="0"/>
              <a:t>ar			</a:t>
            </a:r>
            <a:r>
              <a:rPr lang="cs-CZ" sz="3200" dirty="0" err="1" smtClean="0"/>
              <a:t>further</a:t>
            </a:r>
            <a:r>
              <a:rPr lang="cs-CZ" sz="3200" dirty="0" smtClean="0"/>
              <a:t>		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furthest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332656"/>
            <a:ext cx="8352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1.stupeň</a:t>
            </a:r>
            <a:r>
              <a:rPr lang="cs-CZ" sz="3200" b="1" dirty="0" smtClean="0"/>
              <a:t>		</a:t>
            </a:r>
            <a:r>
              <a:rPr lang="cs-CZ" sz="3200" b="1" u="sng" dirty="0" smtClean="0"/>
              <a:t>2.stupeň</a:t>
            </a:r>
            <a:r>
              <a:rPr lang="cs-CZ" sz="3200" b="1" dirty="0" smtClean="0"/>
              <a:t>		</a:t>
            </a:r>
            <a:r>
              <a:rPr lang="cs-CZ" sz="3200" b="1" u="sng" dirty="0" smtClean="0"/>
              <a:t>3.stupeň</a:t>
            </a:r>
            <a:endParaRPr lang="cs-CZ" sz="3200" b="1" u="sng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2436"/>
            <a:ext cx="835292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much</a:t>
            </a:r>
          </a:p>
          <a:p>
            <a:r>
              <a:rPr lang="cs-CZ" sz="3200" dirty="0" smtClean="0"/>
              <a:t>many		more		</a:t>
            </a:r>
            <a:r>
              <a:rPr lang="cs-CZ" sz="3200" dirty="0" err="1" smtClean="0"/>
              <a:t>the</a:t>
            </a:r>
            <a:r>
              <a:rPr lang="cs-CZ" sz="3200" dirty="0" smtClean="0"/>
              <a:t> most</a:t>
            </a:r>
            <a:endParaRPr lang="cs-CZ" sz="3200" dirty="0"/>
          </a:p>
        </p:txBody>
      </p:sp>
      <p:sp>
        <p:nvSpPr>
          <p:cNvPr id="5" name="Pravá složená závorka 4"/>
          <p:cNvSpPr/>
          <p:nvPr/>
        </p:nvSpPr>
        <p:spPr>
          <a:xfrm>
            <a:off x="1835696" y="1700808"/>
            <a:ext cx="432048" cy="92884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06504" y="2772217"/>
            <a:ext cx="82809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/>
              <a:t>l</a:t>
            </a:r>
            <a:r>
              <a:rPr lang="cs-CZ" sz="3200" dirty="0" err="1" smtClean="0"/>
              <a:t>ittle</a:t>
            </a:r>
            <a:r>
              <a:rPr lang="cs-CZ" sz="3200" dirty="0" smtClean="0"/>
              <a:t>			</a:t>
            </a:r>
            <a:r>
              <a:rPr lang="cs-CZ" sz="3200" dirty="0" err="1" smtClean="0"/>
              <a:t>less</a:t>
            </a:r>
            <a:r>
              <a:rPr lang="cs-CZ" sz="3200" dirty="0" smtClean="0"/>
              <a:t>			</a:t>
            </a:r>
            <a:r>
              <a:rPr lang="cs-CZ" sz="3200" dirty="0" err="1" smtClean="0"/>
              <a:t>the</a:t>
            </a:r>
            <a:r>
              <a:rPr lang="cs-CZ" sz="3200" dirty="0" smtClean="0"/>
              <a:t> least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9012" y="3470428"/>
            <a:ext cx="81539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/>
              <a:t>g</a:t>
            </a:r>
            <a:r>
              <a:rPr lang="cs-CZ" sz="3200" dirty="0" err="1" smtClean="0"/>
              <a:t>ood</a:t>
            </a:r>
            <a:r>
              <a:rPr lang="cs-CZ" sz="3200" dirty="0" smtClean="0"/>
              <a:t>			</a:t>
            </a:r>
            <a:r>
              <a:rPr lang="cs-CZ" sz="3200" dirty="0" err="1" smtClean="0"/>
              <a:t>better</a:t>
            </a:r>
            <a:r>
              <a:rPr lang="cs-CZ" sz="3200" dirty="0" smtClean="0"/>
              <a:t>		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best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6504" y="4221088"/>
            <a:ext cx="83254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/>
              <a:t>b</a:t>
            </a:r>
            <a:r>
              <a:rPr lang="cs-CZ" sz="3200" dirty="0" err="1" smtClean="0"/>
              <a:t>ad</a:t>
            </a:r>
            <a:r>
              <a:rPr lang="cs-CZ" sz="3200" dirty="0" smtClean="0"/>
              <a:t>			</a:t>
            </a:r>
            <a:r>
              <a:rPr lang="cs-CZ" sz="3200" dirty="0" err="1" smtClean="0"/>
              <a:t>worse</a:t>
            </a:r>
            <a:r>
              <a:rPr lang="cs-CZ" sz="3200" dirty="0" smtClean="0"/>
              <a:t>		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worst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9539388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 animBg="1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5202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far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74168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Prague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village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That</a:t>
            </a:r>
            <a:r>
              <a:rPr lang="cs-CZ" sz="3200" dirty="0" smtClean="0"/>
              <a:t> house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in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town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My </a:t>
            </a:r>
            <a:r>
              <a:rPr lang="cs-CZ" sz="3200" dirty="0" err="1" smtClean="0"/>
              <a:t>work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work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Mount Everest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f</a:t>
            </a:r>
            <a:r>
              <a:rPr lang="cs-CZ" sz="3200" dirty="0" err="1" smtClean="0"/>
              <a:t>rom</a:t>
            </a:r>
            <a:r>
              <a:rPr lang="cs-CZ" sz="3200" dirty="0" smtClean="0"/>
              <a:t> </a:t>
            </a:r>
            <a:r>
              <a:rPr lang="cs-CZ" sz="3200" dirty="0" err="1" smtClean="0"/>
              <a:t>here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9963868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18241" y="738873"/>
            <a:ext cx="7920880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Prague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further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your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village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That</a:t>
            </a:r>
            <a:r>
              <a:rPr lang="cs-CZ" sz="3200" dirty="0">
                <a:solidFill>
                  <a:prstClr val="black"/>
                </a:solidFill>
              </a:rPr>
              <a:t> house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furhest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in </a:t>
            </a: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town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My </a:t>
            </a:r>
            <a:r>
              <a:rPr lang="cs-CZ" sz="3200" dirty="0" err="1">
                <a:solidFill>
                  <a:prstClr val="black"/>
                </a:solidFill>
              </a:rPr>
              <a:t>work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further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your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work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Mount Everest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furthest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from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here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6632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far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15816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45450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/>
              <a:t>m</a:t>
            </a:r>
            <a:r>
              <a:rPr lang="cs-CZ" sz="3200" b="1" u="sng" dirty="0" smtClean="0"/>
              <a:t>uch</a:t>
            </a:r>
            <a:r>
              <a:rPr lang="cs-CZ" sz="3200" b="1" dirty="0" smtClean="0"/>
              <a:t>, </a:t>
            </a:r>
            <a:r>
              <a:rPr lang="cs-CZ" sz="3200" b="1" u="sng" dirty="0" smtClean="0"/>
              <a:t>many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68760"/>
            <a:ext cx="8208912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smtClean="0"/>
              <a:t>I </a:t>
            </a:r>
            <a:r>
              <a:rPr lang="cs-CZ" sz="3200" dirty="0" err="1" smtClean="0"/>
              <a:t>have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ime</a:t>
            </a:r>
            <a:r>
              <a:rPr lang="cs-CZ" sz="3200" dirty="0" smtClean="0"/>
              <a:t> </a:t>
            </a:r>
            <a:r>
              <a:rPr lang="cs-CZ" sz="3200" dirty="0" err="1" smtClean="0"/>
              <a:t>than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book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i</a:t>
            </a:r>
            <a:r>
              <a:rPr lang="cs-CZ" sz="3200" dirty="0" err="1" smtClean="0"/>
              <a:t>nteresting</a:t>
            </a:r>
            <a:r>
              <a:rPr lang="cs-CZ" sz="3200" dirty="0" smtClean="0"/>
              <a:t> in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bag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skirt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…… </a:t>
            </a:r>
            <a:r>
              <a:rPr lang="cs-CZ" sz="3200" dirty="0" err="1" smtClean="0"/>
              <a:t>expensive</a:t>
            </a:r>
            <a:r>
              <a:rPr lang="cs-CZ" sz="3200" dirty="0" smtClean="0"/>
              <a:t> </a:t>
            </a:r>
            <a:r>
              <a:rPr lang="cs-CZ" sz="3200" dirty="0" err="1" smtClean="0"/>
              <a:t>than</a:t>
            </a:r>
            <a:r>
              <a:rPr lang="cs-CZ" sz="3200" dirty="0" smtClean="0"/>
              <a:t>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shirt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woman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b</a:t>
            </a:r>
            <a:r>
              <a:rPr lang="cs-CZ" sz="3200" dirty="0" err="1" smtClean="0"/>
              <a:t>eautiful</a:t>
            </a:r>
            <a:r>
              <a:rPr lang="cs-CZ" sz="3200" dirty="0" smtClean="0"/>
              <a:t>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world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863207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88640"/>
            <a:ext cx="277832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u="sng" dirty="0">
                <a:solidFill>
                  <a:prstClr val="black"/>
                </a:solidFill>
              </a:rPr>
              <a:t>much</a:t>
            </a:r>
            <a:r>
              <a:rPr lang="cs-CZ" sz="3200" b="1" dirty="0">
                <a:solidFill>
                  <a:prstClr val="black"/>
                </a:solidFill>
              </a:rPr>
              <a:t>, </a:t>
            </a:r>
            <a:r>
              <a:rPr lang="cs-CZ" sz="3200" b="1" u="sng" dirty="0">
                <a:solidFill>
                  <a:prstClr val="black"/>
                </a:solidFill>
              </a:rPr>
              <a:t>many</a:t>
            </a:r>
          </a:p>
        </p:txBody>
      </p:sp>
      <p:sp>
        <p:nvSpPr>
          <p:cNvPr id="3" name="Obdélník 2"/>
          <p:cNvSpPr/>
          <p:nvPr/>
        </p:nvSpPr>
        <p:spPr>
          <a:xfrm>
            <a:off x="523046" y="1052736"/>
            <a:ext cx="79208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I </a:t>
            </a:r>
            <a:r>
              <a:rPr lang="cs-CZ" sz="3200" dirty="0" err="1">
                <a:solidFill>
                  <a:prstClr val="black"/>
                </a:solidFill>
              </a:rPr>
              <a:t>have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more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time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you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book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most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interesting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your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bag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skirt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more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expensive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shirt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woman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most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beautiful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world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2691839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4664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little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4744"/>
            <a:ext cx="756084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English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i</a:t>
            </a:r>
            <a:r>
              <a:rPr lang="cs-CZ" sz="3200" dirty="0" err="1" smtClean="0"/>
              <a:t>nteresting</a:t>
            </a:r>
            <a:r>
              <a:rPr lang="cs-CZ" sz="3200" dirty="0" smtClean="0"/>
              <a:t> </a:t>
            </a:r>
            <a:r>
              <a:rPr lang="cs-CZ" sz="3200" dirty="0" err="1" smtClean="0"/>
              <a:t>than</a:t>
            </a:r>
            <a:r>
              <a:rPr lang="cs-CZ" sz="3200" dirty="0" smtClean="0"/>
              <a:t> </a:t>
            </a:r>
            <a:r>
              <a:rPr lang="cs-CZ" sz="3200" dirty="0" err="1" smtClean="0"/>
              <a:t>Maths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Maths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d</a:t>
            </a:r>
            <a:r>
              <a:rPr lang="cs-CZ" sz="3200" dirty="0" err="1" smtClean="0"/>
              <a:t>ifficult</a:t>
            </a:r>
            <a:r>
              <a:rPr lang="cs-CZ" sz="3200" dirty="0" smtClean="0"/>
              <a:t> </a:t>
            </a:r>
            <a:r>
              <a:rPr lang="cs-CZ" sz="3200" dirty="0" err="1" smtClean="0"/>
              <a:t>than</a:t>
            </a:r>
            <a:r>
              <a:rPr lang="cs-CZ" sz="3200" dirty="0" smtClean="0"/>
              <a:t> Czech.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These </a:t>
            </a:r>
            <a:r>
              <a:rPr lang="cs-CZ" sz="3200" dirty="0" err="1" smtClean="0"/>
              <a:t>shorts</a:t>
            </a:r>
            <a:r>
              <a:rPr lang="cs-CZ" sz="3200" dirty="0" smtClean="0"/>
              <a:t> are ….. </a:t>
            </a:r>
            <a:r>
              <a:rPr lang="cs-CZ" sz="3200" dirty="0" err="1" smtClean="0"/>
              <a:t>expensive</a:t>
            </a:r>
            <a:r>
              <a:rPr lang="cs-CZ" sz="3200" dirty="0" smtClean="0"/>
              <a:t> in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shop</a:t>
            </a:r>
            <a:endParaRPr lang="cs-CZ" sz="3200" dirty="0" smtClean="0"/>
          </a:p>
          <a:p>
            <a:pPr marL="514350" indent="-514350">
              <a:buAutoNum type="arabicPeriod"/>
            </a:pP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friend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p</a:t>
            </a:r>
            <a:r>
              <a:rPr lang="cs-CZ" sz="3200" dirty="0" err="1" smtClean="0"/>
              <a:t>opular</a:t>
            </a:r>
            <a:r>
              <a:rPr lang="cs-CZ" sz="3200" dirty="0" smtClean="0"/>
              <a:t> in </a:t>
            </a:r>
            <a:r>
              <a:rPr lang="cs-CZ" sz="3200" dirty="0" err="1" smtClean="0"/>
              <a:t>our</a:t>
            </a:r>
            <a:r>
              <a:rPr lang="cs-CZ" sz="3200" dirty="0" smtClean="0"/>
              <a:t> </a:t>
            </a:r>
            <a:r>
              <a:rPr lang="cs-CZ" sz="3200" dirty="0" err="1" smtClean="0"/>
              <a:t>class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6956508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260648"/>
            <a:ext cx="12105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>
                <a:solidFill>
                  <a:prstClr val="black"/>
                </a:solidFill>
              </a:rPr>
              <a:t>little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39552" y="1052736"/>
            <a:ext cx="813690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 smtClean="0">
                <a:solidFill>
                  <a:prstClr val="black"/>
                </a:solidFill>
              </a:rPr>
              <a:t>These </a:t>
            </a:r>
            <a:r>
              <a:rPr lang="cs-CZ" sz="3200" dirty="0" err="1" smtClean="0">
                <a:solidFill>
                  <a:prstClr val="black"/>
                </a:solidFill>
              </a:rPr>
              <a:t>shorts</a:t>
            </a:r>
            <a:r>
              <a:rPr lang="cs-CZ" sz="3200" dirty="0" smtClean="0">
                <a:solidFill>
                  <a:prstClr val="black"/>
                </a:solidFill>
              </a:rPr>
              <a:t> are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least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expensive</a:t>
            </a:r>
            <a:r>
              <a:rPr lang="cs-CZ" sz="3200" dirty="0" smtClean="0">
                <a:solidFill>
                  <a:prstClr val="black"/>
                </a:solidFill>
              </a:rPr>
              <a:t> in </a:t>
            </a:r>
            <a:r>
              <a:rPr lang="cs-CZ" sz="3200" dirty="0" err="1" smtClean="0">
                <a:solidFill>
                  <a:prstClr val="black"/>
                </a:solidFill>
              </a:rPr>
              <a:t>this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shop</a:t>
            </a:r>
            <a:endParaRPr lang="cs-CZ" sz="3200" dirty="0" smtClean="0">
              <a:solidFill>
                <a:prstClr val="black"/>
              </a:solidFill>
            </a:endParaRP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English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less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interesting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Maths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Maths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less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difficult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Czech.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 smtClean="0">
                <a:solidFill>
                  <a:prstClr val="black"/>
                </a:solidFill>
              </a:rPr>
              <a:t>Your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friend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least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popular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874707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400308"/>
            <a:ext cx="36004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good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277471"/>
            <a:ext cx="8064896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book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TV.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Mary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girl in </a:t>
            </a:r>
            <a:r>
              <a:rPr lang="cs-CZ" sz="3200" dirty="0" err="1" smtClean="0"/>
              <a:t>the</a:t>
            </a:r>
            <a:r>
              <a:rPr lang="cs-CZ" sz="3200" dirty="0" smtClean="0"/>
              <a:t> </a:t>
            </a:r>
            <a:r>
              <a:rPr lang="cs-CZ" sz="3200" dirty="0" err="1" smtClean="0"/>
              <a:t>class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8.A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8.B.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English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 </a:t>
            </a:r>
            <a:r>
              <a:rPr lang="cs-CZ" sz="3200" dirty="0" err="1"/>
              <a:t>s</a:t>
            </a:r>
            <a:r>
              <a:rPr lang="cs-CZ" sz="3200" dirty="0" err="1" smtClean="0"/>
              <a:t>ubject</a:t>
            </a:r>
            <a:r>
              <a:rPr lang="cs-CZ" sz="3200" dirty="0" smtClean="0"/>
              <a:t> </a:t>
            </a:r>
            <a:r>
              <a:rPr lang="cs-CZ" sz="3200" dirty="0" err="1" smtClean="0"/>
              <a:t>at</a:t>
            </a:r>
            <a:r>
              <a:rPr lang="cs-CZ" sz="3200" dirty="0" smtClean="0"/>
              <a:t> </a:t>
            </a:r>
            <a:r>
              <a:rPr lang="cs-CZ" sz="3200" dirty="0" err="1" smtClean="0"/>
              <a:t>school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3987678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120898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>
                <a:solidFill>
                  <a:prstClr val="black"/>
                </a:solidFill>
              </a:rPr>
              <a:t>good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052736"/>
            <a:ext cx="770485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book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better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TV.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Mary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girl in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8.A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better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8.B.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English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subject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at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school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57170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304617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err="1" smtClean="0"/>
              <a:t>bad</a:t>
            </a:r>
            <a:endParaRPr lang="cs-CZ" sz="32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1196752"/>
            <a:ext cx="69847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eriod"/>
            </a:pP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homework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in </a:t>
            </a:r>
            <a:r>
              <a:rPr lang="cs-CZ" sz="3200" dirty="0" err="1" smtClean="0"/>
              <a:t>your</a:t>
            </a:r>
            <a:r>
              <a:rPr lang="cs-CZ" sz="3200" dirty="0" smtClean="0"/>
              <a:t> </a:t>
            </a:r>
            <a:r>
              <a:rPr lang="cs-CZ" sz="3200" dirty="0" err="1" smtClean="0"/>
              <a:t>class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picture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</a:t>
            </a:r>
            <a:r>
              <a:rPr lang="cs-CZ" sz="3200" dirty="0" err="1" smtClean="0"/>
              <a:t>that</a:t>
            </a:r>
            <a:r>
              <a:rPr lang="cs-CZ" sz="3200" dirty="0" smtClean="0"/>
              <a:t> </a:t>
            </a:r>
            <a:r>
              <a:rPr lang="cs-CZ" sz="3200" dirty="0" err="1" smtClean="0"/>
              <a:t>one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My </a:t>
            </a:r>
            <a:r>
              <a:rPr lang="cs-CZ" sz="3200" dirty="0" err="1" smtClean="0"/>
              <a:t>hair</a:t>
            </a:r>
            <a:r>
              <a:rPr lang="cs-CZ" sz="3200" dirty="0" smtClean="0"/>
              <a:t> </a:t>
            </a:r>
            <a:r>
              <a:rPr lang="cs-CZ" sz="3200" dirty="0" err="1" smtClean="0"/>
              <a:t>is</a:t>
            </a:r>
            <a:r>
              <a:rPr lang="cs-CZ" sz="3200" dirty="0" smtClean="0"/>
              <a:t> ….. </a:t>
            </a:r>
            <a:r>
              <a:rPr lang="cs-CZ" sz="3200" dirty="0" err="1"/>
              <a:t>t</a:t>
            </a:r>
            <a:r>
              <a:rPr lang="cs-CZ" sz="3200" dirty="0" err="1" smtClean="0"/>
              <a:t>han</a:t>
            </a:r>
            <a:r>
              <a:rPr lang="cs-CZ" sz="3200" dirty="0" smtClean="0"/>
              <a:t> my </a:t>
            </a:r>
            <a:r>
              <a:rPr lang="cs-CZ" sz="3200" dirty="0" err="1" smtClean="0"/>
              <a:t>mother‘s</a:t>
            </a:r>
            <a:r>
              <a:rPr lang="cs-CZ" sz="3200" dirty="0" smtClean="0"/>
              <a:t> </a:t>
            </a:r>
            <a:r>
              <a:rPr lang="cs-CZ" sz="3200" dirty="0" err="1" smtClean="0"/>
              <a:t>hair</a:t>
            </a:r>
            <a:r>
              <a:rPr lang="cs-CZ" sz="3200" dirty="0" smtClean="0"/>
              <a:t>.</a:t>
            </a:r>
          </a:p>
          <a:p>
            <a:pPr marL="514350" indent="-514350">
              <a:buAutoNum type="arabicPeriod"/>
            </a:pPr>
            <a:r>
              <a:rPr lang="cs-CZ" sz="3200" dirty="0" smtClean="0"/>
              <a:t>These </a:t>
            </a:r>
            <a:r>
              <a:rPr lang="cs-CZ" sz="3200" dirty="0" err="1" smtClean="0"/>
              <a:t>shoes</a:t>
            </a:r>
            <a:r>
              <a:rPr lang="cs-CZ" sz="3200" dirty="0" smtClean="0"/>
              <a:t> are ….. in </a:t>
            </a:r>
            <a:r>
              <a:rPr lang="cs-CZ" sz="3200" dirty="0" err="1" smtClean="0"/>
              <a:t>this</a:t>
            </a:r>
            <a:r>
              <a:rPr lang="cs-CZ" sz="3200" dirty="0" smtClean="0"/>
              <a:t> </a:t>
            </a:r>
            <a:r>
              <a:rPr lang="cs-CZ" sz="3200" dirty="0" err="1" smtClean="0"/>
              <a:t>shop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8463765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260648"/>
            <a:ext cx="9749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u="sng" dirty="0" err="1">
                <a:solidFill>
                  <a:prstClr val="black"/>
                </a:solidFill>
              </a:rPr>
              <a:t>bad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68152" y="1052736"/>
            <a:ext cx="7892280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Your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homework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prstClr val="black"/>
                </a:solidFill>
              </a:rPr>
              <a:t>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in </a:t>
            </a:r>
            <a:r>
              <a:rPr lang="cs-CZ" sz="3200" dirty="0" err="1">
                <a:solidFill>
                  <a:prstClr val="black"/>
                </a:solidFill>
              </a:rPr>
              <a:t>your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picture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worse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one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My </a:t>
            </a:r>
            <a:r>
              <a:rPr lang="cs-CZ" sz="3200" dirty="0" err="1">
                <a:solidFill>
                  <a:prstClr val="black"/>
                </a:solidFill>
              </a:rPr>
              <a:t>hair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worse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my </a:t>
            </a:r>
            <a:r>
              <a:rPr lang="cs-CZ" sz="3200" dirty="0" err="1">
                <a:solidFill>
                  <a:prstClr val="black"/>
                </a:solidFill>
              </a:rPr>
              <a:t>mother‘s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hair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  <a:p>
            <a:pPr marL="514350" lvl="0" indent="-514350">
              <a:buFontTx/>
              <a:buAutoNum type="arabicPeriod"/>
            </a:pPr>
            <a:r>
              <a:rPr lang="cs-CZ" sz="3200" dirty="0">
                <a:solidFill>
                  <a:prstClr val="black"/>
                </a:solidFill>
              </a:rPr>
              <a:t>These </a:t>
            </a:r>
            <a:r>
              <a:rPr lang="cs-CZ" sz="3200" dirty="0" err="1">
                <a:solidFill>
                  <a:prstClr val="black"/>
                </a:solidFill>
              </a:rPr>
              <a:t>shoes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smtClean="0">
                <a:solidFill>
                  <a:prstClr val="black"/>
                </a:solidFill>
              </a:rPr>
              <a:t>are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in </a:t>
            </a: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shop</a:t>
            </a:r>
            <a:r>
              <a:rPr lang="cs-CZ" sz="3200" dirty="0">
                <a:solidFill>
                  <a:prstClr val="black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44527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7920880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1.That </a:t>
            </a:r>
            <a:r>
              <a:rPr lang="cs-CZ" sz="3200" dirty="0">
                <a:solidFill>
                  <a:prstClr val="black"/>
                </a:solidFill>
              </a:rPr>
              <a:t>house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….. in </a:t>
            </a: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town</a:t>
            </a:r>
            <a:r>
              <a:rPr lang="cs-CZ" sz="3200" dirty="0" smtClean="0">
                <a:solidFill>
                  <a:prstClr val="black"/>
                </a:solidFill>
              </a:rPr>
              <a:t>. </a:t>
            </a:r>
            <a:r>
              <a:rPr lang="cs-CZ" sz="3200" dirty="0">
                <a:solidFill>
                  <a:prstClr val="black"/>
                </a:solidFill>
              </a:rPr>
              <a:t>(</a:t>
            </a:r>
            <a:r>
              <a:rPr lang="cs-CZ" sz="3200" dirty="0" smtClean="0">
                <a:solidFill>
                  <a:prstClr val="black"/>
                </a:solidFill>
              </a:rPr>
              <a:t>far)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79512" y="1040947"/>
            <a:ext cx="813690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2.This </a:t>
            </a:r>
            <a:r>
              <a:rPr lang="cs-CZ" sz="3200" dirty="0" err="1">
                <a:solidFill>
                  <a:prstClr val="black"/>
                </a:solidFill>
              </a:rPr>
              <a:t>picture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…..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one</a:t>
            </a:r>
            <a:r>
              <a:rPr lang="cs-CZ" sz="3200" dirty="0" smtClean="0">
                <a:solidFill>
                  <a:prstClr val="black"/>
                </a:solidFill>
              </a:rPr>
              <a:t>. (</a:t>
            </a:r>
            <a:r>
              <a:rPr lang="cs-CZ" sz="3200" dirty="0" err="1" smtClean="0">
                <a:solidFill>
                  <a:prstClr val="black"/>
                </a:solidFill>
              </a:rPr>
              <a:t>bad</a:t>
            </a:r>
            <a:r>
              <a:rPr lang="cs-CZ" sz="3200" dirty="0" smtClean="0">
                <a:solidFill>
                  <a:prstClr val="black"/>
                </a:solidFill>
              </a:rPr>
              <a:t>)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79512" y="1778029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3.Your </a:t>
            </a:r>
            <a:r>
              <a:rPr lang="cs-CZ" sz="3200" dirty="0" err="1">
                <a:solidFill>
                  <a:prstClr val="black"/>
                </a:solidFill>
              </a:rPr>
              <a:t>friend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….. </a:t>
            </a:r>
            <a:r>
              <a:rPr lang="cs-CZ" sz="3200" dirty="0" err="1">
                <a:solidFill>
                  <a:prstClr val="black"/>
                </a:solidFill>
              </a:rPr>
              <a:t>popular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</a:t>
            </a:r>
            <a:r>
              <a:rPr lang="cs-CZ" sz="3200" dirty="0" smtClean="0">
                <a:solidFill>
                  <a:prstClr val="black"/>
                </a:solidFill>
              </a:rPr>
              <a:t>. (</a:t>
            </a:r>
            <a:r>
              <a:rPr lang="cs-CZ" sz="3200" dirty="0" err="1" smtClean="0">
                <a:solidFill>
                  <a:prstClr val="black"/>
                </a:solidFill>
              </a:rPr>
              <a:t>little</a:t>
            </a:r>
            <a:r>
              <a:rPr lang="cs-CZ" sz="3200" dirty="0" smtClean="0">
                <a:solidFill>
                  <a:prstClr val="black"/>
                </a:solidFill>
              </a:rPr>
              <a:t>)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0970" y="4003388"/>
            <a:ext cx="8391138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5.The </a:t>
            </a:r>
            <a:r>
              <a:rPr lang="cs-CZ" sz="3200" dirty="0" err="1">
                <a:solidFill>
                  <a:prstClr val="black"/>
                </a:solidFill>
              </a:rPr>
              <a:t>book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…..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TV</a:t>
            </a:r>
            <a:r>
              <a:rPr lang="cs-CZ" sz="3200" dirty="0" smtClean="0">
                <a:solidFill>
                  <a:prstClr val="black"/>
                </a:solidFill>
              </a:rPr>
              <a:t>. (</a:t>
            </a:r>
            <a:r>
              <a:rPr lang="cs-CZ" sz="3200" dirty="0" err="1" smtClean="0">
                <a:solidFill>
                  <a:prstClr val="black"/>
                </a:solidFill>
              </a:rPr>
              <a:t>good</a:t>
            </a:r>
            <a:r>
              <a:rPr lang="cs-CZ" sz="3200" dirty="0" smtClean="0">
                <a:solidFill>
                  <a:prstClr val="black"/>
                </a:solidFill>
              </a:rPr>
              <a:t>)</a:t>
            </a:r>
            <a:endParaRPr lang="cs-CZ" sz="3200" dirty="0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25529" y="2855247"/>
            <a:ext cx="83620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 smtClean="0">
                <a:solidFill>
                  <a:prstClr val="black"/>
                </a:solidFill>
              </a:rPr>
              <a:t>4.This </a:t>
            </a:r>
            <a:r>
              <a:rPr lang="cs-CZ" sz="3200" dirty="0" err="1">
                <a:solidFill>
                  <a:prstClr val="black"/>
                </a:solidFill>
              </a:rPr>
              <a:t>woman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….. </a:t>
            </a:r>
            <a:r>
              <a:rPr lang="cs-CZ" sz="3200" dirty="0" err="1">
                <a:solidFill>
                  <a:prstClr val="black"/>
                </a:solidFill>
              </a:rPr>
              <a:t>beautiful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world</a:t>
            </a:r>
            <a:r>
              <a:rPr lang="cs-CZ" sz="3200" dirty="0" smtClean="0">
                <a:solidFill>
                  <a:prstClr val="black"/>
                </a:solidFill>
              </a:rPr>
              <a:t>. (much)</a:t>
            </a:r>
            <a:endParaRPr lang="cs-CZ" sz="3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58257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7" grpId="0"/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27781" y="0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1.That house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furthest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>
                <a:solidFill>
                  <a:prstClr val="black"/>
                </a:solidFill>
              </a:rPr>
              <a:t>in </a:t>
            </a:r>
            <a:r>
              <a:rPr lang="cs-CZ" sz="3200" dirty="0" err="1">
                <a:solidFill>
                  <a:prstClr val="black"/>
                </a:solidFill>
              </a:rPr>
              <a:t>this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town</a:t>
            </a:r>
            <a:r>
              <a:rPr lang="cs-CZ" sz="3200" dirty="0">
                <a:solidFill>
                  <a:prstClr val="black"/>
                </a:solidFill>
              </a:rPr>
              <a:t>. (far)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993794"/>
            <a:ext cx="828092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2</a:t>
            </a:r>
            <a:r>
              <a:rPr lang="cs-CZ" sz="3200" dirty="0" smtClean="0">
                <a:solidFill>
                  <a:prstClr val="black"/>
                </a:solidFill>
              </a:rPr>
              <a:t>. </a:t>
            </a:r>
            <a:r>
              <a:rPr lang="cs-CZ" sz="3200" dirty="0" err="1" smtClean="0">
                <a:solidFill>
                  <a:prstClr val="black"/>
                </a:solidFill>
              </a:rPr>
              <a:t>This</a:t>
            </a:r>
            <a:r>
              <a:rPr lang="cs-CZ" sz="3200" dirty="0" smtClean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picture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worse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that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one</a:t>
            </a:r>
            <a:r>
              <a:rPr lang="cs-CZ" sz="3200" dirty="0">
                <a:solidFill>
                  <a:prstClr val="black"/>
                </a:solidFill>
              </a:rPr>
              <a:t>. (</a:t>
            </a:r>
            <a:r>
              <a:rPr lang="cs-CZ" sz="3200" dirty="0" err="1">
                <a:solidFill>
                  <a:prstClr val="black"/>
                </a:solidFill>
              </a:rPr>
              <a:t>bad</a:t>
            </a:r>
            <a:r>
              <a:rPr lang="cs-CZ" sz="3200" dirty="0">
                <a:solidFill>
                  <a:prstClr val="black"/>
                </a:solidFill>
              </a:rPr>
              <a:t>)</a:t>
            </a:r>
          </a:p>
        </p:txBody>
      </p:sp>
      <p:sp>
        <p:nvSpPr>
          <p:cNvPr id="4" name="Obdélník 3"/>
          <p:cNvSpPr/>
          <p:nvPr/>
        </p:nvSpPr>
        <p:spPr>
          <a:xfrm>
            <a:off x="395536" y="2071012"/>
            <a:ext cx="820891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3.Your </a:t>
            </a:r>
            <a:r>
              <a:rPr lang="cs-CZ" sz="3200" dirty="0" err="1">
                <a:solidFill>
                  <a:prstClr val="black"/>
                </a:solidFill>
              </a:rPr>
              <a:t>friend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least </a:t>
            </a:r>
            <a:r>
              <a:rPr lang="cs-CZ" sz="3200" dirty="0" err="1">
                <a:solidFill>
                  <a:prstClr val="black"/>
                </a:solidFill>
              </a:rPr>
              <a:t>popular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our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class</a:t>
            </a:r>
            <a:r>
              <a:rPr lang="cs-CZ" sz="3200" dirty="0">
                <a:solidFill>
                  <a:prstClr val="black"/>
                </a:solidFill>
              </a:rPr>
              <a:t>. (</a:t>
            </a:r>
            <a:r>
              <a:rPr lang="cs-CZ" sz="3200" dirty="0" err="1">
                <a:solidFill>
                  <a:prstClr val="black"/>
                </a:solidFill>
              </a:rPr>
              <a:t>little</a:t>
            </a:r>
            <a:r>
              <a:rPr lang="cs-CZ" sz="3200" dirty="0">
                <a:solidFill>
                  <a:prstClr val="black"/>
                </a:solidFill>
              </a:rPr>
              <a:t>)</a:t>
            </a:r>
          </a:p>
        </p:txBody>
      </p:sp>
      <p:sp>
        <p:nvSpPr>
          <p:cNvPr id="7" name="Obdélník 6"/>
          <p:cNvSpPr/>
          <p:nvPr/>
        </p:nvSpPr>
        <p:spPr>
          <a:xfrm>
            <a:off x="384228" y="4346944"/>
            <a:ext cx="817666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5.The </a:t>
            </a:r>
            <a:r>
              <a:rPr lang="cs-CZ" sz="3200" dirty="0" err="1">
                <a:solidFill>
                  <a:prstClr val="black"/>
                </a:solidFill>
              </a:rPr>
              <a:t>book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better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than</a:t>
            </a:r>
            <a:r>
              <a:rPr lang="cs-CZ" sz="3200" dirty="0">
                <a:solidFill>
                  <a:prstClr val="black"/>
                </a:solidFill>
              </a:rPr>
              <a:t> TV. (</a:t>
            </a:r>
            <a:r>
              <a:rPr lang="cs-CZ" sz="3200" dirty="0" err="1">
                <a:solidFill>
                  <a:prstClr val="black"/>
                </a:solidFill>
              </a:rPr>
              <a:t>good</a:t>
            </a:r>
            <a:r>
              <a:rPr lang="cs-CZ" sz="3200" dirty="0">
                <a:solidFill>
                  <a:prstClr val="black"/>
                </a:solidFill>
              </a:rPr>
              <a:t>)</a:t>
            </a:r>
          </a:p>
        </p:txBody>
      </p:sp>
      <p:sp>
        <p:nvSpPr>
          <p:cNvPr id="8" name="Obdélník 7"/>
          <p:cNvSpPr/>
          <p:nvPr/>
        </p:nvSpPr>
        <p:spPr>
          <a:xfrm>
            <a:off x="427780" y="3148230"/>
            <a:ext cx="8176667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3200" dirty="0">
                <a:solidFill>
                  <a:prstClr val="black"/>
                </a:solidFill>
              </a:rPr>
              <a:t>4.This </a:t>
            </a:r>
            <a:r>
              <a:rPr lang="cs-CZ" sz="3200" dirty="0" err="1">
                <a:solidFill>
                  <a:prstClr val="black"/>
                </a:solidFill>
              </a:rPr>
              <a:t>woman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is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 smtClean="0">
                <a:solidFill>
                  <a:srgbClr val="FF0000"/>
                </a:solidFill>
              </a:rPr>
              <a:t>the</a:t>
            </a:r>
            <a:r>
              <a:rPr lang="cs-CZ" sz="3200" dirty="0" smtClean="0">
                <a:solidFill>
                  <a:srgbClr val="FF0000"/>
                </a:solidFill>
              </a:rPr>
              <a:t> most </a:t>
            </a:r>
            <a:r>
              <a:rPr lang="cs-CZ" sz="3200" dirty="0" err="1">
                <a:solidFill>
                  <a:prstClr val="black"/>
                </a:solidFill>
              </a:rPr>
              <a:t>beautiful</a:t>
            </a:r>
            <a:r>
              <a:rPr lang="cs-CZ" sz="3200" dirty="0">
                <a:solidFill>
                  <a:prstClr val="black"/>
                </a:solidFill>
              </a:rPr>
              <a:t> in </a:t>
            </a:r>
            <a:r>
              <a:rPr lang="cs-CZ" sz="3200" dirty="0" err="1">
                <a:solidFill>
                  <a:prstClr val="black"/>
                </a:solidFill>
              </a:rPr>
              <a:t>the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r>
              <a:rPr lang="cs-CZ" sz="3200" dirty="0" err="1">
                <a:solidFill>
                  <a:prstClr val="black"/>
                </a:solidFill>
              </a:rPr>
              <a:t>world</a:t>
            </a:r>
            <a:r>
              <a:rPr lang="cs-CZ" sz="3200" dirty="0">
                <a:solidFill>
                  <a:prstClr val="black"/>
                </a:solidFill>
              </a:rPr>
              <a:t>. (much)</a:t>
            </a:r>
          </a:p>
        </p:txBody>
      </p:sp>
    </p:spTree>
    <p:extLst>
      <p:ext uri="{BB962C8B-B14F-4D97-AF65-F5344CB8AC3E}">
        <p14:creationId xmlns:p14="http://schemas.microsoft.com/office/powerpoint/2010/main" val="14955876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4" name="Rectangle 6"/>
          <p:cNvSpPr>
            <a:spLocks noGrp="1" noChangeArrowheads="1"/>
          </p:cNvSpPr>
          <p:nvPr>
            <p:ph type="title"/>
          </p:nvPr>
        </p:nvSpPr>
        <p:spPr>
          <a:xfrm>
            <a:off x="899591" y="620688"/>
            <a:ext cx="8218541" cy="914400"/>
          </a:xfrm>
        </p:spPr>
        <p:txBody>
          <a:bodyPr/>
          <a:lstStyle/>
          <a:p>
            <a:r>
              <a:rPr lang="cs-CZ" dirty="0">
                <a:latin typeface="+mn-lt"/>
              </a:rPr>
              <a:t>Použité zdroje</a:t>
            </a:r>
          </a:p>
        </p:txBody>
      </p:sp>
      <p:sp>
        <p:nvSpPr>
          <p:cNvPr id="6" name="Zástupný symbol pro zápatí 3"/>
          <p:cNvSpPr txBox="1">
            <a:spLocks noGrp="1"/>
          </p:cNvSpPr>
          <p:nvPr/>
        </p:nvSpPr>
        <p:spPr>
          <a:xfrm>
            <a:off x="630552" y="5805264"/>
            <a:ext cx="7777236" cy="725711"/>
          </a:xfrm>
          <a:prstGeom prst="rect">
            <a:avLst/>
          </a:prstGeom>
          <a:solidFill>
            <a:schemeClr val="bg1"/>
          </a:solidFill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/>
            <a:r>
              <a:rPr lang="cs-CZ" sz="1400" i="1" dirty="0">
                <a:solidFill>
                  <a:schemeClr val="tx2"/>
                </a:solidFill>
                <a:latin typeface="Calibri" pitchFamily="34" charset="0"/>
                <a:cs typeface="Arial" charset="0"/>
              </a:rPr>
              <a:t>Dostupné z Metodického portálu www.rvp.cz, ISSN: 1802-4785, financovaného z ESF a státního rozpočtu ČR. Provozováno Výzkumným ústavem pedagogickým v Praze.</a:t>
            </a:r>
          </a:p>
        </p:txBody>
      </p: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6555" y="4293096"/>
            <a:ext cx="5718175" cy="1384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3685" y="3362508"/>
            <a:ext cx="775410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smtClean="0">
                <a:solidFill>
                  <a:schemeClr val="tx2"/>
                </a:solidFill>
                <a:latin typeface="+mn-lt"/>
                <a:cs typeface="Calibri" pitchFamily="34" charset="0"/>
              </a:rPr>
              <a:t>Veškeré texty </a:t>
            </a:r>
            <a:r>
              <a:rPr lang="cs-CZ" sz="2000" b="1" dirty="0" smtClean="0">
                <a:solidFill>
                  <a:schemeClr val="tx2"/>
                </a:solidFill>
                <a:latin typeface="+mn-lt"/>
                <a:cs typeface="Calibri" pitchFamily="34" charset="0"/>
              </a:rPr>
              <a:t>jsou dílem autora prezentace.</a:t>
            </a:r>
            <a:endParaRPr lang="cs-CZ" sz="2000" dirty="0">
              <a:solidFill>
                <a:schemeClr val="tx2"/>
              </a:solidFill>
              <a:latin typeface="+mn-lt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04705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74</TotalTime>
  <Words>596</Words>
  <Application>Microsoft Office PowerPoint</Application>
  <PresentationFormat>Předvádění na obrazovce (4:3)</PresentationFormat>
  <Paragraphs>90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Arkýř</vt:lpstr>
      <vt:lpstr>Stupňování nepravidelných přídavných jmen</vt:lpstr>
      <vt:lpstr>Prezentace aplikace PowerPoint</vt:lpstr>
      <vt:lpstr>Stupňování nepravidelných přídavných jmen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Základní škola Čelákovice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nepravidelných přídavných jmen</dc:title>
  <dc:creator>Nová Sborovna</dc:creator>
  <cp:lastModifiedBy>Kyli</cp:lastModifiedBy>
  <cp:revision>9</cp:revision>
  <dcterms:created xsi:type="dcterms:W3CDTF">2011-12-01T11:06:16Z</dcterms:created>
  <dcterms:modified xsi:type="dcterms:W3CDTF">2012-01-22T10:50:45Z</dcterms:modified>
</cp:coreProperties>
</file>