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5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 </a:t>
          </a:r>
          <a:r>
            <a:rPr lang="cs-CZ" sz="1600" dirty="0" smtClean="0"/>
            <a:t>VY_32_INOVACE_3.2.10.2. O 12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Základní škola Strančice, okres Praha - východ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Lenka Kulhavá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err="1" smtClean="0"/>
            <a:t>TEMA</a:t>
          </a:r>
          <a:r>
            <a:rPr lang="cs-CZ" sz="1600" dirty="0" smtClean="0"/>
            <a:t>: Angličtina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3AE0E4-D011-4DD1-9166-79D2879EE589}" type="presOf" srcId="{D8197B8C-B260-4A16-BDF4-0947B075E274}" destId="{25B08C86-7E15-44DC-BE7F-FFB55DD49D12}" srcOrd="0" destOrd="0" presId="urn:microsoft.com/office/officeart/2005/8/layout/target3"/>
    <dgm:cxn modelId="{852B2039-4AC8-4522-B1FC-F60F01116C46}" type="presOf" srcId="{757F3AB3-0718-4624-B441-E567A8F0AB56}" destId="{333A1088-737F-45CB-B68E-254E46348037}" srcOrd="0" destOrd="0" presId="urn:microsoft.com/office/officeart/2005/8/layout/target3"/>
    <dgm:cxn modelId="{A43820FF-96CA-4B07-87C0-9F668ACE4AFE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AEAD52D-2D5A-418E-9F41-F8FB0A7F0280}" type="presOf" srcId="{D1D4F407-5343-4D3F-B5B9-D407B03CAEB4}" destId="{D005CE8C-CC26-4C3E-AC11-E15060ECD759}" srcOrd="0" destOrd="0" presId="urn:microsoft.com/office/officeart/2005/8/layout/target3"/>
    <dgm:cxn modelId="{5EA962F2-5D39-45A1-81E8-B1F69A79A2E0}" type="presOf" srcId="{D1D4F407-5343-4D3F-B5B9-D407B03CAEB4}" destId="{AED2198E-93D5-4001-81B4-73124B309672}" srcOrd="1" destOrd="0" presId="urn:microsoft.com/office/officeart/2005/8/layout/target3"/>
    <dgm:cxn modelId="{C2977E8E-C43F-4C41-894B-B99C6653C9C6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CD27AF4-49C0-4DAB-9A90-5DC95D945196}" type="presOf" srcId="{4C35D32F-0EAB-4CD7-82EE-45574DC2A586}" destId="{890E4F0B-2866-4A3F-A3C7-2A14B1797930}" srcOrd="1" destOrd="0" presId="urn:microsoft.com/office/officeart/2005/8/layout/target3"/>
    <dgm:cxn modelId="{CF4EC528-A956-4F2D-8AC0-A6A94D618F68}" type="presOf" srcId="{D1B46980-6531-4606-95E6-44980827E919}" destId="{2BE915AB-18AA-4053-B92C-3BFC9ED204BB}" srcOrd="1" destOrd="0" presId="urn:microsoft.com/office/officeart/2005/8/layout/target3"/>
    <dgm:cxn modelId="{DAA3172E-97B1-4D07-8E80-2A4CE2007C8E}" type="presOf" srcId="{B651F6E3-6281-48DB-9319-2AEAFDAE7572}" destId="{6BB5E863-4638-4E1D-BFDE-399D028AC4ED}" srcOrd="1" destOrd="0" presId="urn:microsoft.com/office/officeart/2005/8/layout/target3"/>
    <dgm:cxn modelId="{0D50F7DD-5D42-4664-B488-E4A4FE38B8D0}" type="presOf" srcId="{4C35D32F-0EAB-4CD7-82EE-45574DC2A586}" destId="{8BEBB6EC-1DAA-4CAC-8A25-BC0FCBD5DBD5}" srcOrd="0" destOrd="0" presId="urn:microsoft.com/office/officeart/2005/8/layout/target3"/>
    <dgm:cxn modelId="{05B0DF76-0119-4F94-B2DA-F284CC2BAFBF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DDEBB1C-69A8-41CB-8FF3-A125A3881525}" type="presParOf" srcId="{333A1088-737F-45CB-B68E-254E46348037}" destId="{F5ABB229-8D3B-4694-996A-96F23CF14429}" srcOrd="0" destOrd="0" presId="urn:microsoft.com/office/officeart/2005/8/layout/target3"/>
    <dgm:cxn modelId="{CEBCF164-139E-4986-97A0-A74408854491}" type="presParOf" srcId="{333A1088-737F-45CB-B68E-254E46348037}" destId="{F41139FD-01EE-4571-8B17-4FB00FC51163}" srcOrd="1" destOrd="0" presId="urn:microsoft.com/office/officeart/2005/8/layout/target3"/>
    <dgm:cxn modelId="{3B7EADBF-A90C-479F-80F2-338F91B06E28}" type="presParOf" srcId="{333A1088-737F-45CB-B68E-254E46348037}" destId="{D005CE8C-CC26-4C3E-AC11-E15060ECD759}" srcOrd="2" destOrd="0" presId="urn:microsoft.com/office/officeart/2005/8/layout/target3"/>
    <dgm:cxn modelId="{37D3FC53-4A0D-4394-8493-2467935711DB}" type="presParOf" srcId="{333A1088-737F-45CB-B68E-254E46348037}" destId="{2C702D82-9B77-49B7-9568-BB8EB47C3372}" srcOrd="3" destOrd="0" presId="urn:microsoft.com/office/officeart/2005/8/layout/target3"/>
    <dgm:cxn modelId="{E123B661-554E-483D-98AB-F6A0DB481EEF}" type="presParOf" srcId="{333A1088-737F-45CB-B68E-254E46348037}" destId="{A52A0455-90FF-4808-ABD0-F02540D31D5A}" srcOrd="4" destOrd="0" presId="urn:microsoft.com/office/officeart/2005/8/layout/target3"/>
    <dgm:cxn modelId="{5126BAE1-FB07-4D31-9928-807FA24F7AFD}" type="presParOf" srcId="{333A1088-737F-45CB-B68E-254E46348037}" destId="{6140AFEC-043D-4C43-A2F9-D0F5331DF3A3}" srcOrd="5" destOrd="0" presId="urn:microsoft.com/office/officeart/2005/8/layout/target3"/>
    <dgm:cxn modelId="{472FC1B4-D439-407F-931C-CD27E2B43DD7}" type="presParOf" srcId="{333A1088-737F-45CB-B68E-254E46348037}" destId="{9358AC05-5D7D-4327-9F80-1AD486AEA664}" srcOrd="6" destOrd="0" presId="urn:microsoft.com/office/officeart/2005/8/layout/target3"/>
    <dgm:cxn modelId="{D10EA4C9-7CA8-4034-AC17-A102E6D885DB}" type="presParOf" srcId="{333A1088-737F-45CB-B68E-254E46348037}" destId="{313FC574-E1CD-4FB4-B054-0B805CE0447D}" srcOrd="7" destOrd="0" presId="urn:microsoft.com/office/officeart/2005/8/layout/target3"/>
    <dgm:cxn modelId="{A68BE5EE-A577-4790-A497-2C7F3B959120}" type="presParOf" srcId="{333A1088-737F-45CB-B68E-254E46348037}" destId="{619D679B-A015-4ECF-8348-D1034C574F40}" srcOrd="8" destOrd="0" presId="urn:microsoft.com/office/officeart/2005/8/layout/target3"/>
    <dgm:cxn modelId="{9FED7630-D0FD-428A-86F1-880DE3DF83B4}" type="presParOf" srcId="{333A1088-737F-45CB-B68E-254E46348037}" destId="{322283A8-4A27-4CDA-BAE3-F381106A9174}" srcOrd="9" destOrd="0" presId="urn:microsoft.com/office/officeart/2005/8/layout/target3"/>
    <dgm:cxn modelId="{22594053-514B-4014-890E-C33AA934C2CF}" type="presParOf" srcId="{333A1088-737F-45CB-B68E-254E46348037}" destId="{FFC9F71D-1B4F-4AD9-A4A6-86ADEFC8AF5C}" srcOrd="10" destOrd="0" presId="urn:microsoft.com/office/officeart/2005/8/layout/target3"/>
    <dgm:cxn modelId="{7E6C9180-E17A-4949-9898-A9C99F83A4D1}" type="presParOf" srcId="{333A1088-737F-45CB-B68E-254E46348037}" destId="{25B08C86-7E15-44DC-BE7F-FFB55DD49D12}" srcOrd="11" destOrd="0" presId="urn:microsoft.com/office/officeart/2005/8/layout/target3"/>
    <dgm:cxn modelId="{4DB759B2-8471-4026-9D36-F9C652FA4881}" type="presParOf" srcId="{333A1088-737F-45CB-B68E-254E46348037}" destId="{76644BE8-9D7C-4C09-B250-3D10AF48CBB7}" srcOrd="12" destOrd="0" presId="urn:microsoft.com/office/officeart/2005/8/layout/target3"/>
    <dgm:cxn modelId="{B4F7B316-C73C-43FD-BE74-E5299E6F9380}" type="presParOf" srcId="{333A1088-737F-45CB-B68E-254E46348037}" destId="{EE85B701-7295-41C0-BA7A-34D3756A2AE6}" srcOrd="13" destOrd="0" presId="urn:microsoft.com/office/officeart/2005/8/layout/target3"/>
    <dgm:cxn modelId="{B3A51A4C-6C47-438B-954B-DC4FCEF9FD81}" type="presParOf" srcId="{333A1088-737F-45CB-B68E-254E46348037}" destId="{8BEBB6EC-1DAA-4CAC-8A25-BC0FCBD5DBD5}" srcOrd="14" destOrd="0" presId="urn:microsoft.com/office/officeart/2005/8/layout/target3"/>
    <dgm:cxn modelId="{14A98EEA-5632-421A-8CD5-F9750BA0AE4C}" type="presParOf" srcId="{333A1088-737F-45CB-B68E-254E46348037}" destId="{AED2198E-93D5-4001-81B4-73124B309672}" srcOrd="15" destOrd="0" presId="urn:microsoft.com/office/officeart/2005/8/layout/target3"/>
    <dgm:cxn modelId="{14A865E6-B1C6-4891-8FA2-373FD5369011}" type="presParOf" srcId="{333A1088-737F-45CB-B68E-254E46348037}" destId="{2BE915AB-18AA-4053-B92C-3BFC9ED204BB}" srcOrd="16" destOrd="0" presId="urn:microsoft.com/office/officeart/2005/8/layout/target3"/>
    <dgm:cxn modelId="{51562AA0-013E-416B-9C4B-CC6136A24BD8}" type="presParOf" srcId="{333A1088-737F-45CB-B68E-254E46348037}" destId="{6BB5E863-4638-4E1D-BFDE-399D028AC4ED}" srcOrd="17" destOrd="0" presId="urn:microsoft.com/office/officeart/2005/8/layout/target3"/>
    <dgm:cxn modelId="{6B777EA9-232D-4DF1-B371-93728AA7C95A}" type="presParOf" srcId="{333A1088-737F-45CB-B68E-254E46348037}" destId="{5A5FFA88-C948-4069-8E93-59FA12366E83}" srcOrd="18" destOrd="0" presId="urn:microsoft.com/office/officeart/2005/8/layout/target3"/>
    <dgm:cxn modelId="{86112A87-9EE3-41A1-9936-25FCD9A4C4E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38100" dir="2700000">
            <a:schemeClr val="accent1">
              <a:hueOff val="0"/>
              <a:satOff val="0"/>
              <a:lumOff val="0"/>
              <a:alphaOff val="0"/>
              <a:tint val="100000"/>
              <a:shade val="50000"/>
              <a:hueMod val="100000"/>
              <a:satMod val="100000"/>
            </a:schemeClr>
          </a:innerShdw>
        </a:effectLst>
        <a:scene3d>
          <a:camera prst="orthographicFront"/>
          <a:lightRig rig="soft" dir="t"/>
        </a:scene3d>
        <a:sp3d extrusionH="76200" prstMaterial="matte">
          <a:bevelT h="50800"/>
          <a:bevelB w="0" h="0"/>
          <a:extrusionClr>
            <a:schemeClr val="accent3">
              <a:tint val="40000"/>
            </a:schemeClr>
          </a:extrusion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Základní škola Strančice, okres Praha - východ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38100" dir="2700000">
            <a:schemeClr val="accent1">
              <a:hueOff val="0"/>
              <a:satOff val="0"/>
              <a:lumOff val="0"/>
              <a:alphaOff val="0"/>
              <a:tint val="100000"/>
              <a:shade val="50000"/>
              <a:hueMod val="100000"/>
              <a:satMod val="100000"/>
            </a:schemeClr>
          </a:innerShdw>
        </a:effectLst>
        <a:scene3d>
          <a:camera prst="orthographicFront"/>
          <a:lightRig rig="soft" dir="t"/>
        </a:scene3d>
        <a:sp3d extrusionH="76200" prstMaterial="matte">
          <a:bevelT h="50800"/>
          <a:bevelB w="0" h="0"/>
          <a:extrusionClr>
            <a:schemeClr val="accent3">
              <a:tint val="40000"/>
            </a:schemeClr>
          </a:extrusion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Lenka Kulhavá</a:t>
          </a:r>
          <a:endParaRPr lang="cs-CZ" sz="16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38100" dir="2700000">
            <a:schemeClr val="accent1">
              <a:hueOff val="0"/>
              <a:satOff val="0"/>
              <a:lumOff val="0"/>
              <a:alphaOff val="0"/>
              <a:tint val="100000"/>
              <a:shade val="50000"/>
              <a:hueMod val="100000"/>
              <a:satMod val="100000"/>
            </a:schemeClr>
          </a:innerShdw>
        </a:effectLst>
        <a:scene3d>
          <a:camera prst="orthographicFront"/>
          <a:lightRig rig="soft" dir="t"/>
        </a:scene3d>
        <a:sp3d extrusionH="76200" prstMaterial="matte">
          <a:bevelT h="50800"/>
          <a:bevelB w="0" h="0"/>
          <a:extrusionClr>
            <a:schemeClr val="accent3">
              <a:tint val="40000"/>
            </a:schemeClr>
          </a:extrusion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</a:t>
          </a:r>
          <a:r>
            <a:rPr lang="cs-CZ" sz="1600" kern="1200" dirty="0" smtClean="0"/>
            <a:t>VY_32_INOVACE_3.2.10.2. O 12</a:t>
          </a:r>
          <a:endParaRPr lang="cs-CZ" sz="16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38100" dir="2700000">
            <a:schemeClr val="accent1">
              <a:hueOff val="0"/>
              <a:satOff val="0"/>
              <a:lumOff val="0"/>
              <a:alphaOff val="0"/>
              <a:tint val="100000"/>
              <a:shade val="50000"/>
              <a:hueMod val="100000"/>
              <a:satMod val="100000"/>
            </a:schemeClr>
          </a:innerShdw>
        </a:effectLst>
        <a:scene3d>
          <a:camera prst="orthographicFront"/>
          <a:lightRig rig="soft" dir="t"/>
        </a:scene3d>
        <a:sp3d extrusionH="76200" prstMaterial="matte">
          <a:bevelT h="50800"/>
          <a:bevelB w="0" h="0"/>
          <a:extrusionClr>
            <a:schemeClr val="accent3">
              <a:tint val="40000"/>
            </a:schemeClr>
          </a:extrusion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TEMA</a:t>
          </a:r>
          <a:r>
            <a:rPr lang="cs-CZ" sz="1600" kern="1200" dirty="0" smtClean="0"/>
            <a:t>: Angličtina</a:t>
          </a:r>
          <a:endParaRPr lang="cs-CZ" sz="16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38100" dir="2700000">
            <a:schemeClr val="accent1">
              <a:hueOff val="0"/>
              <a:satOff val="0"/>
              <a:lumOff val="0"/>
              <a:alphaOff val="0"/>
              <a:tint val="100000"/>
              <a:shade val="50000"/>
              <a:hueMod val="100000"/>
              <a:satMod val="100000"/>
            </a:schemeClr>
          </a:innerShdw>
        </a:effectLst>
        <a:scene3d>
          <a:camera prst="orthographicFront"/>
          <a:lightRig rig="soft" dir="t"/>
        </a:scene3d>
        <a:sp3d extrusionH="76200" prstMaterial="matte">
          <a:bevelT h="50800"/>
          <a:bevelB w="0" h="0"/>
          <a:extrusionClr>
            <a:schemeClr val="accent3">
              <a:tint val="40000"/>
            </a:schemeClr>
          </a:extrusion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38100" dir="2700000"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inn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36E9F-6722-4F74-A34C-C586CEB11279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AED10-F6FB-4E31-BA62-7AF1EA103AA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3WyzgLwX86g&amp;feature=related" TargetMode="External"/><Relationship Id="rId3" Type="http://schemas.openxmlformats.org/officeDocument/2006/relationships/hyperlink" Target="http://www.youtube.com/watch?v=x8A8hBzNoQA&amp;feature=related" TargetMode="External"/><Relationship Id="rId7" Type="http://schemas.openxmlformats.org/officeDocument/2006/relationships/hyperlink" Target="http://www.youtube.com/watch?v=K3YQsmznd4c&amp;feature=related" TargetMode="External"/><Relationship Id="rId2" Type="http://schemas.openxmlformats.org/officeDocument/2006/relationships/hyperlink" Target="http://www.youtube.com/watch?v=5XEN4vtH4Ic&amp;feature=fvs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2Lh_PnO6Neg&amp;feature=related" TargetMode="External"/><Relationship Id="rId5" Type="http://schemas.openxmlformats.org/officeDocument/2006/relationships/hyperlink" Target="http://www.youtube.com/watch?v=RyBuYclBSwI&amp;feature=related" TargetMode="External"/><Relationship Id="rId4" Type="http://schemas.openxmlformats.org/officeDocument/2006/relationships/hyperlink" Target="http://www.youtube.com/watch?v=WgIHq03WhV4&amp;feature=relat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26" Type="http://schemas.openxmlformats.org/officeDocument/2006/relationships/image" Target="../media/image35.jpeg"/><Relationship Id="rId3" Type="http://schemas.openxmlformats.org/officeDocument/2006/relationships/image" Target="../media/image12.jpeg"/><Relationship Id="rId21" Type="http://schemas.openxmlformats.org/officeDocument/2006/relationships/image" Target="../media/image30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5" Type="http://schemas.openxmlformats.org/officeDocument/2006/relationships/image" Target="../media/image34.jpeg"/><Relationship Id="rId2" Type="http://schemas.openxmlformats.org/officeDocument/2006/relationships/image" Target="../media/image11.jpeg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24" Type="http://schemas.openxmlformats.org/officeDocument/2006/relationships/image" Target="../media/image33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23" Type="http://schemas.openxmlformats.org/officeDocument/2006/relationships/image" Target="../media/image32.jpeg"/><Relationship Id="rId10" Type="http://schemas.openxmlformats.org/officeDocument/2006/relationships/image" Target="../media/image19.jpeg"/><Relationship Id="rId19" Type="http://schemas.openxmlformats.org/officeDocument/2006/relationships/image" Target="../media/image28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Relationship Id="rId22" Type="http://schemas.openxmlformats.org/officeDocument/2006/relationships/image" Target="../media/image31.jpeg"/><Relationship Id="rId27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119264927"/>
              </p:ext>
            </p:extLst>
          </p:nvPr>
        </p:nvGraphicFramePr>
        <p:xfrm>
          <a:off x="539552" y="98072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1216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752055"/>
            <a:ext cx="1455186" cy="46166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412776"/>
            <a:ext cx="6984776" cy="489364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	Prezentace je určena pro žáky nejnižších ročníků 1. stupně ZŠ k seznámení s anglickou abecedou.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 Nejdříve si děti mohou poslechnout některou z verzí písničky o anglické abecedě. Potom si přečtou jednotlivé hlásky kreslené abecedy s obrázky.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Postupně se učí </a:t>
            </a:r>
            <a:r>
              <a:rPr lang="cs-CZ" sz="2400" dirty="0" err="1" smtClean="0"/>
              <a:t>spelovat</a:t>
            </a:r>
            <a:r>
              <a:rPr lang="cs-CZ" sz="2400" dirty="0" smtClean="0"/>
              <a:t>  jednotlivé hlásky a jednoduchá slova.  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Abecedu si také procvičí prostřednictvím Binga.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Nakonec čtou písmenka abecedy na přeskáčku a tvoří co nejvíce slov začínajících na dané písmeno. Slova pak mohou </a:t>
            </a:r>
            <a:r>
              <a:rPr lang="cs-CZ" sz="2400" dirty="0" err="1" smtClean="0"/>
              <a:t>spelovat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2012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7920880" cy="3528392"/>
          </a:xfrm>
        </p:spPr>
        <p:txBody>
          <a:bodyPr/>
          <a:lstStyle/>
          <a:p>
            <a:r>
              <a:rPr lang="cs-CZ" dirty="0" smtClean="0"/>
              <a:t>LET´S HAVE ENGLISH SONGS 2</a:t>
            </a:r>
            <a:br>
              <a:rPr lang="cs-CZ" dirty="0" smtClean="0"/>
            </a:b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Alphabet</a:t>
            </a:r>
            <a:r>
              <a:rPr lang="cs-CZ" dirty="0" smtClean="0"/>
              <a:t> Song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221088"/>
            <a:ext cx="6116955" cy="936104"/>
          </a:xfrm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Lenka Kulhavá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98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850106"/>
          </a:xfrm>
        </p:spPr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Alphabet</a:t>
            </a:r>
            <a:r>
              <a:rPr lang="cs-CZ" dirty="0" smtClean="0"/>
              <a:t> </a:t>
            </a:r>
            <a:r>
              <a:rPr lang="cs-CZ" dirty="0" err="1" smtClean="0"/>
              <a:t>Songs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www.youtube.com/watch?v=5XEN4vtH4Ic&amp;feature=fvsr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www.youtube.com/watch?v=x8A8hBzNoQA&amp;feature=related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www.youtube.com/watch?v=WgIHq03WhV4&amp;feature=related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www.youtube.com/watch?v=RyBuYclBSwI&amp;feature=related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www.youtube.com/watch?v=2Lh_PnO6Neg&amp;feature=related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www.youtube.com/watch?v=K3YQsmznd4c&amp;feature=related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www.youtube.com/watch?v=3WyzgLwX86g&amp;feature=related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65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03" y="428106"/>
            <a:ext cx="4412826" cy="606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696" y="428105"/>
            <a:ext cx="4412826" cy="606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20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ogglesworldesl.com/files/ABCIJK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47" y="456247"/>
            <a:ext cx="4238625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bogglesworldesl.com/files/ABCMNO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161" y="476672"/>
            <a:ext cx="4238625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79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bogglesworldesl.com/files/ABCQR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83" y="287404"/>
            <a:ext cx="4458862" cy="613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bogglesworldesl.com/files/ABCUVW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378" y="287404"/>
            <a:ext cx="4450495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22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ogglesworldesl.com/files/ABCY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4489"/>
            <a:ext cx="4256697" cy="292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3212976"/>
            <a:ext cx="864096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say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the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alphabet</a:t>
            </a:r>
            <a:r>
              <a:rPr lang="cs-CZ" sz="2800" dirty="0" smtClean="0">
                <a:solidFill>
                  <a:srgbClr val="7030A0"/>
                </a:solidFill>
              </a:rPr>
              <a:t> by </a:t>
            </a:r>
            <a:r>
              <a:rPr lang="cs-CZ" sz="2800" dirty="0" err="1" smtClean="0">
                <a:solidFill>
                  <a:srgbClr val="7030A0"/>
                </a:solidFill>
              </a:rPr>
              <a:t>heart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say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the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alphabet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backwards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spell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the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words</a:t>
            </a:r>
            <a:r>
              <a:rPr lang="cs-CZ" sz="2800" dirty="0" smtClean="0">
                <a:solidFill>
                  <a:srgbClr val="7030A0"/>
                </a:solidFill>
              </a:rPr>
              <a:t> in </a:t>
            </a:r>
            <a:r>
              <a:rPr lang="cs-CZ" sz="2800" dirty="0" err="1" smtClean="0">
                <a:solidFill>
                  <a:srgbClr val="7030A0"/>
                </a:solidFill>
              </a:rPr>
              <a:t>the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pictures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spell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first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name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spell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surname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spell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town‘s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or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village‘s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name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spell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brother‘s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or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sister‘s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name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 err="1" smtClean="0">
                <a:solidFill>
                  <a:srgbClr val="7030A0"/>
                </a:solidFill>
              </a:rPr>
              <a:t>Can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spell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your</a:t>
            </a:r>
            <a:r>
              <a:rPr lang="cs-CZ" sz="2800" dirty="0" smtClean="0">
                <a:solidFill>
                  <a:srgbClr val="7030A0"/>
                </a:solidFill>
              </a:rPr>
              <a:t> </a:t>
            </a:r>
            <a:r>
              <a:rPr lang="cs-CZ" sz="2800" dirty="0" err="1" smtClean="0">
                <a:solidFill>
                  <a:srgbClr val="7030A0"/>
                </a:solidFill>
              </a:rPr>
              <a:t>parent</a:t>
            </a:r>
            <a:r>
              <a:rPr lang="cs-CZ" sz="2800" dirty="0" smtClean="0">
                <a:solidFill>
                  <a:srgbClr val="7030A0"/>
                </a:solidFill>
              </a:rPr>
              <a:t>‘ s </a:t>
            </a:r>
            <a:r>
              <a:rPr lang="cs-CZ" sz="2800" dirty="0" err="1" smtClean="0">
                <a:solidFill>
                  <a:srgbClr val="7030A0"/>
                </a:solidFill>
              </a:rPr>
              <a:t>names</a:t>
            </a:r>
            <a:r>
              <a:rPr lang="cs-CZ" sz="2800" dirty="0" smtClean="0">
                <a:solidFill>
                  <a:srgbClr val="7030A0"/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20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0" name="Picture 20" descr="bi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536"/>
            <a:ext cx="1263308" cy="1481932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big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272" y="525536"/>
            <a:ext cx="1466850" cy="1481932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big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25536"/>
            <a:ext cx="1466850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big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25536"/>
            <a:ext cx="1466850" cy="1480495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bi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25536"/>
            <a:ext cx="1466850" cy="1481932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big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121" y="525536"/>
            <a:ext cx="1466850" cy="1480495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big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525536"/>
            <a:ext cx="1466850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big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7468"/>
            <a:ext cx="1286322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big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22" y="1992386"/>
            <a:ext cx="1466850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bigJ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78919"/>
            <a:ext cx="1466850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igK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78919"/>
            <a:ext cx="1466850" cy="1497066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bigL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78918"/>
            <a:ext cx="1466850" cy="151431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bigM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121" y="1978918"/>
            <a:ext cx="1466850" cy="1438041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bigN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1978918"/>
            <a:ext cx="1466850" cy="1438041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bigO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74318"/>
            <a:ext cx="1286322" cy="1438301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bigP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22" y="3459236"/>
            <a:ext cx="1466850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igQ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45769"/>
            <a:ext cx="1466850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bigR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448606"/>
            <a:ext cx="1466850" cy="1492562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bigS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448606"/>
            <a:ext cx="1485062" cy="1466850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 descr="bigT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550" y="3416959"/>
            <a:ext cx="1466850" cy="1498497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27" descr="bigU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870" y="3416960"/>
            <a:ext cx="1466850" cy="1498496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bigV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12619"/>
            <a:ext cx="1286322" cy="149539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5" name="Picture 25" descr="bigW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22" y="4912619"/>
            <a:ext cx="1466850" cy="149539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bigX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868" y="4912619"/>
            <a:ext cx="1466850" cy="149539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bigY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912619"/>
            <a:ext cx="1466850" cy="149539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bigZ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276" y="4912619"/>
            <a:ext cx="1268274" cy="149539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 rot="19945106">
            <a:off x="6712642" y="5207384"/>
            <a:ext cx="19862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7030A0"/>
                </a:solidFill>
              </a:rPr>
              <a:t>BINGO</a:t>
            </a:r>
            <a:endParaRPr lang="cs-CZ" sz="4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05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744861"/>
              </p:ext>
            </p:extLst>
          </p:nvPr>
        </p:nvGraphicFramePr>
        <p:xfrm>
          <a:off x="107503" y="476671"/>
          <a:ext cx="8784977" cy="6264699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</a:tblPr>
              <a:tblGrid>
                <a:gridCol w="2140877"/>
                <a:gridCol w="2214700"/>
                <a:gridCol w="2214700"/>
                <a:gridCol w="2214700"/>
              </a:tblGrid>
              <a:tr h="926799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A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T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M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Z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6758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G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L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Q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E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6758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W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B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U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O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67580"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J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S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D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F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67580"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I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N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E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Y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067580"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R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>
                          <a:solidFill>
                            <a:srgbClr val="7030A0"/>
                          </a:solidFill>
                          <a:latin typeface="Arial, Helvetica, sans-serif"/>
                        </a:rPr>
                        <a:t>P</a:t>
                      </a:r>
                      <a:endParaRPr lang="cs-CZ" sz="360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C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>
                          <a:solidFill>
                            <a:srgbClr val="7030A0"/>
                          </a:solidFill>
                          <a:latin typeface="Arial, Helvetica, sans-serif"/>
                        </a:rPr>
                        <a:t>V</a:t>
                      </a:r>
                      <a:endParaRPr lang="cs-CZ" sz="3600" dirty="0">
                        <a:solidFill>
                          <a:srgbClr val="7030A0"/>
                        </a:solidFill>
                      </a:endParaRPr>
                    </a:p>
                  </a:txBody>
                  <a:tcPr marL="25393" marR="25393" marT="25393" marB="253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07504" y="116632"/>
            <a:ext cx="8784976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READ THE LETTERS AND SAY AS MUCH AS WORDS BEGINNING WITH THE LETTER: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56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9"/>
            <a:ext cx="864096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u="sng" dirty="0" smtClean="0"/>
              <a:t>ZDROJE:</a:t>
            </a:r>
          </a:p>
          <a:p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cs-CZ" sz="1400" dirty="0" err="1" smtClean="0"/>
              <a:t>The</a:t>
            </a:r>
            <a:r>
              <a:rPr lang="cs-CZ" sz="1400" dirty="0" smtClean="0"/>
              <a:t> ABC </a:t>
            </a:r>
            <a:r>
              <a:rPr lang="cs-CZ" sz="1400" dirty="0" err="1" smtClean="0"/>
              <a:t>Cards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Bogglesworldesl.com</a:t>
            </a:r>
            <a:r>
              <a:rPr lang="cs-CZ" sz="1400" dirty="0" smtClean="0"/>
              <a:t> [online]. 2012 [cit. 2012-06-23]. Dostupné z: http://bogglesworldesl.com/abccards.htm </a:t>
            </a:r>
          </a:p>
          <a:p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cs-CZ" sz="1400" dirty="0" err="1" smtClean="0"/>
              <a:t>Alphabet</a:t>
            </a:r>
            <a:r>
              <a:rPr lang="cs-CZ" sz="1400" dirty="0" smtClean="0"/>
              <a:t> Bingo </a:t>
            </a:r>
            <a:r>
              <a:rPr lang="cs-CZ" sz="1400" dirty="0" err="1" smtClean="0"/>
              <a:t>Cards</a:t>
            </a:r>
            <a:r>
              <a:rPr lang="cs-CZ" sz="1400" dirty="0" smtClean="0"/>
              <a:t>: 4x4 </a:t>
            </a:r>
            <a:r>
              <a:rPr lang="cs-CZ" sz="1400" dirty="0" err="1" smtClean="0"/>
              <a:t>Big</a:t>
            </a:r>
            <a:r>
              <a:rPr lang="cs-CZ" sz="1400" dirty="0" smtClean="0"/>
              <a:t> </a:t>
            </a:r>
            <a:r>
              <a:rPr lang="cs-CZ" sz="1400" dirty="0" err="1" smtClean="0"/>
              <a:t>Letter</a:t>
            </a:r>
            <a:r>
              <a:rPr lang="cs-CZ" sz="1400" dirty="0" smtClean="0"/>
              <a:t> Bingo </a:t>
            </a:r>
            <a:r>
              <a:rPr lang="cs-CZ" sz="1400" dirty="0" err="1" smtClean="0"/>
              <a:t>Balls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Bogglesworldesl.com</a:t>
            </a:r>
            <a:r>
              <a:rPr lang="cs-CZ" sz="1400" dirty="0" smtClean="0"/>
              <a:t> [online]. 2007 [cit. 2012-06-23]. Dostupné z: http://bogglesworldesl.com/alphabetbingo.htm </a:t>
            </a:r>
          </a:p>
          <a:p>
            <a:endParaRPr lang="cs-CZ" sz="1400" dirty="0" smtClean="0"/>
          </a:p>
          <a:p>
            <a:r>
              <a:rPr lang="cs-CZ" sz="1400" dirty="0" err="1" smtClean="0"/>
              <a:t>SONGS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ABC Song. </a:t>
            </a:r>
            <a:r>
              <a:rPr lang="cs-CZ" sz="1400" i="1" dirty="0" err="1" smtClean="0"/>
              <a:t>You</a:t>
            </a:r>
            <a:r>
              <a:rPr lang="cs-CZ" sz="1400" i="1" dirty="0" smtClean="0"/>
              <a:t> Tube</a:t>
            </a:r>
            <a:r>
              <a:rPr lang="cs-CZ" sz="1400" dirty="0" smtClean="0"/>
              <a:t> [online]. 2007 [cit. 2012-06-23]. Dostupné z: http://www.</a:t>
            </a:r>
            <a:r>
              <a:rPr lang="cs-CZ" sz="1400" dirty="0" err="1" smtClean="0"/>
              <a:t>youtube.com</a:t>
            </a:r>
            <a:r>
              <a:rPr lang="cs-CZ" sz="1400" dirty="0" smtClean="0"/>
              <a:t>/</a:t>
            </a:r>
            <a:r>
              <a:rPr lang="cs-CZ" sz="1400" dirty="0" err="1" smtClean="0"/>
              <a:t>watch</a:t>
            </a:r>
            <a:r>
              <a:rPr lang="cs-CZ" sz="1400" dirty="0" smtClean="0"/>
              <a:t>?v=5XEN4vtH4Ic&amp;feature=</a:t>
            </a:r>
            <a:r>
              <a:rPr lang="cs-CZ" sz="1400" dirty="0" err="1" smtClean="0"/>
              <a:t>fvsr</a:t>
            </a:r>
            <a:r>
              <a:rPr lang="cs-CZ" sz="14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en-US" sz="1400" dirty="0" smtClean="0"/>
              <a:t>The Animal Alphabet - ABC Song by the </a:t>
            </a:r>
            <a:r>
              <a:rPr lang="en-US" sz="1400" dirty="0" err="1" smtClean="0"/>
              <a:t>Alphabetimals</a:t>
            </a:r>
            <a:r>
              <a:rPr lang="en-US" sz="1400" dirty="0" smtClean="0"/>
              <a:t>. </a:t>
            </a:r>
            <a:r>
              <a:rPr lang="en-US" sz="1400" i="1" dirty="0" smtClean="0"/>
              <a:t>You Tube</a:t>
            </a:r>
            <a:r>
              <a:rPr lang="en-US" sz="1400" dirty="0" smtClean="0"/>
              <a:t> [online]. 2011 [cit. 2012-06-23].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http://www.youtube.com/watch?v=x8A8hBzNoQA&amp;feature=related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cs-CZ" sz="1400" dirty="0" err="1" smtClean="0"/>
              <a:t>English</a:t>
            </a:r>
            <a:r>
              <a:rPr lang="cs-CZ" sz="1400" dirty="0" smtClean="0"/>
              <a:t> song.</a:t>
            </a:r>
            <a:r>
              <a:rPr lang="cs-CZ" sz="1400" dirty="0" err="1" smtClean="0"/>
              <a:t>flv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You</a:t>
            </a:r>
            <a:r>
              <a:rPr lang="cs-CZ" sz="1400" i="1" dirty="0" smtClean="0"/>
              <a:t> Tube</a:t>
            </a:r>
            <a:r>
              <a:rPr lang="cs-CZ" sz="1400" dirty="0" smtClean="0"/>
              <a:t> [online]. 2010 [cit. 2012-06-23]. Dostupné z: http://www.</a:t>
            </a:r>
            <a:r>
              <a:rPr lang="cs-CZ" sz="1400" dirty="0" err="1" smtClean="0"/>
              <a:t>youtube.com</a:t>
            </a:r>
            <a:r>
              <a:rPr lang="cs-CZ" sz="1400" dirty="0" smtClean="0"/>
              <a:t>/</a:t>
            </a:r>
            <a:r>
              <a:rPr lang="cs-CZ" sz="1400" dirty="0" err="1" smtClean="0"/>
              <a:t>watch</a:t>
            </a:r>
            <a:r>
              <a:rPr lang="cs-CZ" sz="1400" dirty="0" smtClean="0"/>
              <a:t>?v=WgIHq03WhV4&amp;feature=</a:t>
            </a:r>
            <a:r>
              <a:rPr lang="cs-CZ" sz="1400" dirty="0" err="1" smtClean="0"/>
              <a:t>related</a:t>
            </a:r>
            <a:r>
              <a:rPr lang="cs-CZ" sz="14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en-US" sz="1400" dirty="0" smtClean="0"/>
              <a:t>Learn The Alphabet in Fifteen Minutes. </a:t>
            </a:r>
            <a:r>
              <a:rPr lang="en-US" sz="1400" i="1" dirty="0" smtClean="0"/>
              <a:t>You Tube</a:t>
            </a:r>
            <a:r>
              <a:rPr lang="en-US" sz="1400" dirty="0" smtClean="0"/>
              <a:t> [online]. 2010 [cit. 2012-06-23].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http://www.youtube.com/watch?v=RyBuYclBSwI&amp;feature=related 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cs-CZ" sz="1400" dirty="0" err="1" smtClean="0"/>
              <a:t>Know</a:t>
            </a:r>
            <a:r>
              <a:rPr lang="cs-CZ" sz="1400" dirty="0" smtClean="0"/>
              <a:t> </a:t>
            </a:r>
            <a:r>
              <a:rPr lang="cs-CZ" sz="1400" dirty="0" err="1" smtClean="0"/>
              <a:t>Learn</a:t>
            </a:r>
            <a:r>
              <a:rPr lang="cs-CZ" sz="1400" dirty="0" smtClean="0"/>
              <a:t> </a:t>
            </a:r>
            <a:r>
              <a:rPr lang="cs-CZ" sz="1400" dirty="0" err="1" smtClean="0"/>
              <a:t>how</a:t>
            </a:r>
            <a:r>
              <a:rPr lang="cs-CZ" sz="1400" dirty="0" smtClean="0"/>
              <a:t> </a:t>
            </a:r>
            <a:r>
              <a:rPr lang="cs-CZ" sz="1400" dirty="0" err="1" smtClean="0"/>
              <a:t>to</a:t>
            </a:r>
            <a:r>
              <a:rPr lang="cs-CZ" sz="1400" dirty="0" smtClean="0"/>
              <a:t>﻿ </a:t>
            </a:r>
            <a:r>
              <a:rPr lang="cs-CZ" sz="1400" dirty="0" err="1" smtClean="0"/>
              <a:t>read</a:t>
            </a:r>
            <a:r>
              <a:rPr lang="cs-CZ" sz="1400" dirty="0" smtClean="0"/>
              <a:t> ABC </a:t>
            </a:r>
            <a:r>
              <a:rPr lang="cs-CZ" sz="1400" dirty="0" err="1" smtClean="0"/>
              <a:t>Alphabet</a:t>
            </a:r>
            <a:r>
              <a:rPr lang="cs-CZ" sz="1400" dirty="0" smtClean="0"/>
              <a:t> - Nice Video song. </a:t>
            </a:r>
            <a:r>
              <a:rPr lang="cs-CZ" sz="1400" i="1" dirty="0" err="1" smtClean="0"/>
              <a:t>You</a:t>
            </a:r>
            <a:r>
              <a:rPr lang="cs-CZ" sz="1400" i="1" dirty="0" smtClean="0"/>
              <a:t> Tube</a:t>
            </a:r>
            <a:r>
              <a:rPr lang="cs-CZ" sz="1400" dirty="0" smtClean="0"/>
              <a:t> [online]. 2009 [cit. 2012-06-23]. Dostupné z: http://www.</a:t>
            </a:r>
            <a:r>
              <a:rPr lang="cs-CZ" sz="1400" dirty="0" err="1" smtClean="0"/>
              <a:t>youtube.com</a:t>
            </a:r>
            <a:r>
              <a:rPr lang="cs-CZ" sz="1400" dirty="0" smtClean="0"/>
              <a:t>/</a:t>
            </a:r>
            <a:r>
              <a:rPr lang="cs-CZ" sz="1400" dirty="0" err="1" smtClean="0"/>
              <a:t>watch</a:t>
            </a:r>
            <a:r>
              <a:rPr lang="cs-CZ" sz="1400" dirty="0" smtClean="0"/>
              <a:t>?v=2Lh_PnO6Neg&amp;feature=</a:t>
            </a:r>
            <a:r>
              <a:rPr lang="cs-CZ" sz="1400" dirty="0" err="1" smtClean="0"/>
              <a:t>related</a:t>
            </a:r>
            <a:r>
              <a:rPr lang="cs-CZ" sz="14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en-US" sz="1400" dirty="0" err="1" smtClean="0"/>
              <a:t>ABCD</a:t>
            </a:r>
            <a:r>
              <a:rPr lang="en-US" sz="1400" dirty="0" smtClean="0"/>
              <a:t> with Amber and Friends. </a:t>
            </a:r>
            <a:r>
              <a:rPr lang="en-US" sz="1400" i="1" dirty="0" smtClean="0"/>
              <a:t>You Tube</a:t>
            </a:r>
            <a:r>
              <a:rPr lang="en-US" sz="1400" dirty="0" smtClean="0"/>
              <a:t> [online]. 2011 [cit. 2012-06-23].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http://www.youtube.com/watch?v=K3YQsmznd4c&amp;feature=related 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</a:t>
            </a:r>
            <a:r>
              <a:rPr lang="fr-FR" sz="1400" dirty="0" smtClean="0"/>
              <a:t>Alphabet Song. </a:t>
            </a:r>
            <a:r>
              <a:rPr lang="fr-FR" sz="1400" i="1" dirty="0" smtClean="0"/>
              <a:t>You Tube</a:t>
            </a:r>
            <a:r>
              <a:rPr lang="fr-FR" sz="1400" dirty="0" smtClean="0"/>
              <a:t> [online]. 2009 [cit. 2012-06-23]. Dostupné z: http://www.youtube.com/watch?v=3WyzgLwX86g&amp;feature=related </a:t>
            </a:r>
          </a:p>
          <a:p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8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vzorku kravaty</Template>
  <TotalTime>159</TotalTime>
  <Words>317</Words>
  <Application>Microsoft Office PowerPoint</Application>
  <PresentationFormat>Předvádění na obrazovce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LuckyTie</vt:lpstr>
      <vt:lpstr>Prezentace aplikace PowerPoint</vt:lpstr>
      <vt:lpstr>Prezentace aplikace PowerPoint</vt:lpstr>
      <vt:lpstr>LET´S HAVE ENGLISH SONGS 2 The Alphabet Song</vt:lpstr>
      <vt:lpstr>The Alphabet Songs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LET´S HAVE ENGLISH SONGS 2</dc:title>
  <dc:creator>Lenka</dc:creator>
  <cp:lastModifiedBy>Lenka</cp:lastModifiedBy>
  <cp:revision>26</cp:revision>
  <dcterms:created xsi:type="dcterms:W3CDTF">2012-04-29T17:47:08Z</dcterms:created>
  <dcterms:modified xsi:type="dcterms:W3CDTF">2012-06-24T21:33:41Z</dcterms:modified>
</cp:coreProperties>
</file>