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1" r:id="rId3"/>
    <p:sldId id="256" r:id="rId4"/>
    <p:sldId id="257" r:id="rId5"/>
    <p:sldId id="267" r:id="rId6"/>
    <p:sldId id="269" r:id="rId7"/>
    <p:sldId id="268" r:id="rId8"/>
    <p:sldId id="266" r:id="rId9"/>
    <p:sldId id="265" r:id="rId10"/>
    <p:sldId id="270" r:id="rId11"/>
    <p:sldId id="259" r:id="rId12"/>
    <p:sldId id="260" r:id="rId13"/>
    <p:sldId id="261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VY_32_INOVACE_3.2.10.2. O 13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24A6E3-6B9C-415B-9C29-92C0B3DEAF1D}" type="presOf" srcId="{D1D4F407-5343-4D3F-B5B9-D407B03CAEB4}" destId="{AED2198E-93D5-4001-81B4-73124B309672}" srcOrd="1" destOrd="0" presId="urn:microsoft.com/office/officeart/2005/8/layout/target3"/>
    <dgm:cxn modelId="{3FCAA778-9A0D-418C-AED6-E32959C4959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9C0193-4EBD-449B-B03C-697C9B08EC10}" type="presOf" srcId="{D1B46980-6531-4606-95E6-44980827E919}" destId="{6140AFEC-043D-4C43-A2F9-D0F5331DF3A3}" srcOrd="0" destOrd="0" presId="urn:microsoft.com/office/officeart/2005/8/layout/target3"/>
    <dgm:cxn modelId="{B801EB23-64A8-4BEB-825B-54BDDE84A49D}" type="presOf" srcId="{4C35D32F-0EAB-4CD7-82EE-45574DC2A586}" destId="{8BEBB6EC-1DAA-4CAC-8A25-BC0FCBD5DBD5}" srcOrd="0" destOrd="0" presId="urn:microsoft.com/office/officeart/2005/8/layout/target3"/>
    <dgm:cxn modelId="{C6D8313B-1928-4BB7-ADC3-DA073765A453}" type="presOf" srcId="{B651F6E3-6281-48DB-9319-2AEAFDAE7572}" destId="{6BB5E863-4638-4E1D-BFDE-399D028AC4ED}" srcOrd="1" destOrd="0" presId="urn:microsoft.com/office/officeart/2005/8/layout/target3"/>
    <dgm:cxn modelId="{13AB76F0-847B-4DE4-BDFE-D003AEF5255D}" type="presOf" srcId="{B651F6E3-6281-48DB-9319-2AEAFDAE7572}" destId="{619D679B-A015-4ECF-8348-D1034C574F40}" srcOrd="0" destOrd="0" presId="urn:microsoft.com/office/officeart/2005/8/layout/target3"/>
    <dgm:cxn modelId="{292845A5-F08B-4F63-B4E5-07C110B6034B}" type="presOf" srcId="{D8197B8C-B260-4A16-BDF4-0947B075E274}" destId="{25B08C86-7E15-44DC-BE7F-FFB55DD49D12}" srcOrd="0" destOrd="0" presId="urn:microsoft.com/office/officeart/2005/8/layout/target3"/>
    <dgm:cxn modelId="{B12DADFD-D9FF-421F-995D-F0D9962B76F0}" type="presOf" srcId="{757F3AB3-0718-4624-B441-E567A8F0AB56}" destId="{333A1088-737F-45CB-B68E-254E46348037}" srcOrd="0" destOrd="0" presId="urn:microsoft.com/office/officeart/2005/8/layout/target3"/>
    <dgm:cxn modelId="{A7973424-23CA-49E2-A1EA-01A636FF9657}" type="presOf" srcId="{4C35D32F-0EAB-4CD7-82EE-45574DC2A586}" destId="{890E4F0B-2866-4A3F-A3C7-2A14B1797930}" srcOrd="1" destOrd="0" presId="urn:microsoft.com/office/officeart/2005/8/layout/target3"/>
    <dgm:cxn modelId="{F0AE19A2-D4F3-40CA-9CAA-8EFB33975BD2}" type="presOf" srcId="{D1D4F407-5343-4D3F-B5B9-D407B03CAEB4}" destId="{D005CE8C-CC26-4C3E-AC11-E15060ECD759}" srcOrd="0" destOrd="0" presId="urn:microsoft.com/office/officeart/2005/8/layout/target3"/>
    <dgm:cxn modelId="{4C352512-7E05-45C0-9AD8-2BCE4CB9893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34E68B-BDD4-45AC-AE73-34B53495BC5E}" type="presParOf" srcId="{333A1088-737F-45CB-B68E-254E46348037}" destId="{F5ABB229-8D3B-4694-996A-96F23CF14429}" srcOrd="0" destOrd="0" presId="urn:microsoft.com/office/officeart/2005/8/layout/target3"/>
    <dgm:cxn modelId="{CEC9B346-2462-4575-8389-B2A3ABAD8511}" type="presParOf" srcId="{333A1088-737F-45CB-B68E-254E46348037}" destId="{F41139FD-01EE-4571-8B17-4FB00FC51163}" srcOrd="1" destOrd="0" presId="urn:microsoft.com/office/officeart/2005/8/layout/target3"/>
    <dgm:cxn modelId="{A360E679-2C17-4A2E-A8FD-6EB39F5672A0}" type="presParOf" srcId="{333A1088-737F-45CB-B68E-254E46348037}" destId="{D005CE8C-CC26-4C3E-AC11-E15060ECD759}" srcOrd="2" destOrd="0" presId="urn:microsoft.com/office/officeart/2005/8/layout/target3"/>
    <dgm:cxn modelId="{2364F794-9024-4726-BB09-460A699DE2E5}" type="presParOf" srcId="{333A1088-737F-45CB-B68E-254E46348037}" destId="{2C702D82-9B77-49B7-9568-BB8EB47C3372}" srcOrd="3" destOrd="0" presId="urn:microsoft.com/office/officeart/2005/8/layout/target3"/>
    <dgm:cxn modelId="{7D020418-C314-430B-B955-AAF0F6C36970}" type="presParOf" srcId="{333A1088-737F-45CB-B68E-254E46348037}" destId="{A52A0455-90FF-4808-ABD0-F02540D31D5A}" srcOrd="4" destOrd="0" presId="urn:microsoft.com/office/officeart/2005/8/layout/target3"/>
    <dgm:cxn modelId="{2750410A-DE28-472E-9BEC-09A1307CEC40}" type="presParOf" srcId="{333A1088-737F-45CB-B68E-254E46348037}" destId="{6140AFEC-043D-4C43-A2F9-D0F5331DF3A3}" srcOrd="5" destOrd="0" presId="urn:microsoft.com/office/officeart/2005/8/layout/target3"/>
    <dgm:cxn modelId="{167A66D0-F8DB-4CAF-B4C0-722F1AE92FEA}" type="presParOf" srcId="{333A1088-737F-45CB-B68E-254E46348037}" destId="{9358AC05-5D7D-4327-9F80-1AD486AEA664}" srcOrd="6" destOrd="0" presId="urn:microsoft.com/office/officeart/2005/8/layout/target3"/>
    <dgm:cxn modelId="{D7B579D6-7641-4DF6-8177-B27A4A31D3B4}" type="presParOf" srcId="{333A1088-737F-45CB-B68E-254E46348037}" destId="{313FC574-E1CD-4FB4-B054-0B805CE0447D}" srcOrd="7" destOrd="0" presId="urn:microsoft.com/office/officeart/2005/8/layout/target3"/>
    <dgm:cxn modelId="{17F3AFBE-5535-438E-B6A1-91745FDEEFFD}" type="presParOf" srcId="{333A1088-737F-45CB-B68E-254E46348037}" destId="{619D679B-A015-4ECF-8348-D1034C574F40}" srcOrd="8" destOrd="0" presId="urn:microsoft.com/office/officeart/2005/8/layout/target3"/>
    <dgm:cxn modelId="{77EA0253-E42B-4A9F-8914-819AC88D7BD8}" type="presParOf" srcId="{333A1088-737F-45CB-B68E-254E46348037}" destId="{322283A8-4A27-4CDA-BAE3-F381106A9174}" srcOrd="9" destOrd="0" presId="urn:microsoft.com/office/officeart/2005/8/layout/target3"/>
    <dgm:cxn modelId="{CEB0F6C0-3E7E-4B83-89AA-D3E1C2A78CBB}" type="presParOf" srcId="{333A1088-737F-45CB-B68E-254E46348037}" destId="{FFC9F71D-1B4F-4AD9-A4A6-86ADEFC8AF5C}" srcOrd="10" destOrd="0" presId="urn:microsoft.com/office/officeart/2005/8/layout/target3"/>
    <dgm:cxn modelId="{91713A03-4DB1-49CE-BAFA-8D4BAC15D7BB}" type="presParOf" srcId="{333A1088-737F-45CB-B68E-254E46348037}" destId="{25B08C86-7E15-44DC-BE7F-FFB55DD49D12}" srcOrd="11" destOrd="0" presId="urn:microsoft.com/office/officeart/2005/8/layout/target3"/>
    <dgm:cxn modelId="{7C5FDCE8-D3FA-4481-9470-808C771325D3}" type="presParOf" srcId="{333A1088-737F-45CB-B68E-254E46348037}" destId="{76644BE8-9D7C-4C09-B250-3D10AF48CBB7}" srcOrd="12" destOrd="0" presId="urn:microsoft.com/office/officeart/2005/8/layout/target3"/>
    <dgm:cxn modelId="{2CB3F21F-69EA-49C3-8D16-37CA02E690F9}" type="presParOf" srcId="{333A1088-737F-45CB-B68E-254E46348037}" destId="{EE85B701-7295-41C0-BA7A-34D3756A2AE6}" srcOrd="13" destOrd="0" presId="urn:microsoft.com/office/officeart/2005/8/layout/target3"/>
    <dgm:cxn modelId="{F24F4109-3A86-4514-B685-72202EF41CE6}" type="presParOf" srcId="{333A1088-737F-45CB-B68E-254E46348037}" destId="{8BEBB6EC-1DAA-4CAC-8A25-BC0FCBD5DBD5}" srcOrd="14" destOrd="0" presId="urn:microsoft.com/office/officeart/2005/8/layout/target3"/>
    <dgm:cxn modelId="{11A857B4-5698-4702-B2C6-E8CAA6E31EA0}" type="presParOf" srcId="{333A1088-737F-45CB-B68E-254E46348037}" destId="{AED2198E-93D5-4001-81B4-73124B309672}" srcOrd="15" destOrd="0" presId="urn:microsoft.com/office/officeart/2005/8/layout/target3"/>
    <dgm:cxn modelId="{EC44E8C5-60DF-477B-AC1F-28A948035EBC}" type="presParOf" srcId="{333A1088-737F-45CB-B68E-254E46348037}" destId="{2BE915AB-18AA-4053-B92C-3BFC9ED204BB}" srcOrd="16" destOrd="0" presId="urn:microsoft.com/office/officeart/2005/8/layout/target3"/>
    <dgm:cxn modelId="{118920D3-2C54-4D70-B9AD-95FDBC7730D7}" type="presParOf" srcId="{333A1088-737F-45CB-B68E-254E46348037}" destId="{6BB5E863-4638-4E1D-BFDE-399D028AC4ED}" srcOrd="17" destOrd="0" presId="urn:microsoft.com/office/officeart/2005/8/layout/target3"/>
    <dgm:cxn modelId="{A248A83C-EBF5-45F8-9A25-986DF938782F}" type="presParOf" srcId="{333A1088-737F-45CB-B68E-254E46348037}" destId="{5A5FFA88-C948-4069-8E93-59FA12366E83}" srcOrd="18" destOrd="0" presId="urn:microsoft.com/office/officeart/2005/8/layout/target3"/>
    <dgm:cxn modelId="{2FFF5DAE-B592-4E1B-8C2B-7448EF7BBF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VY_32_INOVACE_3.2.10.2. O 13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hueMod val="100000"/>
                <a:sat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  <a:ln>
          <a:noFill/>
        </a:ln>
        <a:effectLst>
          <a:reflection blurRad="12700" stA="40000" endPos="40000" dist="25400" dir="5400000" sy="-100000" rotWithShape="0"/>
        </a:effectLst>
        <a:scene3d>
          <a:camera prst="perspectiveFront"/>
          <a:lightRig rig="glow" dir="b"/>
        </a:scene3d>
        <a:sp3d contourW="6350" prstMaterial="softEdge">
          <a:bevelT w="50800" h="25400"/>
          <a:contourClr>
            <a:schemeClr val="accent1">
              <a:hueOff val="0"/>
              <a:satOff val="0"/>
              <a:lumOff val="0"/>
              <a:alphaOff val="0"/>
              <a:tint val="100000"/>
              <a:shade val="8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ctr" rotWithShape="0">
            <a:srgbClr val="EBE9ED">
              <a:alpha val="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B985152-0488-497F-BF39-3A8A53DB40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96383092-26D8-43BC-9091-9CCC777C0B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rH3_Flt85g" TargetMode="External"/><Relationship Id="rId2" Type="http://schemas.openxmlformats.org/officeDocument/2006/relationships/hyperlink" Target="http://www.youtube.com/watch?v=gtc4c1JlAEM&amp;feature=relmf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lkidslab.com/lessons/course2/videos/days/index.html" TargetMode="External"/><Relationship Id="rId2" Type="http://schemas.openxmlformats.org/officeDocument/2006/relationships/hyperlink" Target="http://www.eslkidslab.com/lessons/course3/videos/months/index.html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347731"/>
              </p:ext>
            </p:extLst>
          </p:nvPr>
        </p:nvGraphicFramePr>
        <p:xfrm>
          <a:off x="539552" y="62068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07904" y="220486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852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620688"/>
            <a:ext cx="1728192" cy="46166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6624736" cy="415498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400" dirty="0" smtClean="0"/>
              <a:t>Prezentace je určena pro žáky 2. stupně k opakování dnů v týdnu, měsíců v roce a správnému vyjadřování a psaní dat i uvědomění si rozdílů v britské a americké angličtině.</a:t>
            </a:r>
          </a:p>
          <a:p>
            <a:r>
              <a:rPr lang="cs-CZ" sz="2400" dirty="0" smtClean="0"/>
              <a:t>	Ve druhé části si žáci mohou procvičit správné tvoření dat na několika cvičeních, které mohou být použity jak k procvičování, tak k testování znalostí.</a:t>
            </a:r>
            <a:r>
              <a:rPr lang="cs-CZ" sz="2400" dirty="0"/>
              <a:t>	</a:t>
            </a:r>
            <a:endParaRPr lang="cs-CZ" sz="2400" dirty="0" smtClean="0"/>
          </a:p>
          <a:p>
            <a:r>
              <a:rPr lang="cs-CZ" sz="2400" dirty="0" smtClean="0"/>
              <a:t>	Poslední tři obrazy jsou věnovány opakování předložek pojících se s časem.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4436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DATES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91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40960" cy="51845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http://www.youtube.com/watch?v=gtc4c1JlAEM&amp;feature=relmfu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www.youtube.com/watch?v=5enDRrWyXaw&amp;feature=relmfu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www.youtube.com/watch?v=drH3_Flt85g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5112568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Months</a:t>
            </a:r>
            <a:r>
              <a:rPr lang="cs-CZ" dirty="0" smtClean="0"/>
              <a:t> and </a:t>
            </a:r>
            <a:r>
              <a:rPr lang="cs-CZ" dirty="0" err="1" smtClean="0"/>
              <a:t>days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5683000"/>
              </p:ext>
            </p:extLst>
          </p:nvPr>
        </p:nvGraphicFramePr>
        <p:xfrm>
          <a:off x="179512" y="1556791"/>
          <a:ext cx="8856984" cy="4032448"/>
        </p:xfrm>
        <a:graphic>
          <a:graphicData uri="http://schemas.openxmlformats.org/drawingml/2006/table">
            <a:tbl>
              <a:tblPr/>
              <a:tblGrid>
                <a:gridCol w="2214246"/>
                <a:gridCol w="2214246"/>
                <a:gridCol w="2214246"/>
                <a:gridCol w="2214246"/>
              </a:tblGrid>
              <a:tr h="576064">
                <a:tc>
                  <a:txBody>
                    <a:bodyPr/>
                    <a:lstStyle/>
                    <a:p>
                      <a:r>
                        <a:rPr lang="cs-CZ" b="1" i="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Month</a:t>
                      </a:r>
                      <a:endParaRPr lang="cs-CZ" b="1" i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i="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Abbreviation</a:t>
                      </a:r>
                      <a:endParaRPr lang="cs-CZ" b="1" i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i="0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Month</a:t>
                      </a:r>
                      <a:endParaRPr lang="cs-CZ" b="1" i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Abbreviation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 err="1"/>
                        <a:t>January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Jan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July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 err="1"/>
                        <a:t>February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Feb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August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rgbClr val="FF0000"/>
                          </a:solidFill>
                        </a:rPr>
                        <a:t>Aug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 err="1"/>
                        <a:t>March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Mar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/>
                        <a:t>September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rgbClr val="FF0000"/>
                          </a:solidFill>
                        </a:rPr>
                        <a:t>Sept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 err="1"/>
                        <a:t>April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Apr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/>
                        <a:t>October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rgbClr val="FF0000"/>
                          </a:solidFill>
                        </a:rPr>
                        <a:t>Oct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/>
                        <a:t>May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/>
                        <a:t>November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rgbClr val="FF0000"/>
                          </a:solidFill>
                        </a:rPr>
                        <a:t>Nov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dirty="0"/>
                        <a:t>June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/>
                        <a:t>December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Dec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310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640960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Days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week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http</a:t>
            </a:r>
            <a:r>
              <a:rPr lang="cs-CZ" dirty="0"/>
              <a:t>://www.youtube.com/watch?v=7AvNq2CQnOI&amp;feature=relmfu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713646"/>
              </p:ext>
            </p:extLst>
          </p:nvPr>
        </p:nvGraphicFramePr>
        <p:xfrm>
          <a:off x="251520" y="1052736"/>
          <a:ext cx="8640960" cy="4870296"/>
        </p:xfrm>
        <a:graphic>
          <a:graphicData uri="http://schemas.openxmlformats.org/drawingml/2006/table">
            <a:tbl>
              <a:tblPr/>
              <a:tblGrid>
                <a:gridCol w="4320480"/>
                <a:gridCol w="4320480"/>
              </a:tblGrid>
              <a:tr h="608787"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Day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Abbreviation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 dirty="0" err="1"/>
                        <a:t>Monday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Mon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 dirty="0" err="1"/>
                        <a:t>Tuesday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Tue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/>
                        <a:t>Wednesday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Wed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/>
                        <a:t>Thursday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Thu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/>
                        <a:t>Friday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Fri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/>
                        <a:t>Saturday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Sat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608787">
                <a:tc>
                  <a:txBody>
                    <a:bodyPr/>
                    <a:lstStyle/>
                    <a:p>
                      <a:r>
                        <a:rPr lang="cs-CZ" dirty="0" err="1"/>
                        <a:t>Sunday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rgbClr val="FF0000"/>
                          </a:solidFill>
                        </a:rPr>
                        <a:t>Sun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139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84976" cy="4062651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YEARS</a:t>
            </a: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en-US" dirty="0" smtClean="0">
                <a:solidFill>
                  <a:srgbClr val="FF0000"/>
                </a:solidFill>
              </a:rPr>
              <a:t>From </a:t>
            </a:r>
            <a:r>
              <a:rPr lang="en-US" dirty="0">
                <a:solidFill>
                  <a:srgbClr val="FF0000"/>
                </a:solidFill>
              </a:rPr>
              <a:t>2000 onwards, years are pronounced like ordinary cardinal numbers.</a:t>
            </a:r>
          </a:p>
          <a:p>
            <a:r>
              <a:rPr lang="cs-CZ" dirty="0" smtClean="0"/>
              <a:t>     </a:t>
            </a:r>
            <a:r>
              <a:rPr lang="en-US" dirty="0" smtClean="0"/>
              <a:t>2000 </a:t>
            </a:r>
            <a:r>
              <a:rPr lang="en-US" dirty="0"/>
              <a:t>- two thousand</a:t>
            </a:r>
            <a:br>
              <a:rPr lang="en-US" dirty="0"/>
            </a:br>
            <a:r>
              <a:rPr lang="cs-CZ" dirty="0" smtClean="0"/>
              <a:t>     </a:t>
            </a:r>
            <a:r>
              <a:rPr lang="en-US" dirty="0" smtClean="0"/>
              <a:t>2003 </a:t>
            </a:r>
            <a:r>
              <a:rPr lang="en-US" dirty="0"/>
              <a:t>- two thousand and three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rgbClr val="FF0000"/>
                </a:solidFill>
              </a:rPr>
              <a:t>Earlier years are pronounced differently: the first two figures are a number and the last two figures are a number. They can be joined by </a:t>
            </a:r>
            <a:r>
              <a:rPr lang="en-US" i="1" dirty="0">
                <a:solidFill>
                  <a:srgbClr val="FF0000"/>
                </a:solidFill>
              </a:rPr>
              <a:t>hundred and</a:t>
            </a:r>
            <a:r>
              <a:rPr lang="en-US" dirty="0">
                <a:solidFill>
                  <a:srgbClr val="FF0000"/>
                </a:solidFill>
              </a:rPr>
              <a:t>, which is only necessary, however, if the last two figures are 00 through 09.</a:t>
            </a:r>
          </a:p>
          <a:p>
            <a:r>
              <a:rPr lang="cs-CZ" dirty="0" smtClean="0"/>
              <a:t>    </a:t>
            </a:r>
            <a:r>
              <a:rPr lang="en-US" dirty="0" smtClean="0"/>
              <a:t>1999 </a:t>
            </a:r>
            <a:r>
              <a:rPr lang="en-US" dirty="0"/>
              <a:t>- nineteen (hundred and) ninety-nine</a:t>
            </a:r>
            <a:br>
              <a:rPr lang="en-US" dirty="0"/>
            </a:br>
            <a:r>
              <a:rPr lang="cs-CZ" dirty="0" smtClean="0"/>
              <a:t>    </a:t>
            </a:r>
            <a:r>
              <a:rPr lang="en-US" dirty="0" smtClean="0"/>
              <a:t>1806 </a:t>
            </a:r>
            <a:r>
              <a:rPr lang="en-US" dirty="0"/>
              <a:t>- eighteen hundred and six / eighteen oh six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rgbClr val="FF0000"/>
                </a:solidFill>
              </a:rPr>
              <a:t>If you want to give the year without an exact date, use the preposition </a:t>
            </a:r>
            <a:r>
              <a:rPr lang="en-US" i="1" dirty="0">
                <a:solidFill>
                  <a:srgbClr val="FF0000"/>
                </a:solidFill>
              </a:rPr>
              <a:t>in</a:t>
            </a:r>
            <a:r>
              <a:rPr lang="en-US" dirty="0">
                <a:solidFill>
                  <a:srgbClr val="FF0000"/>
                </a:solidFill>
              </a:rPr>
              <a:t>:</a:t>
            </a:r>
          </a:p>
          <a:p>
            <a:r>
              <a:rPr lang="cs-CZ" dirty="0" smtClean="0"/>
              <a:t>     </a:t>
            </a:r>
            <a:r>
              <a:rPr lang="en-US" dirty="0" smtClean="0"/>
              <a:t>I </a:t>
            </a:r>
            <a:r>
              <a:rPr lang="en-US" dirty="0"/>
              <a:t>was born in 1972.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rgbClr val="FF0000"/>
                </a:solidFill>
              </a:rPr>
              <a:t>To distinguish between dates before and after the birth of Christ, use BC und AD:</a:t>
            </a:r>
          </a:p>
          <a:p>
            <a:r>
              <a:rPr lang="cs-CZ" dirty="0" smtClean="0"/>
              <a:t>     </a:t>
            </a:r>
            <a:r>
              <a:rPr lang="en-US" dirty="0" smtClean="0"/>
              <a:t>BC </a:t>
            </a:r>
            <a:r>
              <a:rPr lang="en-US" dirty="0"/>
              <a:t>= 'Before Christ'</a:t>
            </a:r>
            <a:br>
              <a:rPr lang="en-US" dirty="0"/>
            </a:br>
            <a:r>
              <a:rPr lang="cs-CZ" dirty="0" smtClean="0"/>
              <a:t>     </a:t>
            </a:r>
            <a:r>
              <a:rPr lang="en-US" dirty="0" smtClean="0"/>
              <a:t>AD </a:t>
            </a:r>
            <a:r>
              <a:rPr lang="en-US" dirty="0"/>
              <a:t>= 'Anno Domini' (in the year of the Lord)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467316"/>
            <a:ext cx="91450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Type in a date to see how it is correctly written and read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Day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month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year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en-US" sz="2400" i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sz="2000" b="1" dirty="0" smtClean="0"/>
              <a:t>written</a:t>
            </a:r>
            <a:endParaRPr lang="en-US" sz="20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August 22, 1953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August 22nd, 1953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 smtClean="0"/>
              <a:t>22 </a:t>
            </a:r>
            <a:r>
              <a:rPr lang="en-US" sz="2000" dirty="0"/>
              <a:t>August 1953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22nd August 1953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4869160"/>
            <a:ext cx="475252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spoken/read</a:t>
            </a:r>
            <a:endParaRPr lang="en-US" b="1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August the twenty-second, nineteen (hundred and) fifty-three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dirty="0"/>
              <a:t>the twenty-second of August nineteen (hundred and) fifty-three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140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tx2">
                    <a:lumMod val="50000"/>
                  </a:schemeClr>
                </a:solidFill>
              </a:rPr>
              <a:t>Have a look at James's last week's diary and answer the questions in complete sentences. Put the time expression at the end of the </a:t>
            </a:r>
            <a:r>
              <a:rPr lang="en-US" sz="2400" i="1" dirty="0" smtClean="0">
                <a:solidFill>
                  <a:schemeClr val="tx2">
                    <a:lumMod val="50000"/>
                  </a:schemeClr>
                </a:solidFill>
              </a:rPr>
              <a:t>sentence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:</a:t>
            </a:r>
            <a:endParaRPr lang="cs-CZ" sz="2400" i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121527"/>
              </p:ext>
            </p:extLst>
          </p:nvPr>
        </p:nvGraphicFramePr>
        <p:xfrm>
          <a:off x="0" y="836713"/>
          <a:ext cx="9144002" cy="2592287"/>
        </p:xfrm>
        <a:graphic>
          <a:graphicData uri="http://schemas.openxmlformats.org/drawingml/2006/table">
            <a:tbl>
              <a:tblPr/>
              <a:tblGrid>
                <a:gridCol w="1306286"/>
                <a:gridCol w="1306286"/>
                <a:gridCol w="1306286"/>
                <a:gridCol w="1306286"/>
                <a:gridCol w="1306286"/>
                <a:gridCol w="1306286"/>
                <a:gridCol w="1306286"/>
              </a:tblGrid>
              <a:tr h="496271">
                <a:tc>
                  <a:txBody>
                    <a:bodyPr/>
                    <a:lstStyle/>
                    <a:p>
                      <a:r>
                        <a:rPr lang="cs-CZ" dirty="0"/>
                        <a:t>Mon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Tue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Wed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Thu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Fri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Sat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Sun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134349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p.m</a:t>
                      </a:r>
                      <a:r>
                        <a:rPr lang="cs-CZ" baseline="0" dirty="0" smtClean="0"/>
                        <a:t>. </a:t>
                      </a:r>
                      <a:r>
                        <a:rPr lang="cs-CZ" baseline="0" dirty="0" err="1" smtClean="0"/>
                        <a:t>f</a:t>
                      </a:r>
                      <a:r>
                        <a:rPr lang="cs-CZ" dirty="0" err="1" smtClean="0"/>
                        <a:t>ootball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1p.m.</a:t>
                      </a:r>
                    </a:p>
                    <a:p>
                      <a:r>
                        <a:rPr lang="cs-CZ" dirty="0" smtClean="0"/>
                        <a:t>shopping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10:00</a:t>
                      </a:r>
                    </a:p>
                    <a:p>
                      <a:r>
                        <a:rPr lang="cs-CZ" dirty="0" smtClean="0"/>
                        <a:t>meeting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evening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ring </a:t>
                      </a:r>
                      <a:r>
                        <a:rPr lang="cs-CZ" dirty="0"/>
                        <a:t>Jane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afternoon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buy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/>
                        <a:t>flowers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12:00</a:t>
                      </a:r>
                    </a:p>
                    <a:p>
                      <a:r>
                        <a:rPr lang="cs-CZ" dirty="0" smtClean="0"/>
                        <a:t>concert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morning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sailing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9616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</a:t>
                      </a:r>
                      <a:r>
                        <a:rPr lang="cs-CZ" dirty="0" err="1" smtClean="0"/>
                        <a:t>p.m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err="1" smtClean="0"/>
                        <a:t>cinema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5p.m.</a:t>
                      </a:r>
                    </a:p>
                    <a:p>
                      <a:r>
                        <a:rPr lang="cs-CZ" dirty="0" err="1" smtClean="0"/>
                        <a:t>tennis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3p.m.</a:t>
                      </a:r>
                    </a:p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7p.m.</a:t>
                      </a:r>
                    </a:p>
                    <a:p>
                      <a:r>
                        <a:rPr lang="cs-CZ" dirty="0" err="1" smtClean="0"/>
                        <a:t>Italian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/>
                        <a:t>restaurant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3573016"/>
            <a:ext cx="8712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</a:t>
            </a:r>
            <a:r>
              <a:rPr lang="en-US" dirty="0" smtClean="0"/>
              <a:t>When </a:t>
            </a:r>
            <a:r>
              <a:rPr lang="en-US" dirty="0"/>
              <a:t>was his English course? </a:t>
            </a:r>
          </a:p>
          <a:p>
            <a:r>
              <a:rPr lang="cs-CZ" dirty="0" smtClean="0"/>
              <a:t>2.  </a:t>
            </a:r>
            <a:r>
              <a:rPr lang="en-US" dirty="0" smtClean="0"/>
              <a:t>When </a:t>
            </a:r>
            <a:r>
              <a:rPr lang="en-US" dirty="0"/>
              <a:t>did he go shopping? </a:t>
            </a:r>
          </a:p>
          <a:p>
            <a:r>
              <a:rPr lang="cs-CZ" dirty="0" smtClean="0"/>
              <a:t>3.  </a:t>
            </a:r>
            <a:r>
              <a:rPr lang="en-US" dirty="0" smtClean="0"/>
              <a:t>When </a:t>
            </a:r>
            <a:r>
              <a:rPr lang="en-US" dirty="0"/>
              <a:t>did he buy flowers</a:t>
            </a:r>
            <a:r>
              <a:rPr lang="en-US" dirty="0" smtClean="0"/>
              <a:t>?</a:t>
            </a:r>
            <a:endParaRPr lang="en-US" dirty="0"/>
          </a:p>
          <a:p>
            <a:r>
              <a:rPr lang="cs-CZ" dirty="0" smtClean="0"/>
              <a:t>4.  </a:t>
            </a:r>
            <a:r>
              <a:rPr lang="en-US" dirty="0" smtClean="0"/>
              <a:t>When </a:t>
            </a:r>
            <a:r>
              <a:rPr lang="en-US" dirty="0"/>
              <a:t>was his meeting? </a:t>
            </a:r>
          </a:p>
          <a:p>
            <a:r>
              <a:rPr lang="cs-CZ" dirty="0" smtClean="0"/>
              <a:t>5.  </a:t>
            </a:r>
            <a:r>
              <a:rPr lang="en-US" dirty="0" smtClean="0"/>
              <a:t>When </a:t>
            </a:r>
            <a:r>
              <a:rPr lang="en-US" dirty="0"/>
              <a:t>did he play football? </a:t>
            </a:r>
          </a:p>
          <a:p>
            <a:r>
              <a:rPr lang="cs-CZ" dirty="0" smtClean="0"/>
              <a:t>6.  </a:t>
            </a:r>
            <a:r>
              <a:rPr lang="en-US" dirty="0" smtClean="0"/>
              <a:t>When </a:t>
            </a:r>
            <a:r>
              <a:rPr lang="en-US" dirty="0"/>
              <a:t>did he go to the Italian restaurant? </a:t>
            </a:r>
          </a:p>
          <a:p>
            <a:r>
              <a:rPr lang="cs-CZ" dirty="0" smtClean="0"/>
              <a:t>7.  </a:t>
            </a:r>
            <a:r>
              <a:rPr lang="en-US" dirty="0" smtClean="0"/>
              <a:t>When </a:t>
            </a:r>
            <a:r>
              <a:rPr lang="en-US" dirty="0"/>
              <a:t>did he ring Jane? </a:t>
            </a:r>
          </a:p>
          <a:p>
            <a:r>
              <a:rPr lang="cs-CZ" dirty="0" smtClean="0"/>
              <a:t>8.  </a:t>
            </a:r>
            <a:r>
              <a:rPr lang="en-US" dirty="0" smtClean="0"/>
              <a:t>When </a:t>
            </a:r>
            <a:r>
              <a:rPr lang="en-US" dirty="0"/>
              <a:t>did he go to the cinema? </a:t>
            </a:r>
          </a:p>
          <a:p>
            <a:r>
              <a:rPr lang="cs-CZ" dirty="0" smtClean="0"/>
              <a:t>9.  </a:t>
            </a:r>
            <a:r>
              <a:rPr lang="en-US" dirty="0" smtClean="0"/>
              <a:t>When </a:t>
            </a:r>
            <a:r>
              <a:rPr lang="en-US" dirty="0"/>
              <a:t>did he play tennis? </a:t>
            </a:r>
          </a:p>
          <a:p>
            <a:r>
              <a:rPr lang="cs-CZ" dirty="0" smtClean="0"/>
              <a:t>10. </a:t>
            </a:r>
            <a:r>
              <a:rPr lang="en-US" dirty="0" smtClean="0"/>
              <a:t>When </a:t>
            </a:r>
            <a:r>
              <a:rPr lang="en-US" dirty="0"/>
              <a:t>was the concert? </a:t>
            </a:r>
          </a:p>
          <a:p>
            <a:r>
              <a:rPr lang="cs-CZ" dirty="0" smtClean="0"/>
              <a:t>11.</a:t>
            </a:r>
            <a:r>
              <a:rPr lang="en-US" dirty="0" smtClean="0"/>
              <a:t>When </a:t>
            </a:r>
            <a:r>
              <a:rPr lang="en-US" dirty="0"/>
              <a:t>did he go sailing?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89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(i)">
            <a:hlinkClick r:id="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528313" y="52193825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896527"/>
            <a:ext cx="8856984" cy="3785652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British English</a:t>
            </a:r>
          </a:p>
          <a:p>
            <a:r>
              <a:rPr lang="en-US" sz="2000" dirty="0"/>
              <a:t>In British English the </a:t>
            </a:r>
            <a:r>
              <a:rPr lang="en-US" sz="2000" i="1" dirty="0">
                <a:solidFill>
                  <a:srgbClr val="FF0000"/>
                </a:solidFill>
              </a:rPr>
              <a:t>day is usually put before the month</a:t>
            </a:r>
            <a:r>
              <a:rPr lang="en-US" sz="2000" dirty="0"/>
              <a:t>. If you wish, you can add the ending of the ordinal number. The preposition </a:t>
            </a:r>
            <a:r>
              <a:rPr lang="en-US" sz="2000" i="1" dirty="0">
                <a:solidFill>
                  <a:srgbClr val="FF0000"/>
                </a:solidFill>
              </a:rPr>
              <a:t>of</a:t>
            </a:r>
            <a:r>
              <a:rPr lang="en-US" sz="2000" dirty="0"/>
              <a:t> before the month is usually dropped. You can put a comma before the year, but this is not common anymore in British English. </a:t>
            </a:r>
            <a:endParaRPr lang="cs-CZ" sz="2000" dirty="0" smtClean="0"/>
          </a:p>
          <a:p>
            <a:r>
              <a:rPr lang="en-US" sz="2000" dirty="0" smtClean="0">
                <a:hlinkClick r:id="" action="ppaction://hlinkfile"/>
              </a:rPr>
              <a:t>It </a:t>
            </a:r>
            <a:r>
              <a:rPr lang="en-US" sz="2000" dirty="0">
                <a:hlinkClick r:id="" action="ppaction://hlinkfile"/>
              </a:rPr>
              <a:t>is common, however, </a:t>
            </a:r>
            <a:r>
              <a:rPr lang="cs-CZ" sz="2000" dirty="0" smtClean="0">
                <a:hlinkClick r:id="" action="ppaction://hlinkfile"/>
              </a:rPr>
              <a:t> </a:t>
            </a:r>
            <a:r>
              <a:rPr lang="en-US" sz="2000" dirty="0" smtClean="0">
                <a:hlinkClick r:id="" action="ppaction://hlinkfile"/>
              </a:rPr>
              <a:t>if </a:t>
            </a:r>
            <a:r>
              <a:rPr lang="en-US" sz="2000" dirty="0">
                <a:hlinkClick r:id="" action="ppaction://hlinkfile"/>
              </a:rPr>
              <a:t>the date is part of a sentence: </a:t>
            </a:r>
            <a:r>
              <a:rPr lang="cs-CZ" sz="2000" dirty="0" smtClean="0">
                <a:hlinkClick r:id="" action="ppaction://hlinkfile"/>
              </a:rPr>
              <a:t> </a:t>
            </a:r>
            <a:r>
              <a:rPr lang="en-US" sz="2000" i="1" dirty="0" smtClean="0">
                <a:hlinkClick r:id="" action="ppaction://hlinkfile"/>
              </a:rPr>
              <a:t>The </a:t>
            </a:r>
            <a:r>
              <a:rPr lang="en-US" sz="2000" i="1" dirty="0">
                <a:hlinkClick r:id="" action="ppaction://hlinkfile"/>
              </a:rPr>
              <a:t>conference takes place 10-12 December, 2003.</a:t>
            </a:r>
            <a:r>
              <a:rPr lang="en-US" sz="2000" dirty="0"/>
              <a:t> </a:t>
            </a:r>
          </a:p>
          <a:p>
            <a:r>
              <a:rPr lang="en-US" sz="2000" dirty="0"/>
              <a:t>Example: </a:t>
            </a:r>
            <a:r>
              <a:rPr lang="cs-CZ" sz="2000" dirty="0" smtClean="0"/>
              <a:t> (</a:t>
            </a:r>
            <a:r>
              <a:rPr lang="cs-CZ" sz="2000" dirty="0" err="1" smtClean="0"/>
              <a:t>th</a:t>
            </a:r>
            <a:r>
              <a:rPr lang="cs-CZ" sz="2000" dirty="0" smtClean="0"/>
              <a:t>)</a:t>
            </a:r>
            <a:r>
              <a:rPr lang="cs-CZ" sz="2000" dirty="0"/>
              <a:t>2</a:t>
            </a:r>
            <a:r>
              <a:rPr lang="en-US" sz="2000" dirty="0" smtClean="0"/>
              <a:t>(</a:t>
            </a:r>
            <a:r>
              <a:rPr lang="cs-CZ" sz="2000" dirty="0" err="1" smtClean="0"/>
              <a:t>nd</a:t>
            </a:r>
            <a:r>
              <a:rPr lang="en-US" sz="2000" dirty="0" smtClean="0"/>
              <a:t>) </a:t>
            </a:r>
            <a:r>
              <a:rPr lang="en-US" sz="2000" dirty="0"/>
              <a:t>(of) October(,) </a:t>
            </a:r>
            <a:r>
              <a:rPr lang="en-US" sz="2000" dirty="0" smtClean="0"/>
              <a:t>2004</a:t>
            </a:r>
            <a:endParaRPr lang="en-US" sz="2000" dirty="0"/>
          </a:p>
          <a:p>
            <a:r>
              <a:rPr lang="en-US" sz="2000" b="1" dirty="0">
                <a:solidFill>
                  <a:srgbClr val="FF0000"/>
                </a:solidFill>
              </a:rPr>
              <a:t>American English</a:t>
            </a:r>
          </a:p>
          <a:p>
            <a:r>
              <a:rPr lang="en-US" sz="2000" dirty="0"/>
              <a:t>In American English the </a:t>
            </a:r>
            <a:r>
              <a:rPr lang="en-US" sz="2000" i="1" dirty="0">
                <a:solidFill>
                  <a:srgbClr val="FF0000"/>
                </a:solidFill>
              </a:rPr>
              <a:t>month is usually put before the day</a:t>
            </a:r>
            <a:r>
              <a:rPr lang="en-US" sz="2000" dirty="0"/>
              <a:t>. If you wish, you can put the definite article before the day. It is common to write a comma before the year.</a:t>
            </a:r>
          </a:p>
          <a:p>
            <a:r>
              <a:rPr lang="en-US" sz="2000" dirty="0"/>
              <a:t>Example: October (the) 5(</a:t>
            </a:r>
            <a:r>
              <a:rPr lang="en-US" sz="2000" dirty="0" err="1"/>
              <a:t>th</a:t>
            </a:r>
            <a:r>
              <a:rPr lang="en-US" sz="2000" dirty="0"/>
              <a:t>), </a:t>
            </a:r>
            <a:r>
              <a:rPr lang="en-US" sz="2000" dirty="0" smtClean="0"/>
              <a:t>2004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88641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en-US" sz="2000" dirty="0" smtClean="0"/>
              <a:t>When you write a date, always capitalize the day and month</a:t>
            </a:r>
            <a:r>
              <a:rPr lang="cs-CZ" sz="2000" dirty="0" smtClean="0"/>
              <a:t>:  on 5th </a:t>
            </a:r>
            <a:r>
              <a:rPr lang="cs-CZ" sz="2000" dirty="0" err="1" smtClean="0">
                <a:solidFill>
                  <a:srgbClr val="FF0000"/>
                </a:solidFill>
              </a:rPr>
              <a:t>F</a:t>
            </a:r>
            <a:r>
              <a:rPr lang="cs-CZ" sz="2000" dirty="0" err="1" smtClean="0"/>
              <a:t>ebruary</a:t>
            </a:r>
            <a:endParaRPr lang="cs-CZ" sz="2000" dirty="0" smtClean="0"/>
          </a:p>
          <a:p>
            <a:r>
              <a:rPr lang="cs-CZ" sz="2000" dirty="0" smtClean="0"/>
              <a:t>						                 in </a:t>
            </a:r>
            <a:r>
              <a:rPr lang="cs-CZ" sz="2000" dirty="0" smtClean="0">
                <a:solidFill>
                  <a:srgbClr val="FF0000"/>
                </a:solidFill>
              </a:rPr>
              <a:t>J</a:t>
            </a:r>
            <a:r>
              <a:rPr lang="cs-CZ" sz="2000" dirty="0" smtClean="0"/>
              <a:t>une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682179"/>
            <a:ext cx="885698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0070C0"/>
                </a:solidFill>
              </a:rPr>
              <a:t>Say</a:t>
            </a:r>
            <a:r>
              <a:rPr lang="cs-CZ" sz="2400" i="1" dirty="0" smtClean="0">
                <a:solidFill>
                  <a:srgbClr val="0070C0"/>
                </a:solidFill>
              </a:rPr>
              <a:t> </a:t>
            </a:r>
            <a:r>
              <a:rPr lang="cs-CZ" sz="2400" i="1" dirty="0" err="1" smtClean="0">
                <a:solidFill>
                  <a:srgbClr val="0070C0"/>
                </a:solidFill>
              </a:rPr>
              <a:t>the</a:t>
            </a:r>
            <a:r>
              <a:rPr lang="cs-CZ" sz="2400" i="1" dirty="0" smtClean="0">
                <a:solidFill>
                  <a:srgbClr val="0070C0"/>
                </a:solidFill>
              </a:rPr>
              <a:t> </a:t>
            </a:r>
            <a:r>
              <a:rPr lang="cs-CZ" sz="2400" i="1" dirty="0" err="1" smtClean="0">
                <a:solidFill>
                  <a:srgbClr val="0070C0"/>
                </a:solidFill>
              </a:rPr>
              <a:t>dates</a:t>
            </a:r>
            <a:r>
              <a:rPr lang="cs-CZ" sz="2400" i="1" dirty="0" smtClean="0">
                <a:solidFill>
                  <a:srgbClr val="0070C0"/>
                </a:solidFill>
              </a:rPr>
              <a:t> in </a:t>
            </a:r>
            <a:r>
              <a:rPr lang="cs-CZ" sz="2400" i="1" dirty="0" err="1" smtClean="0">
                <a:solidFill>
                  <a:srgbClr val="0070C0"/>
                </a:solidFill>
              </a:rPr>
              <a:t>British</a:t>
            </a:r>
            <a:r>
              <a:rPr lang="cs-CZ" sz="2400" i="1" dirty="0" smtClean="0">
                <a:solidFill>
                  <a:srgbClr val="0070C0"/>
                </a:solidFill>
              </a:rPr>
              <a:t> and </a:t>
            </a:r>
            <a:r>
              <a:rPr lang="cs-CZ" sz="2400" i="1" dirty="0" err="1" smtClean="0">
                <a:solidFill>
                  <a:srgbClr val="0070C0"/>
                </a:solidFill>
              </a:rPr>
              <a:t>American</a:t>
            </a:r>
            <a:r>
              <a:rPr lang="cs-CZ" sz="2400" i="1" dirty="0" smtClean="0">
                <a:solidFill>
                  <a:srgbClr val="0070C0"/>
                </a:solidFill>
              </a:rPr>
              <a:t> </a:t>
            </a:r>
            <a:r>
              <a:rPr lang="cs-CZ" sz="2400" i="1" dirty="0" err="1" smtClean="0">
                <a:solidFill>
                  <a:srgbClr val="0070C0"/>
                </a:solidFill>
              </a:rPr>
              <a:t>English</a:t>
            </a:r>
            <a:r>
              <a:rPr lang="cs-CZ" sz="2400" i="1" dirty="0" smtClean="0">
                <a:solidFill>
                  <a:srgbClr val="0070C0"/>
                </a:solidFill>
              </a:rPr>
              <a:t>:</a:t>
            </a:r>
            <a:endParaRPr lang="cs-CZ" sz="2400" i="1" dirty="0">
              <a:solidFill>
                <a:srgbClr val="0070C0"/>
              </a:solidFill>
            </a:endParaRPr>
          </a:p>
          <a:p>
            <a:endParaRPr lang="cs-CZ" sz="2000" b="1" dirty="0" smtClean="0"/>
          </a:p>
          <a:p>
            <a:r>
              <a:rPr lang="en-US" sz="2000" b="1" dirty="0" smtClean="0"/>
              <a:t>1.</a:t>
            </a:r>
            <a:r>
              <a:rPr lang="cs-CZ" sz="2000" b="1" dirty="0" smtClean="0"/>
              <a:t>  </a:t>
            </a:r>
            <a:r>
              <a:rPr lang="en-US" sz="2000" b="1" dirty="0" smtClean="0"/>
              <a:t>21st </a:t>
            </a:r>
            <a:r>
              <a:rPr lang="en-US" sz="2000" b="1" dirty="0"/>
              <a:t>October, 1763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b="1" dirty="0"/>
              <a:t>2. </a:t>
            </a:r>
            <a:r>
              <a:rPr lang="cs-CZ" b="1" dirty="0" smtClean="0"/>
              <a:t> </a:t>
            </a:r>
            <a:r>
              <a:rPr lang="en-US" b="1" dirty="0" smtClean="0"/>
              <a:t>9th </a:t>
            </a:r>
            <a:r>
              <a:rPr lang="en-US" b="1" dirty="0"/>
              <a:t>September, 1414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3. </a:t>
            </a:r>
            <a:r>
              <a:rPr lang="cs-CZ" b="1" dirty="0" smtClean="0"/>
              <a:t> </a:t>
            </a:r>
            <a:r>
              <a:rPr lang="en-US" b="1" dirty="0" smtClean="0"/>
              <a:t>15th </a:t>
            </a:r>
            <a:r>
              <a:rPr lang="en-US" b="1" dirty="0"/>
              <a:t>March, 1959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4. </a:t>
            </a:r>
            <a:r>
              <a:rPr lang="cs-CZ" b="1" dirty="0" smtClean="0"/>
              <a:t> </a:t>
            </a:r>
            <a:r>
              <a:rPr lang="en-US" b="1" dirty="0" smtClean="0"/>
              <a:t>21st </a:t>
            </a:r>
            <a:r>
              <a:rPr lang="en-US" b="1" dirty="0"/>
              <a:t>November, 1899</a:t>
            </a: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4509120"/>
            <a:ext cx="52565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r>
              <a:rPr lang="en-US" b="1" dirty="0" smtClean="0"/>
              <a:t>5</a:t>
            </a:r>
            <a:r>
              <a:rPr lang="en-US" b="1" dirty="0"/>
              <a:t>. </a:t>
            </a:r>
            <a:r>
              <a:rPr lang="cs-CZ" b="1" dirty="0" smtClean="0"/>
              <a:t> </a:t>
            </a:r>
            <a:r>
              <a:rPr lang="en-US" b="1" dirty="0" smtClean="0"/>
              <a:t>14th </a:t>
            </a:r>
            <a:r>
              <a:rPr lang="en-US" b="1" dirty="0"/>
              <a:t>February, 1587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6. </a:t>
            </a:r>
            <a:r>
              <a:rPr lang="cs-CZ" b="1" dirty="0" smtClean="0"/>
              <a:t> </a:t>
            </a:r>
            <a:r>
              <a:rPr lang="en-US" b="1" dirty="0" smtClean="0"/>
              <a:t>25th </a:t>
            </a:r>
            <a:r>
              <a:rPr lang="en-US" b="1" dirty="0"/>
              <a:t>December, 2008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7. </a:t>
            </a:r>
            <a:r>
              <a:rPr lang="cs-CZ" b="1" dirty="0" smtClean="0"/>
              <a:t> 11</a:t>
            </a:r>
            <a:r>
              <a:rPr lang="en-US" b="1" dirty="0" err="1" smtClean="0"/>
              <a:t>th</a:t>
            </a:r>
            <a:r>
              <a:rPr lang="en-US" b="1" dirty="0" smtClean="0"/>
              <a:t> </a:t>
            </a:r>
            <a:r>
              <a:rPr lang="en-US" b="1" dirty="0"/>
              <a:t>May, 1912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8. </a:t>
            </a:r>
            <a:r>
              <a:rPr lang="cs-CZ" b="1" dirty="0" smtClean="0"/>
              <a:t>  </a:t>
            </a:r>
            <a:r>
              <a:rPr lang="en-US" b="1" dirty="0" smtClean="0"/>
              <a:t>6th </a:t>
            </a:r>
            <a:r>
              <a:rPr lang="en-US" b="1" dirty="0"/>
              <a:t>January, 2050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14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293938" y="14970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4837891"/>
              </p:ext>
            </p:extLst>
          </p:nvPr>
        </p:nvGraphicFramePr>
        <p:xfrm>
          <a:off x="107504" y="188640"/>
          <a:ext cx="8928992" cy="655272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3629671"/>
                <a:gridCol w="5299321"/>
              </a:tblGrid>
              <a:tr h="53147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                WE</a:t>
                      </a:r>
                      <a:r>
                        <a:rPr lang="cs-CZ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WRITE: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                  WE SAY: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79004" marR="79004" marT="39502" marB="39502">
                    <a:lnL>
                      <a:noFill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11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August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1972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rgbClr val="FF0000"/>
                          </a:solidFill>
                          <a:effectLst/>
                          <a:latin typeface="Kristen ITC"/>
                        </a:rPr>
                        <a:t>the</a:t>
                      </a: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eleventh</a:t>
                      </a: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rgbClr val="FF0000"/>
                          </a:solidFill>
                          <a:effectLst/>
                          <a:latin typeface="Kristen ITC"/>
                        </a:rPr>
                        <a:t>of</a:t>
                      </a: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August 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nineteen</a:t>
                      </a: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seventy-two</a:t>
                      </a:r>
                      <a:endParaRPr lang="en-GB" sz="1600" dirty="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14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December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1963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28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October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1956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24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April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2002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15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March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1848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25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September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2003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30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th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November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1598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2nd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July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1910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1st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May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1983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60212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23</a:t>
                      </a:r>
                      <a:r>
                        <a:rPr lang="cs-CZ" sz="160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rd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January</a:t>
                      </a:r>
                      <a:r>
                        <a:rPr lang="cs-CZ" sz="1600" baseline="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 </a:t>
                      </a:r>
                      <a:r>
                        <a:rPr lang="en-GB" sz="1600" dirty="0" smtClean="0">
                          <a:solidFill>
                            <a:srgbClr val="0000FF"/>
                          </a:solidFill>
                          <a:effectLst/>
                          <a:latin typeface="Kristen ITC"/>
                        </a:rPr>
                        <a:t>1979</a:t>
                      </a:r>
                      <a:endParaRPr lang="en-GB" sz="1600" dirty="0">
                        <a:effectLst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solidFill>
                          <a:srgbClr val="0000FF"/>
                        </a:solidFill>
                        <a:effectLst/>
                        <a:latin typeface="Kristen ITC"/>
                      </a:endParaRPr>
                    </a:p>
                  </a:txBody>
                  <a:tcPr marL="59253" marR="5925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982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404664"/>
            <a:ext cx="8784976" cy="6278642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What's the date today?</a:t>
            </a:r>
            <a:br>
              <a:rPr lang="en-US" sz="24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b="1" dirty="0"/>
              <a:t>Today is</a:t>
            </a:r>
            <a:r>
              <a:rPr lang="en-US" dirty="0"/>
              <a:t> the 15th of </a:t>
            </a:r>
            <a:r>
              <a:rPr lang="en-US" dirty="0" smtClean="0"/>
              <a:t>April</a:t>
            </a:r>
            <a:endParaRPr lang="cs-CZ" dirty="0" smtClean="0"/>
          </a:p>
          <a:p>
            <a:r>
              <a:rPr lang="en-US" dirty="0"/>
              <a:t/>
            </a:r>
            <a:br>
              <a:rPr lang="en-US" dirty="0"/>
            </a:b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When's </a:t>
            </a: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your birthday?</a:t>
            </a:r>
            <a:br>
              <a:rPr lang="en-US" sz="24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b="1" dirty="0"/>
              <a:t>My birthday is </a:t>
            </a:r>
            <a:r>
              <a:rPr lang="en-US" b="1" i="1" dirty="0"/>
              <a:t>on</a:t>
            </a:r>
            <a:r>
              <a:rPr lang="en-US" dirty="0"/>
              <a:t> the 12th of January</a:t>
            </a:r>
            <a:br>
              <a:rPr lang="en-US" dirty="0"/>
            </a:br>
            <a:r>
              <a:rPr lang="en-US" dirty="0" smtClean="0"/>
              <a:t>And </a:t>
            </a:r>
            <a:r>
              <a:rPr lang="en-US" dirty="0"/>
              <a:t>yours?</a:t>
            </a:r>
            <a:br>
              <a:rPr lang="en-US" dirty="0"/>
            </a:br>
            <a:r>
              <a:rPr lang="en-US" dirty="0"/>
              <a:t>Mine is on the 3rd of September </a:t>
            </a:r>
            <a:endParaRPr lang="cs-CZ" dirty="0" smtClean="0"/>
          </a:p>
          <a:p>
            <a:r>
              <a:rPr lang="en-US" dirty="0"/>
              <a:t/>
            </a:r>
            <a:br>
              <a:rPr lang="en-US" dirty="0"/>
            </a:b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When's your friend's birthday?</a:t>
            </a:r>
            <a:br>
              <a:rPr lang="en-US" sz="24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dirty="0" err="1"/>
              <a:t>Her/His</a:t>
            </a:r>
            <a:r>
              <a:rPr lang="en-US" dirty="0"/>
              <a:t> birthday is on the 8th of November</a:t>
            </a:r>
          </a:p>
          <a:p>
            <a:r>
              <a:rPr lang="en-US" b="1" dirty="0"/>
              <a:t>When were you born?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I was born on the</a:t>
            </a:r>
            <a:r>
              <a:rPr lang="en-US" dirty="0"/>
              <a:t> 2nd </a:t>
            </a:r>
            <a:r>
              <a:rPr lang="en-US" b="1" dirty="0"/>
              <a:t>of</a:t>
            </a:r>
            <a:r>
              <a:rPr lang="en-US" dirty="0"/>
              <a:t> August, 1937</a:t>
            </a:r>
            <a:br>
              <a:rPr lang="en-US" dirty="0"/>
            </a:br>
            <a:r>
              <a:rPr lang="en-US" dirty="0"/>
              <a:t>And you?</a:t>
            </a:r>
            <a:br>
              <a:rPr lang="en-US" dirty="0"/>
            </a:br>
            <a:r>
              <a:rPr lang="en-US" dirty="0"/>
              <a:t>I was born on the 9th of July, 1986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When were your 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parents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grandparents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400" i="1" dirty="0" err="1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iblings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born?</a:t>
            </a:r>
            <a:br>
              <a:rPr lang="en-US" sz="24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dirty="0"/>
              <a:t>My mum was born on the 23rd of March, 1965, and my dad, on the 13th of February, 1969</a:t>
            </a:r>
          </a:p>
          <a:p>
            <a:r>
              <a:rPr lang="en-US" dirty="0"/>
              <a:t>Notice the difference:</a:t>
            </a:r>
            <a:br>
              <a:rPr lang="en-US" dirty="0"/>
            </a:br>
            <a:r>
              <a:rPr lang="en-US" b="1" dirty="0"/>
              <a:t>When</a:t>
            </a:r>
            <a:r>
              <a:rPr lang="en-US" dirty="0"/>
              <a:t> were you born? - Date</a:t>
            </a:r>
            <a:br>
              <a:rPr lang="en-US" dirty="0"/>
            </a:br>
            <a:r>
              <a:rPr lang="en-US" b="1" dirty="0"/>
              <a:t>Where</a:t>
            </a:r>
            <a:r>
              <a:rPr lang="en-US" dirty="0"/>
              <a:t> were you born? - Place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27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Prepositions of Time: at, in, </a:t>
            </a:r>
            <a:r>
              <a:rPr lang="en-US" sz="3200" b="1" dirty="0" smtClean="0"/>
              <a:t>on</a:t>
            </a:r>
            <a:endParaRPr lang="en-US" sz="32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57613"/>
              </p:ext>
            </p:extLst>
          </p:nvPr>
        </p:nvGraphicFramePr>
        <p:xfrm>
          <a:off x="107504" y="584773"/>
          <a:ext cx="8928993" cy="6273227"/>
        </p:xfrm>
        <a:graphic>
          <a:graphicData uri="http://schemas.openxmlformats.org/drawingml/2006/table">
            <a:tbl>
              <a:tblPr/>
              <a:tblGrid>
                <a:gridCol w="3011739"/>
                <a:gridCol w="3011739"/>
                <a:gridCol w="2905515"/>
              </a:tblGrid>
              <a:tr h="4444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/>
                        <a:t>                     </a:t>
                      </a:r>
                      <a:r>
                        <a:rPr lang="en-US" sz="2000" b="1" dirty="0" smtClean="0"/>
                        <a:t>at</a:t>
                      </a:r>
                      <a:endParaRPr lang="cs-CZ" sz="2000" dirty="0"/>
                    </a:p>
                  </a:txBody>
                  <a:tcPr marL="82918" marR="82918" marT="41459" marB="414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                </a:t>
                      </a:r>
                      <a:r>
                        <a:rPr lang="en-US" sz="2000" b="1" dirty="0" smtClean="0"/>
                        <a:t>in</a:t>
                      </a:r>
                      <a:endParaRPr lang="cs-CZ" sz="2000" dirty="0"/>
                    </a:p>
                  </a:txBody>
                  <a:tcPr marL="82918" marR="82918" marT="41459" marB="41459">
                    <a:lnL>
                      <a:noFill/>
                    </a:lnL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                    on</a:t>
                      </a:r>
                      <a:endParaRPr lang="cs-CZ" sz="2000" dirty="0"/>
                    </a:p>
                  </a:txBody>
                  <a:tcPr marL="82918" marR="82918" marT="41459" marB="41459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9298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/>
                        <a:t>          f</a:t>
                      </a:r>
                      <a:r>
                        <a:rPr lang="en-US" sz="1600" dirty="0" smtClean="0"/>
                        <a:t>or a PRECISE TIME</a:t>
                      </a:r>
                    </a:p>
                    <a:p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for MONTHS, YEARS, CENTURIES and LONG PERIODS</a:t>
                      </a:r>
                    </a:p>
                    <a:p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/>
                        <a:t>         f</a:t>
                      </a:r>
                      <a:r>
                        <a:rPr lang="en-US" sz="1600" dirty="0" smtClean="0"/>
                        <a:t>or DAYS and DATES</a:t>
                      </a:r>
                    </a:p>
                    <a:p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</a:tr>
              <a:tr h="929803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PRECISE TIME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MONTHS, YEARS, CENTURIES and LONG PERIODS</a:t>
                      </a:r>
                      <a:endParaRPr lang="en-US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DAYS and DATES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3 </a:t>
                      </a:r>
                      <a:r>
                        <a:rPr lang="cs-CZ" sz="1600" dirty="0" err="1"/>
                        <a:t>o'clock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May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Sunday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10.30am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summer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Tuesdays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noon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summer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6 March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dinnertime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1990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25 Dec. 2010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bedtime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1990s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Christmas Day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sunrise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next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century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Independence Day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sunset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Ice</a:t>
                      </a:r>
                      <a:r>
                        <a:rPr lang="cs-CZ" sz="1600" dirty="0"/>
                        <a:t> Age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on my birthday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  <a:tr h="496146">
                <a:tc>
                  <a:txBody>
                    <a:bodyPr/>
                    <a:lstStyle/>
                    <a:p>
                      <a:r>
                        <a:rPr lang="cs-CZ" sz="1600" dirty="0" err="1"/>
                        <a:t>at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moment</a:t>
                      </a:r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in </a:t>
                      </a:r>
                      <a:r>
                        <a:rPr lang="cs-CZ" sz="1600" dirty="0" err="1"/>
                        <a:t>the</a:t>
                      </a:r>
                      <a:r>
                        <a:rPr lang="cs-CZ" sz="1600" dirty="0"/>
                        <a:t> past/</a:t>
                      </a:r>
                      <a:r>
                        <a:rPr lang="cs-CZ" sz="1600" dirty="0" err="1"/>
                        <a:t>future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on New </a:t>
                      </a:r>
                      <a:r>
                        <a:rPr lang="cs-CZ" sz="1600" dirty="0" err="1"/>
                        <a:t>Year's</a:t>
                      </a:r>
                      <a:r>
                        <a:rPr lang="cs-CZ" sz="1600" dirty="0"/>
                        <a:t> </a:t>
                      </a:r>
                      <a:r>
                        <a:rPr lang="cs-CZ" sz="1600" dirty="0" err="1"/>
                        <a:t>Eve</a:t>
                      </a:r>
                      <a:endParaRPr lang="cs-CZ" sz="1600" dirty="0"/>
                    </a:p>
                  </a:txBody>
                  <a:tcPr marL="60461" marR="60461" marT="60461" marB="60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722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58575"/>
            <a:ext cx="9144000" cy="2954655"/>
          </a:xfrm>
          <a:prstGeom prst="rect">
            <a:avLst/>
          </a:prstGeom>
          <a:solidFill>
            <a:srgbClr val="FFFF66"/>
          </a:solidFill>
        </p:spPr>
        <p:txBody>
          <a:bodyPr wrap="square">
            <a:spAutoFit/>
          </a:bodyPr>
          <a:lstStyle/>
          <a:p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Look at these 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examples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and use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right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i="1" dirty="0" err="1" smtClean="0">
                <a:solidFill>
                  <a:schemeClr val="bg2">
                    <a:lumMod val="50000"/>
                  </a:schemeClr>
                </a:solidFill>
              </a:rPr>
              <a:t>preposition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endParaRPr lang="en-US" sz="2400" i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dirty="0"/>
              <a:t>I have a meeting </a:t>
            </a:r>
            <a:r>
              <a:rPr lang="cs-CZ" dirty="0" smtClean="0"/>
              <a:t>     </a:t>
            </a:r>
            <a:r>
              <a:rPr lang="en-US" b="1" dirty="0" smtClean="0"/>
              <a:t>at</a:t>
            </a:r>
            <a:r>
              <a:rPr lang="en-US" dirty="0" smtClean="0"/>
              <a:t> </a:t>
            </a:r>
            <a:r>
              <a:rPr lang="cs-CZ" dirty="0" smtClean="0"/>
              <a:t>      </a:t>
            </a:r>
            <a:r>
              <a:rPr lang="en-US" dirty="0" smtClean="0"/>
              <a:t>9am</a:t>
            </a:r>
            <a:r>
              <a:rPr lang="en-US" dirty="0"/>
              <a:t>.</a:t>
            </a:r>
          </a:p>
          <a:p>
            <a:r>
              <a:rPr lang="en-US" dirty="0"/>
              <a:t>The shop closes </a:t>
            </a:r>
            <a:r>
              <a:rPr lang="cs-CZ" dirty="0" smtClean="0"/>
              <a:t>    </a:t>
            </a:r>
            <a:r>
              <a:rPr lang="en-US" b="1" dirty="0" smtClean="0"/>
              <a:t>at</a:t>
            </a:r>
            <a:r>
              <a:rPr lang="en-US" dirty="0" smtClean="0"/>
              <a:t> </a:t>
            </a:r>
            <a:r>
              <a:rPr lang="cs-CZ" dirty="0" smtClean="0"/>
              <a:t>    </a:t>
            </a:r>
            <a:r>
              <a:rPr lang="en-US" dirty="0" smtClean="0"/>
              <a:t>midnight</a:t>
            </a:r>
            <a:r>
              <a:rPr lang="en-US" dirty="0"/>
              <a:t>.</a:t>
            </a:r>
          </a:p>
          <a:p>
            <a:r>
              <a:rPr lang="en-US" dirty="0"/>
              <a:t>Jane went home </a:t>
            </a:r>
            <a:r>
              <a:rPr lang="cs-CZ" dirty="0" smtClean="0"/>
              <a:t>    </a:t>
            </a:r>
            <a:r>
              <a:rPr lang="en-US" b="1" dirty="0" smtClean="0"/>
              <a:t>at</a:t>
            </a:r>
            <a:r>
              <a:rPr lang="en-US" dirty="0" smtClean="0"/>
              <a:t> </a:t>
            </a:r>
            <a:r>
              <a:rPr lang="cs-CZ" dirty="0" smtClean="0"/>
              <a:t>    </a:t>
            </a:r>
            <a:r>
              <a:rPr lang="en-US" dirty="0" smtClean="0"/>
              <a:t>lunchtime</a:t>
            </a:r>
            <a:r>
              <a:rPr lang="en-US" dirty="0"/>
              <a:t>.</a:t>
            </a:r>
          </a:p>
          <a:p>
            <a:r>
              <a:rPr lang="en-US" dirty="0"/>
              <a:t>In England, it often snows </a:t>
            </a:r>
            <a:r>
              <a:rPr lang="cs-CZ" dirty="0" smtClean="0"/>
              <a:t>    </a:t>
            </a:r>
            <a:r>
              <a:rPr lang="en-US" b="1" dirty="0" smtClean="0"/>
              <a:t>in</a:t>
            </a:r>
            <a:r>
              <a:rPr lang="cs-CZ" b="1" dirty="0" smtClean="0"/>
              <a:t>    </a:t>
            </a:r>
            <a:r>
              <a:rPr lang="en-US" dirty="0" smtClean="0"/>
              <a:t> </a:t>
            </a:r>
            <a:r>
              <a:rPr lang="en-US" dirty="0"/>
              <a:t>December.</a:t>
            </a:r>
          </a:p>
          <a:p>
            <a:r>
              <a:rPr lang="en-US" dirty="0"/>
              <a:t>Do you think we will go to Jupiter </a:t>
            </a:r>
            <a:r>
              <a:rPr lang="cs-CZ" dirty="0" smtClean="0"/>
              <a:t>    </a:t>
            </a:r>
            <a:r>
              <a:rPr lang="en-US" b="1" dirty="0" smtClean="0"/>
              <a:t>in</a:t>
            </a:r>
            <a:r>
              <a:rPr lang="en-US" dirty="0" smtClean="0"/>
              <a:t> </a:t>
            </a:r>
            <a:r>
              <a:rPr lang="cs-CZ" dirty="0" smtClean="0"/>
              <a:t>    </a:t>
            </a:r>
            <a:r>
              <a:rPr lang="en-US" dirty="0" smtClean="0"/>
              <a:t>the </a:t>
            </a:r>
            <a:r>
              <a:rPr lang="en-US" dirty="0"/>
              <a:t>future?</a:t>
            </a:r>
          </a:p>
          <a:p>
            <a:r>
              <a:rPr lang="en-US" dirty="0"/>
              <a:t>There should be a lot of progress </a:t>
            </a:r>
            <a:r>
              <a:rPr lang="cs-CZ" dirty="0" smtClean="0"/>
              <a:t>    </a:t>
            </a:r>
            <a:r>
              <a:rPr lang="en-US" b="1" dirty="0" smtClean="0"/>
              <a:t>in</a:t>
            </a:r>
            <a:r>
              <a:rPr lang="cs-CZ" b="1" dirty="0" smtClean="0"/>
              <a:t>   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r>
              <a:rPr lang="en-US" dirty="0" smtClean="0"/>
              <a:t>the </a:t>
            </a:r>
            <a:r>
              <a:rPr lang="en-US" dirty="0"/>
              <a:t>next century.</a:t>
            </a:r>
          </a:p>
          <a:p>
            <a:r>
              <a:rPr lang="en-US" dirty="0"/>
              <a:t>Do you work </a:t>
            </a:r>
            <a:r>
              <a:rPr lang="cs-CZ" dirty="0" smtClean="0"/>
              <a:t>    </a:t>
            </a:r>
            <a:r>
              <a:rPr lang="en-US" b="1" dirty="0" smtClean="0"/>
              <a:t>on</a:t>
            </a:r>
            <a:r>
              <a:rPr lang="cs-CZ" b="1" dirty="0" smtClean="0"/>
              <a:t>    </a:t>
            </a:r>
            <a:r>
              <a:rPr lang="en-US" dirty="0" smtClean="0"/>
              <a:t> </a:t>
            </a:r>
            <a:r>
              <a:rPr lang="en-US" dirty="0"/>
              <a:t>Mondays?</a:t>
            </a:r>
          </a:p>
          <a:p>
            <a:r>
              <a:rPr lang="en-US" dirty="0"/>
              <a:t>Her birthday is </a:t>
            </a:r>
            <a:r>
              <a:rPr lang="cs-CZ" dirty="0" smtClean="0"/>
              <a:t>     </a:t>
            </a:r>
            <a:r>
              <a:rPr lang="en-US" b="1" dirty="0" smtClean="0"/>
              <a:t>on</a:t>
            </a:r>
            <a:r>
              <a:rPr lang="cs-CZ" b="1" dirty="0" smtClean="0"/>
              <a:t>   </a:t>
            </a:r>
            <a:r>
              <a:rPr lang="en-US" dirty="0" smtClean="0"/>
              <a:t> </a:t>
            </a:r>
            <a:r>
              <a:rPr lang="en-US" dirty="0"/>
              <a:t>20 November.</a:t>
            </a:r>
          </a:p>
          <a:p>
            <a:r>
              <a:rPr lang="en-US" dirty="0"/>
              <a:t>Where will you be </a:t>
            </a:r>
            <a:r>
              <a:rPr lang="cs-CZ" dirty="0" smtClean="0"/>
              <a:t>   </a:t>
            </a:r>
            <a:r>
              <a:rPr lang="en-US" b="1" dirty="0" smtClean="0"/>
              <a:t>on</a:t>
            </a:r>
            <a:r>
              <a:rPr lang="en-US" dirty="0" smtClean="0"/>
              <a:t> </a:t>
            </a:r>
            <a:r>
              <a:rPr lang="cs-CZ" dirty="0" smtClean="0"/>
              <a:t>    </a:t>
            </a:r>
            <a:r>
              <a:rPr lang="en-US" dirty="0" smtClean="0"/>
              <a:t>New </a:t>
            </a:r>
            <a:r>
              <a:rPr lang="en-US" dirty="0"/>
              <a:t>Year's Day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729382"/>
              </p:ext>
            </p:extLst>
          </p:nvPr>
        </p:nvGraphicFramePr>
        <p:xfrm>
          <a:off x="0" y="3027021"/>
          <a:ext cx="9036496" cy="4060145"/>
        </p:xfrm>
        <a:graphic>
          <a:graphicData uri="http://schemas.openxmlformats.org/drawingml/2006/table">
            <a:tbl>
              <a:tblPr/>
              <a:tblGrid>
                <a:gridCol w="4499992"/>
                <a:gridCol w="4536504"/>
              </a:tblGrid>
              <a:tr h="576065">
                <a:tc>
                  <a:txBody>
                    <a:bodyPr/>
                    <a:lstStyle/>
                    <a:p>
                      <a:r>
                        <a:rPr lang="en-US" sz="2400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Notice the use of the preposition </a:t>
                      </a:r>
                      <a:r>
                        <a:rPr lang="en-US" sz="2400" b="1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at</a:t>
                      </a:r>
                      <a:r>
                        <a:rPr lang="cs-CZ" sz="2400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:</a:t>
                      </a:r>
                      <a:endParaRPr lang="cs-CZ" sz="2400" i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>
                    <a:lnL>
                      <a:noFill/>
                    </a:lnL>
                    <a:solidFill>
                      <a:srgbClr val="FFFF66"/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b="1" dirty="0" err="1"/>
                        <a:t>Expression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Example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dirty="0" err="1"/>
                        <a:t>at</a:t>
                      </a:r>
                      <a:r>
                        <a:rPr lang="cs-CZ" dirty="0"/>
                        <a:t> night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stars shine </a:t>
                      </a:r>
                      <a:r>
                        <a:rPr lang="en-US" b="1" dirty="0"/>
                        <a:t>at night</a:t>
                      </a:r>
                      <a:r>
                        <a:rPr lang="en-US" dirty="0"/>
                        <a:t>.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the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weekend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don't usually work </a:t>
                      </a:r>
                      <a:r>
                        <a:rPr lang="en-US" b="1" dirty="0"/>
                        <a:t>at the weekend</a:t>
                      </a:r>
                      <a:r>
                        <a:rPr lang="en-US" dirty="0"/>
                        <a:t>.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Christmas</a:t>
                      </a:r>
                      <a:r>
                        <a:rPr lang="cs-CZ" dirty="0"/>
                        <a:t>/</a:t>
                      </a:r>
                      <a:r>
                        <a:rPr lang="cs-CZ" dirty="0" err="1"/>
                        <a:t>Easter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stay with my family </a:t>
                      </a:r>
                      <a:r>
                        <a:rPr lang="en-US" b="1" dirty="0"/>
                        <a:t>at Christmas</a:t>
                      </a:r>
                      <a:r>
                        <a:rPr lang="en-US" dirty="0"/>
                        <a:t>.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the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same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time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 finished the test </a:t>
                      </a:r>
                      <a:r>
                        <a:rPr lang="en-US" b="1" dirty="0"/>
                        <a:t>at the same time</a:t>
                      </a:r>
                      <a:r>
                        <a:rPr lang="en-US" dirty="0"/>
                        <a:t>.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580680">
                <a:tc>
                  <a:txBody>
                    <a:bodyPr/>
                    <a:lstStyle/>
                    <a:p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present</a:t>
                      </a:r>
                      <a:endParaRPr lang="cs-CZ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He's not home </a:t>
                      </a:r>
                      <a:r>
                        <a:rPr lang="en-US" b="1" dirty="0"/>
                        <a:t>at present</a:t>
                      </a:r>
                      <a:r>
                        <a:rPr lang="en-US" dirty="0"/>
                        <a:t>. Try later.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620672" y="1700808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907704" y="2653009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92617" y="2389627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09074" y="2158008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16324" y="1869976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337294" y="1601103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75402" y="1360105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92617" y="1102431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14388" y="764095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63688" y="476672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4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3996980"/>
              </p:ext>
            </p:extLst>
          </p:nvPr>
        </p:nvGraphicFramePr>
        <p:xfrm>
          <a:off x="179512" y="316686"/>
          <a:ext cx="8885290" cy="3315480"/>
        </p:xfrm>
        <a:graphic>
          <a:graphicData uri="http://schemas.openxmlformats.org/drawingml/2006/table">
            <a:tbl>
              <a:tblPr/>
              <a:tblGrid>
                <a:gridCol w="4442645"/>
                <a:gridCol w="4442645"/>
              </a:tblGrid>
              <a:tr h="9640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Notice the use of the prepositions of time </a:t>
                      </a:r>
                      <a:r>
                        <a:rPr lang="en-US" sz="2000" b="1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in</a:t>
                      </a:r>
                      <a:r>
                        <a:rPr lang="en-US" sz="2000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 and </a:t>
                      </a:r>
                      <a:r>
                        <a:rPr lang="en-US" sz="2000" b="1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on</a:t>
                      </a:r>
                      <a:r>
                        <a:rPr lang="en-US" sz="2000" i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 in these common expressions:</a:t>
                      </a:r>
                      <a:endParaRPr lang="cs-CZ" sz="2000" i="1" dirty="0" smtClean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  <a:p>
                      <a:endParaRPr lang="cs-CZ" sz="20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solidFill>
                      <a:srgbClr val="FFFF66"/>
                    </a:solidFill>
                  </a:tcPr>
                </a:tc>
              </a:tr>
              <a:tr h="461928">
                <a:tc>
                  <a:txBody>
                    <a:bodyPr/>
                    <a:lstStyle/>
                    <a:p>
                      <a:r>
                        <a:rPr lang="cs-CZ" sz="2000" b="1" dirty="0"/>
                        <a:t>in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on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61928">
                <a:tc>
                  <a:txBody>
                    <a:bodyPr/>
                    <a:lstStyle/>
                    <a:p>
                      <a:r>
                        <a:rPr lang="cs-CZ" sz="2000"/>
                        <a:t>in the morning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on </a:t>
                      </a:r>
                      <a:r>
                        <a:rPr lang="cs-CZ" sz="2000" dirty="0" err="1"/>
                        <a:t>Tuesday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morning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1928">
                <a:tc>
                  <a:txBody>
                    <a:bodyPr/>
                    <a:lstStyle/>
                    <a:p>
                      <a:r>
                        <a:rPr lang="cs-CZ" sz="2000"/>
                        <a:t>in the mornings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on </a:t>
                      </a:r>
                      <a:r>
                        <a:rPr lang="cs-CZ" sz="2000" dirty="0" err="1"/>
                        <a:t>Saturday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mornings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1928">
                <a:tc>
                  <a:txBody>
                    <a:bodyPr/>
                    <a:lstStyle/>
                    <a:p>
                      <a:r>
                        <a:rPr lang="cs-CZ" sz="2000"/>
                        <a:t>in the afternoon(s)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on </a:t>
                      </a:r>
                      <a:r>
                        <a:rPr lang="cs-CZ" sz="2000" dirty="0" err="1"/>
                        <a:t>Sunday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afternoons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1928">
                <a:tc>
                  <a:txBody>
                    <a:bodyPr/>
                    <a:lstStyle/>
                    <a:p>
                      <a:r>
                        <a:rPr lang="cs-CZ" sz="2000"/>
                        <a:t>in the evening(s)</a:t>
                      </a:r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on </a:t>
                      </a:r>
                      <a:r>
                        <a:rPr lang="cs-CZ" sz="2000" dirty="0" err="1"/>
                        <a:t>Monday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evening</a:t>
                      </a:r>
                      <a:endParaRPr lang="cs-CZ" sz="2000" dirty="0"/>
                    </a:p>
                  </a:txBody>
                  <a:tcPr marL="66675" marR="66675" marT="66675" marB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3789040"/>
            <a:ext cx="9144000" cy="1938992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i="1" dirty="0" smtClean="0">
                <a:solidFill>
                  <a:srgbClr val="FF0000"/>
                </a:solidFill>
              </a:rPr>
              <a:t>When </a:t>
            </a:r>
            <a:r>
              <a:rPr lang="en-US" sz="2000" i="1" dirty="0">
                <a:solidFill>
                  <a:srgbClr val="FF0000"/>
                </a:solidFill>
              </a:rPr>
              <a:t>we say </a:t>
            </a:r>
            <a:r>
              <a:rPr lang="en-US" sz="2000" b="1" i="1" dirty="0">
                <a:solidFill>
                  <a:srgbClr val="FF0000"/>
                </a:solidFill>
              </a:rPr>
              <a:t>last, next, every, this</a:t>
            </a:r>
            <a:r>
              <a:rPr lang="en-US" sz="2000" i="1" dirty="0">
                <a:solidFill>
                  <a:srgbClr val="FF0000"/>
                </a:solidFill>
              </a:rPr>
              <a:t> we do not also use </a:t>
            </a:r>
            <a:r>
              <a:rPr lang="en-US" sz="2000" b="1" i="1" dirty="0">
                <a:solidFill>
                  <a:srgbClr val="FF0000"/>
                </a:solidFill>
              </a:rPr>
              <a:t>at, in, </a:t>
            </a:r>
            <a:r>
              <a:rPr lang="en-US" sz="2000" b="1" i="1" dirty="0" smtClean="0">
                <a:solidFill>
                  <a:srgbClr val="FF0000"/>
                </a:solidFill>
              </a:rPr>
              <a:t>on</a:t>
            </a:r>
            <a:r>
              <a:rPr lang="cs-CZ" sz="2000" i="1" dirty="0" smtClean="0">
                <a:solidFill>
                  <a:srgbClr val="FF0000"/>
                </a:solidFill>
              </a:rPr>
              <a:t>:</a:t>
            </a:r>
            <a:endParaRPr lang="en-US" sz="2000" i="1" dirty="0">
              <a:solidFill>
                <a:srgbClr val="FF0000"/>
              </a:solidFill>
            </a:endParaRPr>
          </a:p>
          <a:p>
            <a:endParaRPr lang="cs-CZ" sz="2000" dirty="0" smtClean="0"/>
          </a:p>
          <a:p>
            <a:r>
              <a:rPr lang="en-US" sz="2000" dirty="0" smtClean="0"/>
              <a:t>I </a:t>
            </a:r>
            <a:r>
              <a:rPr lang="en-US" sz="2000" dirty="0"/>
              <a:t>went to London </a:t>
            </a:r>
            <a:r>
              <a:rPr lang="en-US" sz="2000" b="1" dirty="0">
                <a:solidFill>
                  <a:srgbClr val="FF0000"/>
                </a:solidFill>
              </a:rPr>
              <a:t>last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June. (</a:t>
            </a:r>
            <a:r>
              <a:rPr lang="en-US" sz="2000" b="1" i="1" dirty="0"/>
              <a:t>not</a:t>
            </a:r>
            <a:r>
              <a:rPr lang="en-US" sz="2000" dirty="0"/>
              <a:t> </a:t>
            </a:r>
            <a:r>
              <a:rPr lang="en-US" sz="2000" u="sng" dirty="0"/>
              <a:t>in last</a:t>
            </a:r>
            <a:r>
              <a:rPr lang="en-US" sz="2000" dirty="0"/>
              <a:t> June)</a:t>
            </a:r>
          </a:p>
          <a:p>
            <a:r>
              <a:rPr lang="en-US" sz="2000" dirty="0"/>
              <a:t>He's coming back </a:t>
            </a:r>
            <a:r>
              <a:rPr lang="en-US" sz="2000" b="1" dirty="0">
                <a:solidFill>
                  <a:srgbClr val="FF0000"/>
                </a:solidFill>
              </a:rPr>
              <a:t>next</a:t>
            </a:r>
            <a:r>
              <a:rPr lang="en-US" sz="2000" dirty="0"/>
              <a:t> Tuesday. (</a:t>
            </a:r>
            <a:r>
              <a:rPr lang="en-US" sz="2000" b="1" i="1" dirty="0"/>
              <a:t>not</a:t>
            </a:r>
            <a:r>
              <a:rPr lang="en-US" sz="2000" dirty="0"/>
              <a:t> </a:t>
            </a:r>
            <a:r>
              <a:rPr lang="en-US" sz="2000" u="sng" dirty="0"/>
              <a:t>on next</a:t>
            </a:r>
            <a:r>
              <a:rPr lang="en-US" sz="2000" dirty="0"/>
              <a:t> Tuesday)</a:t>
            </a:r>
          </a:p>
          <a:p>
            <a:r>
              <a:rPr lang="en-US" sz="2000" dirty="0"/>
              <a:t>I go home </a:t>
            </a:r>
            <a:r>
              <a:rPr lang="en-US" sz="2000" b="1" dirty="0">
                <a:solidFill>
                  <a:srgbClr val="FF0000"/>
                </a:solidFill>
              </a:rPr>
              <a:t>every</a:t>
            </a:r>
            <a:r>
              <a:rPr lang="en-US" sz="2000" dirty="0"/>
              <a:t> Easter. (</a:t>
            </a:r>
            <a:r>
              <a:rPr lang="en-US" sz="2000" b="1" i="1" dirty="0"/>
              <a:t>not</a:t>
            </a:r>
            <a:r>
              <a:rPr lang="en-US" sz="2000" dirty="0"/>
              <a:t> </a:t>
            </a:r>
            <a:r>
              <a:rPr lang="en-US" sz="2000" u="sng" dirty="0"/>
              <a:t>at every</a:t>
            </a:r>
            <a:r>
              <a:rPr lang="en-US" sz="2000" dirty="0"/>
              <a:t> Easter)</a:t>
            </a:r>
          </a:p>
          <a:p>
            <a:r>
              <a:rPr lang="en-US" sz="2000" dirty="0"/>
              <a:t>We'll call you </a:t>
            </a:r>
            <a:r>
              <a:rPr lang="en-US" sz="2000" b="1" dirty="0">
                <a:solidFill>
                  <a:srgbClr val="FF0000"/>
                </a:solidFill>
              </a:rPr>
              <a:t>this</a:t>
            </a:r>
            <a:r>
              <a:rPr lang="en-US" sz="2000" dirty="0"/>
              <a:t> evening. (</a:t>
            </a:r>
            <a:r>
              <a:rPr lang="en-US" sz="2000" b="1" i="1" dirty="0"/>
              <a:t>not</a:t>
            </a:r>
            <a:r>
              <a:rPr lang="en-US" sz="2000" dirty="0"/>
              <a:t> </a:t>
            </a:r>
            <a:r>
              <a:rPr lang="en-US" sz="2000" u="sng" dirty="0"/>
              <a:t>in this</a:t>
            </a:r>
            <a:r>
              <a:rPr lang="en-US" sz="2000" dirty="0"/>
              <a:t> evening</a:t>
            </a:r>
            <a:r>
              <a:rPr lang="en-US" sz="2000" dirty="0" smtClean="0"/>
              <a:t>)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5728032"/>
            <a:ext cx="8964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MONTHS AND BIRTHDAYS VIDEO:</a:t>
            </a:r>
          </a:p>
          <a:p>
            <a:r>
              <a:rPr lang="cs-CZ" dirty="0">
                <a:hlinkClick r:id="rId2"/>
              </a:rPr>
              <a:t>http://www.eslkidslab.com/lessons/course3/videos/months/index.html</a:t>
            </a:r>
            <a:endParaRPr lang="cs-CZ" dirty="0"/>
          </a:p>
          <a:p>
            <a:r>
              <a:rPr lang="cs-CZ" dirty="0"/>
              <a:t>DAYS OF THE WEEK VIDEO: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www.eslkidslab.com/lessons/course2/videos/days/index.html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6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64096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u="sng" dirty="0" smtClean="0"/>
              <a:t>ZDROJE:</a:t>
            </a:r>
          </a:p>
          <a:p>
            <a:endParaRPr lang="cs-CZ" sz="1100" u="sng" dirty="0" smtClean="0"/>
          </a:p>
          <a:p>
            <a:r>
              <a:rPr lang="cs-CZ" sz="1100" dirty="0" err="1" smtClean="0"/>
              <a:t>Date</a:t>
            </a:r>
            <a:r>
              <a:rPr lang="cs-CZ" sz="1100" dirty="0" smtClean="0"/>
              <a:t> </a:t>
            </a:r>
            <a:r>
              <a:rPr lang="cs-CZ" sz="1100" dirty="0" err="1" smtClean="0"/>
              <a:t>Generator</a:t>
            </a:r>
            <a:r>
              <a:rPr lang="cs-CZ" sz="1100" dirty="0" smtClean="0"/>
              <a:t>. </a:t>
            </a:r>
            <a:r>
              <a:rPr lang="cs-CZ" sz="1100" i="1" dirty="0" smtClean="0"/>
              <a:t>Ego4u.com</a:t>
            </a:r>
            <a:r>
              <a:rPr lang="cs-CZ" sz="1100" dirty="0" smtClean="0"/>
              <a:t> [online]. 2010 [cit. 2012-06-23]. Dostupné z: http://www.ego4u.com/</a:t>
            </a:r>
            <a:r>
              <a:rPr lang="cs-CZ" sz="1100" dirty="0" err="1" smtClean="0"/>
              <a:t>en</a:t>
            </a:r>
            <a:r>
              <a:rPr lang="cs-CZ" sz="1100" dirty="0" smtClean="0"/>
              <a:t>/</a:t>
            </a:r>
            <a:r>
              <a:rPr lang="cs-CZ" sz="1100" dirty="0" err="1" smtClean="0"/>
              <a:t>cram</a:t>
            </a:r>
            <a:r>
              <a:rPr lang="cs-CZ" sz="1100" dirty="0" smtClean="0"/>
              <a:t>-</a:t>
            </a:r>
            <a:r>
              <a:rPr lang="cs-CZ" sz="1100" dirty="0" err="1" smtClean="0"/>
              <a:t>up</a:t>
            </a:r>
            <a:r>
              <a:rPr lang="cs-CZ" sz="1100" dirty="0" smtClean="0"/>
              <a:t>/</a:t>
            </a:r>
            <a:r>
              <a:rPr lang="cs-CZ" sz="1100" dirty="0" err="1" smtClean="0"/>
              <a:t>vocabulary</a:t>
            </a:r>
            <a:r>
              <a:rPr lang="cs-CZ" sz="1100" dirty="0" smtClean="0"/>
              <a:t>/</a:t>
            </a:r>
            <a:r>
              <a:rPr lang="cs-CZ" sz="1100" dirty="0" err="1" smtClean="0"/>
              <a:t>date</a:t>
            </a:r>
            <a:r>
              <a:rPr lang="cs-CZ" sz="1100" dirty="0" smtClean="0"/>
              <a:t>/</a:t>
            </a:r>
            <a:r>
              <a:rPr lang="cs-CZ" sz="1100" dirty="0" err="1" smtClean="0"/>
              <a:t>generator</a:t>
            </a:r>
            <a:r>
              <a:rPr lang="cs-CZ" sz="1100" dirty="0" smtClean="0"/>
              <a:t>?</a:t>
            </a:r>
            <a:r>
              <a:rPr lang="cs-CZ" sz="1100" dirty="0" err="1" smtClean="0"/>
              <a:t>day</a:t>
            </a:r>
            <a:r>
              <a:rPr lang="cs-CZ" sz="1100" dirty="0" smtClean="0"/>
              <a:t>=22&amp;</a:t>
            </a:r>
            <a:r>
              <a:rPr lang="cs-CZ" sz="1100" dirty="0" err="1" smtClean="0"/>
              <a:t>month</a:t>
            </a:r>
            <a:r>
              <a:rPr lang="cs-CZ" sz="1100" dirty="0" smtClean="0"/>
              <a:t>=8&amp;</a:t>
            </a:r>
            <a:r>
              <a:rPr lang="cs-CZ" sz="1100" dirty="0" err="1" smtClean="0"/>
              <a:t>year</a:t>
            </a:r>
            <a:r>
              <a:rPr lang="cs-CZ" sz="1100" dirty="0" smtClean="0"/>
              <a:t>=1953&amp;show=Show+</a:t>
            </a:r>
            <a:r>
              <a:rPr lang="cs-CZ" sz="1100" dirty="0" err="1" smtClean="0"/>
              <a:t>Date</a:t>
            </a:r>
            <a:r>
              <a:rPr lang="cs-CZ" sz="1100" dirty="0" smtClean="0"/>
              <a:t> </a:t>
            </a:r>
          </a:p>
          <a:p>
            <a:endParaRPr lang="cs-CZ" sz="1100" dirty="0" smtClean="0"/>
          </a:p>
          <a:p>
            <a:r>
              <a:rPr lang="en-US" sz="1100" dirty="0" smtClean="0"/>
              <a:t>Days of the week. </a:t>
            </a:r>
            <a:r>
              <a:rPr lang="en-US" sz="1100" i="1" dirty="0" smtClean="0"/>
              <a:t>Ego4u.com</a:t>
            </a:r>
            <a:r>
              <a:rPr lang="en-US" sz="1100" dirty="0" smtClean="0"/>
              <a:t> [online]. 2010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http://www.ego4u.com/en/cram-up/vocabulary/date/exercises2?03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err="1" smtClean="0"/>
              <a:t>Dates</a:t>
            </a:r>
            <a:r>
              <a:rPr lang="cs-CZ" sz="1100" dirty="0" smtClean="0"/>
              <a:t> </a:t>
            </a:r>
            <a:r>
              <a:rPr lang="cs-CZ" sz="1100" dirty="0" err="1" smtClean="0"/>
              <a:t>Worksheets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English.web.tr</a:t>
            </a:r>
            <a:r>
              <a:rPr lang="cs-CZ" sz="1100" dirty="0" smtClean="0"/>
              <a:t> [online]. 2011 [cit. 2012-06-23]. Dostupné z: http://english.web.tr/tag/dates-worksheets/ </a:t>
            </a:r>
          </a:p>
          <a:p>
            <a:endParaRPr lang="cs-CZ" sz="1100" dirty="0" smtClean="0"/>
          </a:p>
          <a:p>
            <a:r>
              <a:rPr lang="cs-CZ" sz="1100" dirty="0" err="1" smtClean="0"/>
              <a:t>English</a:t>
            </a:r>
            <a:r>
              <a:rPr lang="cs-CZ" sz="1100" dirty="0" smtClean="0"/>
              <a:t> </a:t>
            </a:r>
            <a:r>
              <a:rPr lang="cs-CZ" sz="1100" dirty="0" err="1" smtClean="0"/>
              <a:t>Exercises</a:t>
            </a:r>
            <a:r>
              <a:rPr lang="cs-CZ" sz="1100" dirty="0" smtClean="0"/>
              <a:t> &gt; </a:t>
            </a:r>
            <a:r>
              <a:rPr lang="cs-CZ" sz="1100" dirty="0" err="1" smtClean="0"/>
              <a:t>numbers</a:t>
            </a:r>
            <a:r>
              <a:rPr lang="cs-CZ" sz="1100" dirty="0" smtClean="0"/>
              <a:t> </a:t>
            </a:r>
            <a:r>
              <a:rPr lang="cs-CZ" sz="1100" dirty="0" err="1" smtClean="0"/>
              <a:t>exercises</a:t>
            </a:r>
            <a:r>
              <a:rPr lang="cs-CZ" sz="1100" dirty="0" smtClean="0"/>
              <a:t> &gt; </a:t>
            </a:r>
            <a:r>
              <a:rPr lang="cs-CZ" sz="1100" dirty="0" err="1" smtClean="0"/>
              <a:t>Numbers</a:t>
            </a:r>
            <a:r>
              <a:rPr lang="cs-CZ" sz="1100" dirty="0" smtClean="0"/>
              <a:t>, </a:t>
            </a:r>
            <a:r>
              <a:rPr lang="cs-CZ" sz="1100" dirty="0" err="1" smtClean="0"/>
              <a:t>time</a:t>
            </a:r>
            <a:r>
              <a:rPr lang="cs-CZ" sz="1100" dirty="0" smtClean="0"/>
              <a:t> </a:t>
            </a:r>
            <a:r>
              <a:rPr lang="cs-CZ" sz="1100" dirty="0" err="1" smtClean="0"/>
              <a:t>and</a:t>
            </a:r>
            <a:r>
              <a:rPr lang="cs-CZ" sz="1100" dirty="0" smtClean="0"/>
              <a:t> </a:t>
            </a:r>
            <a:r>
              <a:rPr lang="cs-CZ" sz="1100" dirty="0" err="1" smtClean="0"/>
              <a:t>dates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Englishexercises.org</a:t>
            </a:r>
            <a:r>
              <a:rPr lang="cs-CZ" sz="1100" dirty="0" smtClean="0"/>
              <a:t> [online]. 2012 [cit. 2012-06-23]. Dostupné z: http://www.</a:t>
            </a:r>
            <a:r>
              <a:rPr lang="cs-CZ" sz="1100" dirty="0" err="1" smtClean="0"/>
              <a:t>englishexercises.org</a:t>
            </a:r>
            <a:r>
              <a:rPr lang="cs-CZ" sz="1100" dirty="0" smtClean="0"/>
              <a:t>/</a:t>
            </a:r>
            <a:r>
              <a:rPr lang="cs-CZ" sz="1100" dirty="0" err="1" smtClean="0"/>
              <a:t>makeagame</a:t>
            </a:r>
            <a:r>
              <a:rPr lang="cs-CZ" sz="1100" dirty="0" smtClean="0"/>
              <a:t>/</a:t>
            </a:r>
            <a:r>
              <a:rPr lang="cs-CZ" sz="1100" dirty="0" err="1" smtClean="0"/>
              <a:t>viewgame.asp</a:t>
            </a:r>
            <a:r>
              <a:rPr lang="cs-CZ" sz="1100" dirty="0" smtClean="0"/>
              <a:t>?id=4974 </a:t>
            </a:r>
          </a:p>
          <a:p>
            <a:endParaRPr lang="cs-CZ" sz="1100" dirty="0" smtClean="0"/>
          </a:p>
          <a:p>
            <a:r>
              <a:rPr lang="en-US" sz="1100" dirty="0" smtClean="0"/>
              <a:t>The Time and Dates. </a:t>
            </a:r>
            <a:r>
              <a:rPr lang="en-US" sz="1100" i="1" dirty="0" smtClean="0"/>
              <a:t>Talkingpeople.net</a:t>
            </a:r>
            <a:r>
              <a:rPr lang="en-US" sz="1100" dirty="0" smtClean="0"/>
              <a:t> [online]. 2012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http://www.talkingpeople.net/tp/usefullanguage/elementary/time_dates2.htm </a:t>
            </a:r>
          </a:p>
          <a:p>
            <a:endParaRPr lang="cs-CZ" sz="1100" dirty="0" smtClean="0"/>
          </a:p>
          <a:p>
            <a:r>
              <a:rPr lang="en-US" sz="1100" dirty="0" smtClean="0"/>
              <a:t>Prepositions of Time: at, in, on. </a:t>
            </a:r>
            <a:r>
              <a:rPr lang="en-US" sz="1100" i="1" dirty="0" smtClean="0"/>
              <a:t>EnglishClub.com</a:t>
            </a:r>
            <a:r>
              <a:rPr lang="en-US" sz="1100" dirty="0" smtClean="0"/>
              <a:t> [online]. 2012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http://www.englishclub.com/grammar/prepositions-at-in-on-time.htm </a:t>
            </a:r>
          </a:p>
          <a:p>
            <a:endParaRPr lang="cs-CZ" sz="1100" dirty="0" smtClean="0"/>
          </a:p>
          <a:p>
            <a:r>
              <a:rPr lang="cs-CZ" sz="1100" dirty="0" err="1" smtClean="0"/>
              <a:t>VIDEOS</a:t>
            </a:r>
            <a:r>
              <a:rPr lang="cs-CZ" sz="1100" dirty="0" smtClean="0"/>
              <a:t>:</a:t>
            </a:r>
          </a:p>
          <a:p>
            <a:r>
              <a:rPr lang="en-US" sz="1100" dirty="0" smtClean="0"/>
              <a:t>The Months Chant from Super Simple Songs™. </a:t>
            </a:r>
            <a:r>
              <a:rPr lang="en-US" sz="1100" i="1" dirty="0" smtClean="0"/>
              <a:t>You Tube</a:t>
            </a:r>
            <a:r>
              <a:rPr lang="en-US" sz="1100" dirty="0" smtClean="0"/>
              <a:t> [online]. 2012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http://www.youtube.com/watch?v=gtc4c1JlAEM&amp;feature=relmfu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en-US" sz="1100" dirty="0" smtClean="0"/>
              <a:t>Months Of The Year Song. </a:t>
            </a:r>
            <a:r>
              <a:rPr lang="en-US" sz="1100" i="1" dirty="0" smtClean="0"/>
              <a:t>You Tube</a:t>
            </a:r>
            <a:r>
              <a:rPr lang="en-US" sz="1100" dirty="0" smtClean="0"/>
              <a:t> [online]. 2009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http://www.youtube.com/watch?v=5enDRrWyXaw&amp;feature=relmfu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en-US" sz="1100" dirty="0" smtClean="0"/>
              <a:t>Days in the Months Song. </a:t>
            </a:r>
            <a:r>
              <a:rPr lang="en-US" sz="1100" i="1" dirty="0" smtClean="0"/>
              <a:t>You Tube</a:t>
            </a:r>
            <a:r>
              <a:rPr lang="en-US" sz="1100" dirty="0" smtClean="0"/>
              <a:t> [online]. 2011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http://www.youtube.com/watch?v=drH3_Flt85g </a:t>
            </a:r>
          </a:p>
          <a:p>
            <a:r>
              <a:rPr lang="cs-CZ" sz="1100" dirty="0" smtClean="0"/>
              <a:t> </a:t>
            </a:r>
          </a:p>
          <a:p>
            <a:r>
              <a:rPr lang="en-US" sz="1100" dirty="0" smtClean="0"/>
              <a:t>Days Of The Week Song. </a:t>
            </a:r>
            <a:r>
              <a:rPr lang="en-US" sz="1100" i="1" dirty="0" smtClean="0"/>
              <a:t>You Tube</a:t>
            </a:r>
            <a:r>
              <a:rPr lang="en-US" sz="1100" dirty="0" smtClean="0"/>
              <a:t> [online]. 2009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http://www.youtube.com/watch?v=7AvNq2CQnOI&amp;feature=relmfu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en-US" sz="1100" dirty="0" smtClean="0"/>
              <a:t>Course 3 Lesson 3 : Months of the year- January, February... December. </a:t>
            </a:r>
            <a:r>
              <a:rPr lang="en-US" sz="1100" i="1" dirty="0" smtClean="0"/>
              <a:t>Eslkidslab.com</a:t>
            </a:r>
            <a:r>
              <a:rPr lang="en-US" sz="1100" dirty="0" smtClean="0"/>
              <a:t> [online]. 2008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http://www.eslkidslab.com/lessons/course3/videos/months/index.html 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en-US" sz="1100" dirty="0" smtClean="0"/>
              <a:t>Course 2 Lesson 9: Days of the week. </a:t>
            </a:r>
            <a:r>
              <a:rPr lang="en-US" sz="1100" i="1" dirty="0" smtClean="0"/>
              <a:t>Eslkidslab.com</a:t>
            </a:r>
            <a:r>
              <a:rPr lang="en-US" sz="1100" dirty="0" smtClean="0"/>
              <a:t> [online]. 2008 [cit. 2012-06-23].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http://www.eslkidslab.com/lessons/course2/videos/days/index.html </a:t>
            </a:r>
          </a:p>
        </p:txBody>
      </p:sp>
    </p:spTree>
    <p:extLst>
      <p:ext uri="{BB962C8B-B14F-4D97-AF65-F5344CB8AC3E}">
        <p14:creationId xmlns:p14="http://schemas.microsoft.com/office/powerpoint/2010/main" val="209146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416</TotalTime>
  <Words>1250</Words>
  <Application>Microsoft Office PowerPoint</Application>
  <PresentationFormat>Předvádění na obrazovce (4:3)</PresentationFormat>
  <Paragraphs>292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Mountain</vt:lpstr>
      <vt:lpstr>Prezentace aplikace PowerPoint</vt:lpstr>
      <vt:lpstr>Prezentace aplikace PowerPoint</vt:lpstr>
      <vt:lpstr>DATES</vt:lpstr>
      <vt:lpstr> Months and days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DATES</dc:title>
  <dc:creator>Lenka</dc:creator>
  <cp:lastModifiedBy>dana</cp:lastModifiedBy>
  <cp:revision>43</cp:revision>
  <dcterms:created xsi:type="dcterms:W3CDTF">2012-04-29T18:00:44Z</dcterms:created>
  <dcterms:modified xsi:type="dcterms:W3CDTF">2012-06-25T19:13:26Z</dcterms:modified>
</cp:coreProperties>
</file>