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9" r:id="rId3"/>
    <p:sldId id="260" r:id="rId4"/>
    <p:sldId id="262" r:id="rId5"/>
    <p:sldId id="261" r:id="rId6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3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NÁZEV:VY_32_INOVACE_3.2.8.2.P 07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Postupová Alena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Skrytá čísla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Postupová Alena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NÁZEV:VY_32_INOVACE_3.2.8.2.P 07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Skrytá čísla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5926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2437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035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50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820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698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266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3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74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54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76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567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0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0343871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355976" y="2462808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844824"/>
            <a:ext cx="63184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V následujícím textu najdi ukrytá čísla. Sestav z nich příklad na </a:t>
            </a:r>
            <a:r>
              <a:rPr lang="cs-CZ" sz="2800" dirty="0" smtClean="0"/>
              <a:t>násobení. Vypočítej.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11760" y="836712"/>
            <a:ext cx="28552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A n o t a c e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21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20688"/>
            <a:ext cx="9242461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Malá Míša jede na kole tam a zpět.                   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Půjde tam dlouho, je to dvaatřicet kilometrů. 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V chalupě tam u lesa, žili medvědi Kuba a Matěj.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Kosí bratři se dmuli pýchou.                                </a:t>
            </a:r>
            <a:r>
              <a:rPr lang="cs-CZ" sz="2400" dirty="0"/>
              <a:t> </a:t>
            </a:r>
            <a:r>
              <a:rPr lang="cs-CZ" sz="2400" dirty="0" smtClean="0"/>
              <a:t>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,,Cos mi to přinesl?´´ píše starší bratr mladšímu.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Násobilka nám jde většinou dobře, ale sčítání a </a:t>
            </a:r>
          </a:p>
          <a:p>
            <a:r>
              <a:rPr lang="cs-CZ" sz="2400" dirty="0" smtClean="0"/>
              <a:t>     odčítání </a:t>
            </a:r>
            <a:r>
              <a:rPr lang="cs-CZ" sz="2400" dirty="0"/>
              <a:t>musíme</a:t>
            </a:r>
            <a:r>
              <a:rPr lang="cs-CZ" sz="2400" dirty="0" smtClean="0"/>
              <a:t>   opět procvičit.                       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Sestřička maluje denně několik obrázků.          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Přijde větrná smršť a bude většinou zataženo.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Sedl si na posed, měl palouk na dohled, vadil mu 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jen veliký mráz.                                                      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Náš soused má spíše stále smůlu.                      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Šetřil, ale téměř nic se mu nepodařilo ušetřit.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Proč ty říkáš, že tam půjde většina?                     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O víkendu přijede na návštěvu Petřin kamarád.   ______________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Píše stále stejné chyby, proto smutní, ale nevzdává se. _________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Napnu lano a půjdu zpět ke svému družstvu.         ______________</a:t>
            </a:r>
          </a:p>
          <a:p>
            <a:pPr marL="342900" indent="-342900">
              <a:buFont typeface="Wingdings" pitchFamily="2" charset="2"/>
              <a:buChar char="§"/>
            </a:pPr>
            <a:endParaRPr lang="cs-CZ" sz="2400" dirty="0" smtClean="0"/>
          </a:p>
          <a:p>
            <a:pPr marL="342900" indent="-342900">
              <a:buFont typeface="Wingdings" pitchFamily="2" charset="2"/>
              <a:buChar char="§"/>
            </a:pPr>
            <a:endParaRPr lang="cs-CZ" sz="2400" dirty="0" smtClean="0"/>
          </a:p>
          <a:p>
            <a:pPr marL="342900" indent="-342900">
              <a:buFont typeface="Wingdings" pitchFamily="2" charset="2"/>
              <a:buChar char="§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674047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3212976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Ř e š e n í</a:t>
            </a:r>
            <a:endParaRPr lang="cs-CZ" sz="9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4414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0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/>
              <a:t>Malá Míša </a:t>
            </a:r>
            <a:r>
              <a:rPr lang="cs-CZ" sz="2400" dirty="0" smtClean="0">
                <a:solidFill>
                  <a:srgbClr val="FF0000"/>
                </a:solidFill>
              </a:rPr>
              <a:t>jede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n</a:t>
            </a:r>
            <a:r>
              <a:rPr lang="cs-CZ" sz="2400" dirty="0" smtClean="0"/>
              <a:t>a </a:t>
            </a:r>
            <a:r>
              <a:rPr lang="cs-CZ" sz="2400" dirty="0"/>
              <a:t>kole tam a z</a:t>
            </a:r>
            <a:r>
              <a:rPr lang="cs-CZ" sz="2400" dirty="0">
                <a:solidFill>
                  <a:srgbClr val="FF0000"/>
                </a:solidFill>
              </a:rPr>
              <a:t>pět</a:t>
            </a:r>
            <a:r>
              <a:rPr lang="cs-CZ" sz="2400" dirty="0"/>
              <a:t>.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              1 . 5 = 5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Půj</a:t>
            </a:r>
            <a:r>
              <a:rPr lang="cs-CZ" sz="2400" dirty="0" smtClean="0">
                <a:solidFill>
                  <a:srgbClr val="FF0000"/>
                </a:solidFill>
              </a:rPr>
              <a:t>de se 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/>
              <a:t>dlouho, je to </a:t>
            </a:r>
            <a:r>
              <a:rPr lang="cs-CZ" sz="2400" dirty="0" smtClean="0">
                <a:solidFill>
                  <a:srgbClr val="FF0000"/>
                </a:solidFill>
              </a:rPr>
              <a:t>tři</a:t>
            </a:r>
            <a:r>
              <a:rPr lang="cs-CZ" sz="2400" dirty="0" smtClean="0"/>
              <a:t>cet </a:t>
            </a:r>
            <a:r>
              <a:rPr lang="cs-CZ" sz="2400" dirty="0"/>
              <a:t>kilometrů. </a:t>
            </a:r>
            <a:r>
              <a:rPr lang="cs-CZ" sz="2400" dirty="0" smtClean="0"/>
              <a:t>                    </a:t>
            </a:r>
            <a:r>
              <a:rPr lang="cs-CZ" sz="2400" dirty="0" smtClean="0">
                <a:solidFill>
                  <a:srgbClr val="FF0000"/>
                </a:solidFill>
              </a:rPr>
              <a:t>10 . 3  = 30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V chalu</a:t>
            </a:r>
            <a:r>
              <a:rPr lang="cs-CZ" sz="2400" dirty="0" smtClean="0">
                <a:solidFill>
                  <a:srgbClr val="FF0000"/>
                </a:solidFill>
              </a:rPr>
              <a:t>pě</a:t>
            </a:r>
            <a:r>
              <a:rPr lang="cs-CZ" sz="2400" dirty="0" smtClean="0"/>
              <a:t> </a:t>
            </a:r>
            <a:r>
              <a:rPr lang="cs-CZ" sz="2400" dirty="0">
                <a:solidFill>
                  <a:srgbClr val="FF0000"/>
                </a:solidFill>
              </a:rPr>
              <a:t>t</a:t>
            </a:r>
            <a:r>
              <a:rPr lang="cs-CZ" sz="2400" dirty="0"/>
              <a:t>am u lesa, žili me</a:t>
            </a:r>
            <a:r>
              <a:rPr lang="cs-CZ" sz="2400" dirty="0">
                <a:solidFill>
                  <a:srgbClr val="FF0000"/>
                </a:solidFill>
              </a:rPr>
              <a:t>dvě</a:t>
            </a:r>
            <a:r>
              <a:rPr lang="cs-CZ" sz="2400" dirty="0"/>
              <a:t>di Kuba a Matěj. </a:t>
            </a:r>
            <a:r>
              <a:rPr lang="cs-CZ" sz="2400" dirty="0" smtClean="0"/>
              <a:t>             </a:t>
            </a:r>
            <a:r>
              <a:rPr lang="cs-CZ" sz="2400" dirty="0" smtClean="0">
                <a:solidFill>
                  <a:srgbClr val="FF0000"/>
                </a:solidFill>
              </a:rPr>
              <a:t>5 . 2 = 10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Kosí </a:t>
            </a:r>
            <a:r>
              <a:rPr lang="cs-CZ" sz="2400" dirty="0"/>
              <a:t>bra</a:t>
            </a:r>
            <a:r>
              <a:rPr lang="cs-CZ" sz="2400" dirty="0">
                <a:solidFill>
                  <a:srgbClr val="FF0000"/>
                </a:solidFill>
              </a:rPr>
              <a:t>tři</a:t>
            </a:r>
            <a:r>
              <a:rPr lang="cs-CZ" sz="2400" dirty="0"/>
              <a:t> </a:t>
            </a:r>
            <a:r>
              <a:rPr lang="cs-CZ" sz="2400" dirty="0" smtClean="0"/>
              <a:t>Kuk a Cuk </a:t>
            </a:r>
            <a:r>
              <a:rPr lang="cs-CZ" sz="2400" dirty="0" smtClean="0">
                <a:solidFill>
                  <a:srgbClr val="FF0000"/>
                </a:solidFill>
              </a:rPr>
              <a:t>se </a:t>
            </a:r>
            <a:r>
              <a:rPr lang="cs-CZ" sz="2400" dirty="0">
                <a:solidFill>
                  <a:srgbClr val="FF0000"/>
                </a:solidFill>
              </a:rPr>
              <a:t>dm</a:t>
            </a:r>
            <a:r>
              <a:rPr lang="cs-CZ" sz="2400" dirty="0"/>
              <a:t>uli pýchou</a:t>
            </a:r>
            <a:r>
              <a:rPr lang="cs-CZ" sz="2400" dirty="0" smtClean="0"/>
              <a:t>.                                 </a:t>
            </a:r>
            <a:r>
              <a:rPr lang="cs-CZ" sz="2400" dirty="0" smtClean="0">
                <a:solidFill>
                  <a:srgbClr val="FF0000"/>
                </a:solidFill>
              </a:rPr>
              <a:t>3 . 7 = 21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,,</a:t>
            </a:r>
            <a:r>
              <a:rPr lang="cs-CZ" sz="2400" dirty="0"/>
              <a:t>C</a:t>
            </a:r>
            <a:r>
              <a:rPr lang="cs-CZ" sz="2400" dirty="0">
                <a:solidFill>
                  <a:srgbClr val="FF0000"/>
                </a:solidFill>
              </a:rPr>
              <a:t>os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FF0000"/>
                </a:solidFill>
              </a:rPr>
              <a:t>m</a:t>
            </a:r>
            <a:r>
              <a:rPr lang="cs-CZ" sz="2400" dirty="0"/>
              <a:t>i to přinesl?´´ pí</a:t>
            </a:r>
            <a:r>
              <a:rPr lang="cs-CZ" sz="2400" dirty="0">
                <a:solidFill>
                  <a:srgbClr val="FF0000"/>
                </a:solidFill>
              </a:rPr>
              <a:t>še st</a:t>
            </a:r>
            <a:r>
              <a:rPr lang="cs-CZ" sz="2400" dirty="0"/>
              <a:t>arší bratr mladšímu. </a:t>
            </a:r>
            <a:r>
              <a:rPr lang="cs-CZ" sz="2400" dirty="0" smtClean="0"/>
              <a:t>              </a:t>
            </a:r>
            <a:r>
              <a:rPr lang="cs-CZ" sz="2400" dirty="0" smtClean="0">
                <a:solidFill>
                  <a:srgbClr val="FF0000"/>
                </a:solidFill>
              </a:rPr>
              <a:t> 8 . 6 = 48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Násobilka </a:t>
            </a:r>
            <a:r>
              <a:rPr lang="cs-CZ" sz="2400" dirty="0"/>
              <a:t>nám j</a:t>
            </a:r>
            <a:r>
              <a:rPr lang="cs-CZ" sz="2400" dirty="0">
                <a:solidFill>
                  <a:srgbClr val="FF0000"/>
                </a:solidFill>
              </a:rPr>
              <a:t>de vět</a:t>
            </a:r>
            <a:r>
              <a:rPr lang="cs-CZ" sz="2400" dirty="0"/>
              <a:t>šinou dobře, ale sčítání a </a:t>
            </a:r>
          </a:p>
          <a:p>
            <a:r>
              <a:rPr lang="cs-CZ" sz="2400" dirty="0"/>
              <a:t>     odčítání musíme   o</a:t>
            </a:r>
            <a:r>
              <a:rPr lang="cs-CZ" sz="2400" dirty="0">
                <a:solidFill>
                  <a:srgbClr val="FF0000"/>
                </a:solidFill>
              </a:rPr>
              <a:t>pět</a:t>
            </a:r>
            <a:r>
              <a:rPr lang="cs-CZ" sz="2400" dirty="0"/>
              <a:t> procvičit</a:t>
            </a:r>
            <a:r>
              <a:rPr lang="cs-CZ" sz="2400" dirty="0">
                <a:solidFill>
                  <a:srgbClr val="FF0000"/>
                </a:solidFill>
              </a:rPr>
              <a:t>.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                   9 . 5 = 45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Ses</a:t>
            </a:r>
            <a:r>
              <a:rPr lang="cs-CZ" sz="2400" dirty="0" smtClean="0">
                <a:solidFill>
                  <a:srgbClr val="FF0000"/>
                </a:solidFill>
              </a:rPr>
              <a:t>tři</a:t>
            </a:r>
            <a:r>
              <a:rPr lang="cs-CZ" sz="2400" dirty="0" smtClean="0"/>
              <a:t>čka </a:t>
            </a:r>
            <a:r>
              <a:rPr lang="cs-CZ" sz="2400" dirty="0"/>
              <a:t>malu</a:t>
            </a:r>
            <a:r>
              <a:rPr lang="cs-CZ" sz="2400" dirty="0">
                <a:solidFill>
                  <a:srgbClr val="FF0000"/>
                </a:solidFill>
              </a:rPr>
              <a:t>je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FF0000"/>
                </a:solidFill>
              </a:rPr>
              <a:t>den</a:t>
            </a:r>
            <a:r>
              <a:rPr lang="cs-CZ" sz="2400" dirty="0"/>
              <a:t>ně několik obrázků. </a:t>
            </a:r>
            <a:r>
              <a:rPr lang="cs-CZ" sz="2400" dirty="0" smtClean="0"/>
              <a:t>                             </a:t>
            </a:r>
            <a:r>
              <a:rPr lang="cs-CZ" sz="2400" dirty="0" smtClean="0">
                <a:solidFill>
                  <a:srgbClr val="FF0000"/>
                </a:solidFill>
              </a:rPr>
              <a:t>3 . 1 = 3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Přij</a:t>
            </a:r>
            <a:r>
              <a:rPr lang="cs-CZ" sz="2400" dirty="0" smtClean="0">
                <a:solidFill>
                  <a:srgbClr val="FF0000"/>
                </a:solidFill>
              </a:rPr>
              <a:t>de</a:t>
            </a:r>
            <a:r>
              <a:rPr lang="cs-CZ" sz="2400" dirty="0" smtClean="0"/>
              <a:t> </a:t>
            </a:r>
            <a:r>
              <a:rPr lang="cs-CZ" sz="2400" dirty="0">
                <a:solidFill>
                  <a:srgbClr val="FF0000"/>
                </a:solidFill>
              </a:rPr>
              <a:t>vět</a:t>
            </a:r>
            <a:r>
              <a:rPr lang="cs-CZ" sz="2400" dirty="0"/>
              <a:t>rná smršť a </a:t>
            </a:r>
            <a:r>
              <a:rPr lang="cs-CZ" sz="2400" dirty="0">
                <a:solidFill>
                  <a:srgbClr val="FF0000"/>
                </a:solidFill>
              </a:rPr>
              <a:t>bude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FF0000"/>
                </a:solidFill>
              </a:rPr>
              <a:t>vět</a:t>
            </a:r>
            <a:r>
              <a:rPr lang="cs-CZ" sz="2400" dirty="0"/>
              <a:t>šinou zataženo.       </a:t>
            </a:r>
            <a:r>
              <a:rPr lang="cs-CZ" sz="2400" dirty="0" smtClean="0"/>
              <a:t>             </a:t>
            </a:r>
            <a:r>
              <a:rPr lang="cs-CZ" sz="2400" dirty="0" smtClean="0">
                <a:solidFill>
                  <a:srgbClr val="FF0000"/>
                </a:solidFill>
              </a:rPr>
              <a:t>9 . 9 = 81</a:t>
            </a:r>
            <a:endParaRPr lang="cs-CZ" sz="2400" dirty="0">
              <a:solidFill>
                <a:srgbClr val="FF0000"/>
              </a:solidFill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/>
              <a:t>Sedl si na po</a:t>
            </a:r>
            <a:r>
              <a:rPr lang="cs-CZ" sz="2400" dirty="0">
                <a:solidFill>
                  <a:srgbClr val="FF0000"/>
                </a:solidFill>
              </a:rPr>
              <a:t>sed</a:t>
            </a:r>
            <a:r>
              <a:rPr lang="cs-CZ" sz="2400" dirty="0"/>
              <a:t>, </a:t>
            </a:r>
            <a:r>
              <a:rPr lang="cs-CZ" sz="2400" dirty="0">
                <a:solidFill>
                  <a:srgbClr val="FF0000"/>
                </a:solidFill>
              </a:rPr>
              <a:t>m</a:t>
            </a:r>
            <a:r>
              <a:rPr lang="cs-CZ" sz="2400" dirty="0"/>
              <a:t>ěl palouk na dohle</a:t>
            </a:r>
            <a:r>
              <a:rPr lang="cs-CZ" sz="2400" dirty="0">
                <a:solidFill>
                  <a:srgbClr val="FF0000"/>
                </a:solidFill>
              </a:rPr>
              <a:t>d</a:t>
            </a:r>
            <a:r>
              <a:rPr lang="cs-CZ" sz="2400" dirty="0"/>
              <a:t>, </a:t>
            </a:r>
            <a:r>
              <a:rPr lang="cs-CZ" sz="2400" dirty="0">
                <a:solidFill>
                  <a:srgbClr val="FF0000"/>
                </a:solidFill>
              </a:rPr>
              <a:t>va</a:t>
            </a:r>
            <a:r>
              <a:rPr lang="cs-CZ" sz="2400" dirty="0"/>
              <a:t>dil mu  </a:t>
            </a:r>
            <a:r>
              <a:rPr lang="cs-CZ" sz="2400" dirty="0" smtClean="0"/>
              <a:t>            </a:t>
            </a:r>
            <a:r>
              <a:rPr lang="cs-CZ" sz="2400" dirty="0" smtClean="0">
                <a:solidFill>
                  <a:srgbClr val="FF0000"/>
                </a:solidFill>
              </a:rPr>
              <a:t>7 . 2 = 14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/>
              <a:t>     jen veliký mráz. </a:t>
            </a:r>
            <a:endParaRPr lang="cs-CZ" sz="2400" dirty="0" smtClean="0"/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Náš </a:t>
            </a:r>
            <a:r>
              <a:rPr lang="cs-CZ" sz="2400" dirty="0"/>
              <a:t>sou</a:t>
            </a:r>
            <a:r>
              <a:rPr lang="cs-CZ" sz="2400" dirty="0">
                <a:solidFill>
                  <a:srgbClr val="FF0000"/>
                </a:solidFill>
              </a:rPr>
              <a:t>sed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FF0000"/>
                </a:solidFill>
              </a:rPr>
              <a:t>m</a:t>
            </a:r>
            <a:r>
              <a:rPr lang="cs-CZ" sz="2400" dirty="0"/>
              <a:t>á spí</a:t>
            </a:r>
            <a:r>
              <a:rPr lang="cs-CZ" sz="2400" dirty="0">
                <a:solidFill>
                  <a:srgbClr val="FF0000"/>
                </a:solidFill>
              </a:rPr>
              <a:t>še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FF0000"/>
                </a:solidFill>
              </a:rPr>
              <a:t>st</a:t>
            </a:r>
            <a:r>
              <a:rPr lang="cs-CZ" sz="2400" dirty="0"/>
              <a:t>ále smůlu. </a:t>
            </a:r>
            <a:r>
              <a:rPr lang="cs-CZ" sz="2400" dirty="0" smtClean="0"/>
              <a:t>                                        </a:t>
            </a:r>
            <a:r>
              <a:rPr lang="cs-CZ" sz="2400" dirty="0" smtClean="0">
                <a:solidFill>
                  <a:srgbClr val="FF0000"/>
                </a:solidFill>
              </a:rPr>
              <a:t> 7 . 6 = 42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Še</a:t>
            </a:r>
            <a:r>
              <a:rPr lang="cs-CZ" sz="2400" dirty="0" smtClean="0">
                <a:solidFill>
                  <a:srgbClr val="FF0000"/>
                </a:solidFill>
              </a:rPr>
              <a:t>tři</a:t>
            </a:r>
            <a:r>
              <a:rPr lang="cs-CZ" sz="2400" dirty="0" smtClean="0"/>
              <a:t>l</a:t>
            </a:r>
            <a:r>
              <a:rPr lang="cs-CZ" sz="2400" dirty="0"/>
              <a:t>, ale téměř nic se mu nepodařilo uše</a:t>
            </a:r>
            <a:r>
              <a:rPr lang="cs-CZ" sz="2400" dirty="0">
                <a:solidFill>
                  <a:srgbClr val="FF0000"/>
                </a:solidFill>
              </a:rPr>
              <a:t>tři</a:t>
            </a:r>
            <a:r>
              <a:rPr lang="cs-CZ" sz="2400" dirty="0"/>
              <a:t>t. </a:t>
            </a:r>
            <a:r>
              <a:rPr lang="cs-CZ" sz="2400" dirty="0" smtClean="0"/>
              <a:t>                   </a:t>
            </a:r>
            <a:r>
              <a:rPr lang="cs-CZ" sz="2400" dirty="0" smtClean="0">
                <a:solidFill>
                  <a:srgbClr val="FF0000"/>
                </a:solidFill>
              </a:rPr>
              <a:t>3 . 3 = 9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Pro</a:t>
            </a:r>
            <a:r>
              <a:rPr lang="cs-CZ" sz="2400" dirty="0" smtClean="0">
                <a:solidFill>
                  <a:srgbClr val="FF0000"/>
                </a:solidFill>
              </a:rPr>
              <a:t>č</a:t>
            </a:r>
            <a:r>
              <a:rPr lang="cs-CZ" sz="2400" dirty="0" smtClean="0"/>
              <a:t> </a:t>
            </a:r>
            <a:r>
              <a:rPr lang="cs-CZ" sz="2400" dirty="0">
                <a:solidFill>
                  <a:srgbClr val="FF0000"/>
                </a:solidFill>
              </a:rPr>
              <a:t>ty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FF0000"/>
                </a:solidFill>
              </a:rPr>
              <a:t>ří</a:t>
            </a:r>
            <a:r>
              <a:rPr lang="cs-CZ" sz="2400" dirty="0"/>
              <a:t>káš, že tam půjde </a:t>
            </a:r>
            <a:r>
              <a:rPr lang="cs-CZ" sz="2400" dirty="0">
                <a:solidFill>
                  <a:srgbClr val="FF0000"/>
                </a:solidFill>
              </a:rPr>
              <a:t>vět</a:t>
            </a:r>
            <a:r>
              <a:rPr lang="cs-CZ" sz="2400" dirty="0"/>
              <a:t>šina?                        </a:t>
            </a:r>
            <a:r>
              <a:rPr lang="cs-CZ" sz="2400" dirty="0" smtClean="0"/>
              <a:t>              </a:t>
            </a:r>
            <a:r>
              <a:rPr lang="cs-CZ" sz="2400" dirty="0" smtClean="0">
                <a:solidFill>
                  <a:srgbClr val="FF0000"/>
                </a:solidFill>
              </a:rPr>
              <a:t>4 . 9 = 36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O </a:t>
            </a:r>
            <a:r>
              <a:rPr lang="cs-CZ" sz="2400" dirty="0"/>
              <a:t>víkendu při</a:t>
            </a:r>
            <a:r>
              <a:rPr lang="cs-CZ" sz="2400" dirty="0">
                <a:solidFill>
                  <a:srgbClr val="FF0000"/>
                </a:solidFill>
              </a:rPr>
              <a:t>jede na </a:t>
            </a:r>
            <a:r>
              <a:rPr lang="cs-CZ" sz="2400" dirty="0"/>
              <a:t>návštěvu Pe</a:t>
            </a:r>
            <a:r>
              <a:rPr lang="cs-CZ" sz="2400" dirty="0">
                <a:solidFill>
                  <a:srgbClr val="FF0000"/>
                </a:solidFill>
              </a:rPr>
              <a:t>tři</a:t>
            </a:r>
            <a:r>
              <a:rPr lang="cs-CZ" sz="2400" dirty="0"/>
              <a:t>n kamarád.   </a:t>
            </a:r>
            <a:r>
              <a:rPr lang="cs-CZ" sz="2400" dirty="0" smtClean="0"/>
              <a:t>              </a:t>
            </a:r>
            <a:r>
              <a:rPr lang="cs-CZ" sz="2400" dirty="0" smtClean="0">
                <a:solidFill>
                  <a:srgbClr val="FF0000"/>
                </a:solidFill>
              </a:rPr>
              <a:t>1 . 3 =  3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Pí</a:t>
            </a:r>
            <a:r>
              <a:rPr lang="cs-CZ" sz="2400" dirty="0" smtClean="0">
                <a:solidFill>
                  <a:srgbClr val="FF0000"/>
                </a:solidFill>
              </a:rPr>
              <a:t>še</a:t>
            </a:r>
            <a:r>
              <a:rPr lang="cs-CZ" sz="2400" dirty="0" smtClean="0"/>
              <a:t> </a:t>
            </a:r>
            <a:r>
              <a:rPr lang="cs-CZ" sz="2400" dirty="0">
                <a:solidFill>
                  <a:srgbClr val="FF0000"/>
                </a:solidFill>
              </a:rPr>
              <a:t>st</a:t>
            </a:r>
            <a:r>
              <a:rPr lang="cs-CZ" sz="2400" dirty="0"/>
              <a:t>ále stejné chyby, prot</a:t>
            </a:r>
            <a:r>
              <a:rPr lang="cs-CZ" sz="2400" dirty="0">
                <a:solidFill>
                  <a:srgbClr val="FF0000"/>
                </a:solidFill>
              </a:rPr>
              <a:t>o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FF0000"/>
                </a:solidFill>
              </a:rPr>
              <a:t>sm</a:t>
            </a:r>
            <a:r>
              <a:rPr lang="cs-CZ" sz="2400" dirty="0"/>
              <a:t>utní, ale nevzdává se</a:t>
            </a:r>
            <a:r>
              <a:rPr lang="cs-CZ" sz="2400" dirty="0" smtClean="0"/>
              <a:t>.     </a:t>
            </a:r>
            <a:r>
              <a:rPr lang="cs-CZ" sz="2400" dirty="0" smtClean="0">
                <a:solidFill>
                  <a:srgbClr val="FF0000"/>
                </a:solidFill>
              </a:rPr>
              <a:t>6 . 8 = 48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Nap</a:t>
            </a:r>
            <a:r>
              <a:rPr lang="cs-CZ" sz="2400" dirty="0" smtClean="0">
                <a:solidFill>
                  <a:srgbClr val="FF0000"/>
                </a:solidFill>
              </a:rPr>
              <a:t>nu </a:t>
            </a:r>
            <a:r>
              <a:rPr lang="cs-CZ" sz="2400" dirty="0">
                <a:solidFill>
                  <a:srgbClr val="FF0000"/>
                </a:solidFill>
              </a:rPr>
              <a:t>la</a:t>
            </a:r>
            <a:r>
              <a:rPr lang="cs-CZ" sz="2400" dirty="0"/>
              <a:t>no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/>
              <a:t>a půjdu z</a:t>
            </a:r>
            <a:r>
              <a:rPr lang="cs-CZ" sz="2400" dirty="0">
                <a:solidFill>
                  <a:srgbClr val="FF0000"/>
                </a:solidFill>
              </a:rPr>
              <a:t>pět</a:t>
            </a:r>
            <a:r>
              <a:rPr lang="cs-CZ" sz="2400" dirty="0"/>
              <a:t> ke svému družstvu.         </a:t>
            </a:r>
            <a:r>
              <a:rPr lang="cs-CZ" sz="2400" dirty="0" smtClean="0"/>
              <a:t>             </a:t>
            </a:r>
            <a:r>
              <a:rPr lang="cs-CZ" sz="2400" dirty="0" smtClean="0">
                <a:solidFill>
                  <a:srgbClr val="FF0000"/>
                </a:solidFill>
              </a:rPr>
              <a:t>0 . 5 = 0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8478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446</Words>
  <Application>Microsoft Office PowerPoint</Application>
  <PresentationFormat>Předvádění na obrazovce (4:3)</PresentationFormat>
  <Paragraphs>46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Postupová Alena</dc:creator>
  <cp:lastModifiedBy>Alena</cp:lastModifiedBy>
  <cp:revision>19</cp:revision>
  <cp:lastPrinted>2011-11-07T13:07:31Z</cp:lastPrinted>
  <dcterms:created xsi:type="dcterms:W3CDTF">2011-11-02T10:29:00Z</dcterms:created>
  <dcterms:modified xsi:type="dcterms:W3CDTF">2012-02-16T18:40:16Z</dcterms:modified>
</cp:coreProperties>
</file>