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76" r:id="rId2"/>
    <p:sldId id="274" r:id="rId3"/>
    <p:sldId id="256" r:id="rId4"/>
    <p:sldId id="269" r:id="rId5"/>
    <p:sldId id="270" r:id="rId6"/>
    <p:sldId id="261" r:id="rId7"/>
    <p:sldId id="266" r:id="rId8"/>
    <p:sldId id="267" r:id="rId9"/>
    <p:sldId id="265" r:id="rId10"/>
    <p:sldId id="272" r:id="rId11"/>
    <p:sldId id="273" r:id="rId12"/>
    <p:sldId id="258" r:id="rId13"/>
    <p:sldId id="260" r:id="rId14"/>
    <p:sldId id="259" r:id="rId15"/>
    <p:sldId id="262" r:id="rId16"/>
    <p:sldId id="264" r:id="rId17"/>
    <p:sldId id="263" r:id="rId18"/>
    <p:sldId id="268" r:id="rId19"/>
    <p:sldId id="271" r:id="rId20"/>
    <p:sldId id="257" r:id="rId21"/>
    <p:sldId id="27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VY_32_INOVACE_3.2.10.2. O 15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Lenka Kulhavá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TEMA</a:t>
          </a:r>
          <a:r>
            <a:rPr lang="cs-CZ" sz="2000" dirty="0" smtClean="0"/>
            <a:t>: Angličtina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1B52E0A-84C9-4A42-9951-E62FAAFF2AFC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EFEBDFE-6531-464E-B323-0D4E71ADB82E}" type="presOf" srcId="{D1D4F407-5343-4D3F-B5B9-D407B03CAEB4}" destId="{AED2198E-93D5-4001-81B4-73124B309672}" srcOrd="1" destOrd="0" presId="urn:microsoft.com/office/officeart/2005/8/layout/target3"/>
    <dgm:cxn modelId="{7B53F346-72E8-4C35-AED2-742EA3CBAF1D}" type="presOf" srcId="{B651F6E3-6281-48DB-9319-2AEAFDAE7572}" destId="{619D679B-A015-4ECF-8348-D1034C574F40}" srcOrd="0" destOrd="0" presId="urn:microsoft.com/office/officeart/2005/8/layout/target3"/>
    <dgm:cxn modelId="{1F110C28-0A34-457D-AC91-A8CD01585075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AEE95CF-E710-4010-8DC2-21FE008A71F1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634AD9A-4BD1-4DF8-8880-CB210690FB2F}" type="presOf" srcId="{D8197B8C-B260-4A16-BDF4-0947B075E274}" destId="{25B08C86-7E15-44DC-BE7F-FFB55DD49D12}" srcOrd="0" destOrd="0" presId="urn:microsoft.com/office/officeart/2005/8/layout/target3"/>
    <dgm:cxn modelId="{5B848ECD-1FB0-47D1-B6C6-7DD15D0B6F81}" type="presOf" srcId="{D1B46980-6531-4606-95E6-44980827E919}" destId="{6140AFEC-043D-4C43-A2F9-D0F5331DF3A3}" srcOrd="0" destOrd="0" presId="urn:microsoft.com/office/officeart/2005/8/layout/target3"/>
    <dgm:cxn modelId="{0CE2715B-A547-4FE3-976B-7C134BB2AB32}" type="presOf" srcId="{D8197B8C-B260-4A16-BDF4-0947B075E274}" destId="{5A5FFA88-C948-4069-8E93-59FA12366E83}" srcOrd="1" destOrd="0" presId="urn:microsoft.com/office/officeart/2005/8/layout/target3"/>
    <dgm:cxn modelId="{62F6B18D-BB2E-45B5-A147-C0884A3689C3}" type="presOf" srcId="{4C35D32F-0EAB-4CD7-82EE-45574DC2A586}" destId="{8BEBB6EC-1DAA-4CAC-8A25-BC0FCBD5DBD5}" srcOrd="0" destOrd="0" presId="urn:microsoft.com/office/officeart/2005/8/layout/target3"/>
    <dgm:cxn modelId="{121DED69-EF58-44B6-BE08-7F88909E9520}" type="presOf" srcId="{757F3AB3-0718-4624-B441-E567A8F0AB56}" destId="{333A1088-737F-45CB-B68E-254E46348037}" srcOrd="0" destOrd="0" presId="urn:microsoft.com/office/officeart/2005/8/layout/target3"/>
    <dgm:cxn modelId="{006940DB-80AD-4087-B0D6-F25DA012D5CB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71AC79F-D98F-4C05-A4DB-61BF5F41C914}" type="presParOf" srcId="{333A1088-737F-45CB-B68E-254E46348037}" destId="{F5ABB229-8D3B-4694-996A-96F23CF14429}" srcOrd="0" destOrd="0" presId="urn:microsoft.com/office/officeart/2005/8/layout/target3"/>
    <dgm:cxn modelId="{571E6FC8-F7CD-4472-B735-86416175752A}" type="presParOf" srcId="{333A1088-737F-45CB-B68E-254E46348037}" destId="{F41139FD-01EE-4571-8B17-4FB00FC51163}" srcOrd="1" destOrd="0" presId="urn:microsoft.com/office/officeart/2005/8/layout/target3"/>
    <dgm:cxn modelId="{AA9A0B35-1394-47CF-BF0F-BB21F89DE569}" type="presParOf" srcId="{333A1088-737F-45CB-B68E-254E46348037}" destId="{D005CE8C-CC26-4C3E-AC11-E15060ECD759}" srcOrd="2" destOrd="0" presId="urn:microsoft.com/office/officeart/2005/8/layout/target3"/>
    <dgm:cxn modelId="{BC00B2F5-C2DE-4596-A3AD-737E8BAB6EF7}" type="presParOf" srcId="{333A1088-737F-45CB-B68E-254E46348037}" destId="{2C702D82-9B77-49B7-9568-BB8EB47C3372}" srcOrd="3" destOrd="0" presId="urn:microsoft.com/office/officeart/2005/8/layout/target3"/>
    <dgm:cxn modelId="{46887CFD-0BF2-4954-ACFE-2BB2EE892553}" type="presParOf" srcId="{333A1088-737F-45CB-B68E-254E46348037}" destId="{A52A0455-90FF-4808-ABD0-F02540D31D5A}" srcOrd="4" destOrd="0" presId="urn:microsoft.com/office/officeart/2005/8/layout/target3"/>
    <dgm:cxn modelId="{2F8E5474-AA96-4730-99D8-03D7352D14D6}" type="presParOf" srcId="{333A1088-737F-45CB-B68E-254E46348037}" destId="{6140AFEC-043D-4C43-A2F9-D0F5331DF3A3}" srcOrd="5" destOrd="0" presId="urn:microsoft.com/office/officeart/2005/8/layout/target3"/>
    <dgm:cxn modelId="{8A621D3D-21D8-4432-9353-347229DA8799}" type="presParOf" srcId="{333A1088-737F-45CB-B68E-254E46348037}" destId="{9358AC05-5D7D-4327-9F80-1AD486AEA664}" srcOrd="6" destOrd="0" presId="urn:microsoft.com/office/officeart/2005/8/layout/target3"/>
    <dgm:cxn modelId="{0945A9FB-8E79-4759-980C-371F00F04261}" type="presParOf" srcId="{333A1088-737F-45CB-B68E-254E46348037}" destId="{313FC574-E1CD-4FB4-B054-0B805CE0447D}" srcOrd="7" destOrd="0" presId="urn:microsoft.com/office/officeart/2005/8/layout/target3"/>
    <dgm:cxn modelId="{82191B2E-1F00-4CE4-AF41-F521A48CC577}" type="presParOf" srcId="{333A1088-737F-45CB-B68E-254E46348037}" destId="{619D679B-A015-4ECF-8348-D1034C574F40}" srcOrd="8" destOrd="0" presId="urn:microsoft.com/office/officeart/2005/8/layout/target3"/>
    <dgm:cxn modelId="{3B6C6776-8982-4787-9047-AEFD8ED127FD}" type="presParOf" srcId="{333A1088-737F-45CB-B68E-254E46348037}" destId="{322283A8-4A27-4CDA-BAE3-F381106A9174}" srcOrd="9" destOrd="0" presId="urn:microsoft.com/office/officeart/2005/8/layout/target3"/>
    <dgm:cxn modelId="{28732AC1-5244-4A23-939B-3BAB6E03FD81}" type="presParOf" srcId="{333A1088-737F-45CB-B68E-254E46348037}" destId="{FFC9F71D-1B4F-4AD9-A4A6-86ADEFC8AF5C}" srcOrd="10" destOrd="0" presId="urn:microsoft.com/office/officeart/2005/8/layout/target3"/>
    <dgm:cxn modelId="{A6E93D5C-1027-4DA1-B9DC-301894F4C56D}" type="presParOf" srcId="{333A1088-737F-45CB-B68E-254E46348037}" destId="{25B08C86-7E15-44DC-BE7F-FFB55DD49D12}" srcOrd="11" destOrd="0" presId="urn:microsoft.com/office/officeart/2005/8/layout/target3"/>
    <dgm:cxn modelId="{EE8C022F-83E7-4270-8ADA-958C052EC21B}" type="presParOf" srcId="{333A1088-737F-45CB-B68E-254E46348037}" destId="{76644BE8-9D7C-4C09-B250-3D10AF48CBB7}" srcOrd="12" destOrd="0" presId="urn:microsoft.com/office/officeart/2005/8/layout/target3"/>
    <dgm:cxn modelId="{AD92F209-35AD-4AFA-99EC-DB00CC7A78EE}" type="presParOf" srcId="{333A1088-737F-45CB-B68E-254E46348037}" destId="{EE85B701-7295-41C0-BA7A-34D3756A2AE6}" srcOrd="13" destOrd="0" presId="urn:microsoft.com/office/officeart/2005/8/layout/target3"/>
    <dgm:cxn modelId="{519807A9-3C9D-432C-83EF-42014C46AA3A}" type="presParOf" srcId="{333A1088-737F-45CB-B68E-254E46348037}" destId="{8BEBB6EC-1DAA-4CAC-8A25-BC0FCBD5DBD5}" srcOrd="14" destOrd="0" presId="urn:microsoft.com/office/officeart/2005/8/layout/target3"/>
    <dgm:cxn modelId="{103E91C4-E801-47B1-9F25-BCB706D0A959}" type="presParOf" srcId="{333A1088-737F-45CB-B68E-254E46348037}" destId="{AED2198E-93D5-4001-81B4-73124B309672}" srcOrd="15" destOrd="0" presId="urn:microsoft.com/office/officeart/2005/8/layout/target3"/>
    <dgm:cxn modelId="{7CDD4736-AA86-4F27-AFE0-FA273529F126}" type="presParOf" srcId="{333A1088-737F-45CB-B68E-254E46348037}" destId="{2BE915AB-18AA-4053-B92C-3BFC9ED204BB}" srcOrd="16" destOrd="0" presId="urn:microsoft.com/office/officeart/2005/8/layout/target3"/>
    <dgm:cxn modelId="{CAADB1C0-282E-4A69-9A40-D8EE7C8C5D2D}" type="presParOf" srcId="{333A1088-737F-45CB-B68E-254E46348037}" destId="{6BB5E863-4638-4E1D-BFDE-399D028AC4ED}" srcOrd="17" destOrd="0" presId="urn:microsoft.com/office/officeart/2005/8/layout/target3"/>
    <dgm:cxn modelId="{17B27745-C1AF-4C6E-ABFF-A9D76A188DAC}" type="presParOf" srcId="{333A1088-737F-45CB-B68E-254E46348037}" destId="{5A5FFA88-C948-4069-8E93-59FA12366E83}" srcOrd="18" destOrd="0" presId="urn:microsoft.com/office/officeart/2005/8/layout/target3"/>
    <dgm:cxn modelId="{4CD14B47-4E59-4814-A16D-3D085E5D0D5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Lenka Kulhavá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VY_32_INOVACE_3.2.10.2. O 15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TEMA</a:t>
          </a:r>
          <a:r>
            <a:rPr lang="cs-CZ" sz="2000" kern="1200" dirty="0" smtClean="0"/>
            <a:t>: Angličtina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accent1">
              <a:hueOff val="0"/>
              <a:satOff val="0"/>
              <a:lumOff val="0"/>
              <a:alphaOff val="0"/>
              <a:shade val="4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F6B9B-FD7F-411D-9AC6-9E5C1D90E80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A7CB6-6EFF-430A-A215-F8DB13CF8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7242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A7CB6-6EFF-430A-A215-F8DB13CF8FB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565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594DD50-AEC0-4B51-9A59-49436D1A807C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14A77E2A-DB5E-4137-9BEB-EC752E30323E}" type="datetimeFigureOut">
              <a:rPr lang="cs-CZ" smtClean="0"/>
              <a:t>25.6.2012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2.gif"/><Relationship Id="rId18" Type="http://schemas.openxmlformats.org/officeDocument/2006/relationships/image" Target="../media/image17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0.gif"/><Relationship Id="rId5" Type="http://schemas.openxmlformats.org/officeDocument/2006/relationships/image" Target="../media/image5.gif"/><Relationship Id="rId15" Type="http://schemas.openxmlformats.org/officeDocument/2006/relationships/image" Target="../media/image14.gif"/><Relationship Id="rId10" Type="http://schemas.openxmlformats.org/officeDocument/2006/relationships/hyperlink" Target="http://youtu.be/hx8i-Wq_jtc" TargetMode="External"/><Relationship Id="rId19" Type="http://schemas.openxmlformats.org/officeDocument/2006/relationships/image" Target="../media/image18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gif"/><Relationship Id="rId7" Type="http://schemas.openxmlformats.org/officeDocument/2006/relationships/image" Target="../media/image24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gif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lkidslab.com/lessons/course2/videos/toys/index.html" TargetMode="External"/><Relationship Id="rId7" Type="http://schemas.openxmlformats.org/officeDocument/2006/relationships/hyperlink" Target="http://www.youtube.com/watch?v=AEYLwAqg0cM&amp;feature=related" TargetMode="External"/><Relationship Id="rId2" Type="http://schemas.openxmlformats.org/officeDocument/2006/relationships/hyperlink" Target="http://www.youtube.com/watch?v=-dUK4cC2WxE&amp;feature=related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caSZRnTRd40&amp;feature=fvwrel" TargetMode="External"/><Relationship Id="rId5" Type="http://schemas.openxmlformats.org/officeDocument/2006/relationships/hyperlink" Target="http://www.youtube.com/watch?v=Oi5LLhCUde4&amp;feature=related" TargetMode="External"/><Relationship Id="rId4" Type="http://schemas.openxmlformats.org/officeDocument/2006/relationships/hyperlink" Target="http://www.youtube.com/watch?v=rlxZtNsR_oI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Oi5LLhCUde4&amp;feature=related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387256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77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836712"/>
            <a:ext cx="1512168" cy="4616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72816"/>
            <a:ext cx="6840760" cy="35394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	</a:t>
            </a:r>
            <a:r>
              <a:rPr lang="cs-CZ" sz="2000" dirty="0" smtClean="0"/>
              <a:t>Prezentace je určena pro žáky 4. a 5. tříd ZŠ i 2. stupně k </a:t>
            </a:r>
            <a:r>
              <a:rPr lang="cs-CZ" sz="2000" dirty="0"/>
              <a:t>opakování </a:t>
            </a:r>
            <a:r>
              <a:rPr lang="cs-CZ" sz="2000" dirty="0" smtClean="0"/>
              <a:t> </a:t>
            </a:r>
            <a:r>
              <a:rPr lang="cs-CZ" sz="2000" dirty="0"/>
              <a:t>a </a:t>
            </a:r>
            <a:r>
              <a:rPr lang="cs-CZ" sz="2000" dirty="0" smtClean="0"/>
              <a:t> procvičení předložek spojených s určením místa.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 první části prezentace se mohou žáci 1.stupně podívat na video a názorně si zopakovat jednotlivé předložky a pak podle obrázků přiřazují správné předložky. </a:t>
            </a:r>
          </a:p>
          <a:p>
            <a:r>
              <a:rPr lang="cs-CZ" sz="2000" dirty="0" smtClean="0"/>
              <a:t>	Další část prezentace je vhodná pro starší děti. Zahrnuje přehled předložek a jejich praktické využití. </a:t>
            </a:r>
          </a:p>
          <a:p>
            <a:r>
              <a:rPr lang="cs-CZ" sz="2000" dirty="0" smtClean="0"/>
              <a:t>	</a:t>
            </a:r>
            <a:r>
              <a:rPr lang="cs-CZ" sz="2000" dirty="0"/>
              <a:t>P</a:t>
            </a:r>
            <a:r>
              <a:rPr lang="cs-CZ" sz="2000" dirty="0" smtClean="0"/>
              <a:t>oslední část prezentace zahrnuje několik cvičení na procvičení  učiva. 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Nakonec se žáci mohou podívat na video týkající se umístění věcí a směrů.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1191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6694512" cy="2593975"/>
          </a:xfrm>
          <a:ln w="57150"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/>
              <a:t>PREPOSITIONS OF PLACE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Lenka Kulhavá</a:t>
            </a:r>
            <a:endParaRPr lang="cs-CZ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8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englishexercises.org/makeagame/my_documents/my_pictures/2008/oct/CBB_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820"/>
            <a:ext cx="720080" cy="626563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www.englishexercises.org/makeagame/my_documents/my_pictures/2008/oct/7A3_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0" y="77554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www.englishexercises.org/makeagame/my_documents/my_pictures/2008/oct/3C4_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356" y="88820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://www.englishexercises.org/makeagame/my_documents/my_pictures/2008/oct/CBB_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781" y="77205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://www.englishexercises.org/makeagame/my_documents/my_pictures/2008/oct/2FE_o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206" y="77204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http://www.englishexercises.org/makeagame/my_documents/my_pictures/2008/oct/F81_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631" y="77203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2" name="Picture 14" descr="http://www.englishexercises.org/makeagame/my_documents/my_pictures/2008/oct/64B_i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56" y="77208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4" name="Picture 16" descr="http://www.englishexercises.org/makeagame/my_documents/my_pictures/2008/oct/64B_i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481" y="77554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6" name="Picture 18" descr="http://www.englishexercises.org/makeagame/my_documents/my_pictures/2008/oct/64B_i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06" y="77554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8" name="Picture 20" descr="http://www.englishexercises.org/makeagame/my_documents/my_pictures/2008/oct/2FE_o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331" y="77554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0" name="Picture 22" descr="http://www.englishexercises.org/makeagame/my_documents/my_pictures/2008/oct/F56_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951" y="77207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2" name="Picture 24" descr="http://www.englishexercises.org/makeagame/my_documents/my_pictures/2008/oct/F81_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510" y="77206"/>
            <a:ext cx="733425" cy="6381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44008" y="971570"/>
            <a:ext cx="2880320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err="1" smtClean="0">
                <a:hlinkClick r:id="rId10"/>
              </a:rPr>
              <a:t>Prepositions</a:t>
            </a:r>
            <a:r>
              <a:rPr lang="cs-CZ" dirty="0" smtClean="0">
                <a:hlinkClick r:id="rId10"/>
              </a:rPr>
              <a:t> </a:t>
            </a:r>
            <a:r>
              <a:rPr lang="cs-CZ" dirty="0" err="1" smtClean="0">
                <a:hlinkClick r:id="rId10"/>
              </a:rPr>
              <a:t>of</a:t>
            </a:r>
            <a:r>
              <a:rPr lang="cs-CZ" dirty="0" smtClean="0">
                <a:hlinkClick r:id="rId10"/>
              </a:rPr>
              <a:t> place video:</a:t>
            </a:r>
          </a:p>
          <a:p>
            <a:r>
              <a:rPr lang="cs-CZ" dirty="0" smtClean="0">
                <a:hlinkClick r:id="rId10"/>
              </a:rPr>
              <a:t>http</a:t>
            </a:r>
            <a:r>
              <a:rPr lang="cs-CZ" dirty="0">
                <a:hlinkClick r:id="rId10"/>
              </a:rPr>
              <a:t>://</a:t>
            </a:r>
            <a:r>
              <a:rPr lang="cs-CZ" dirty="0" smtClean="0">
                <a:hlinkClick r:id="rId10"/>
              </a:rPr>
              <a:t>youtube/hx8i-Wq_jtc</a:t>
            </a:r>
            <a:endParaRPr lang="cs-CZ" dirty="0"/>
          </a:p>
        </p:txBody>
      </p:sp>
      <p:pic>
        <p:nvPicPr>
          <p:cNvPr id="12314" name="Picture 26" descr="http://www.englishexercises.org/makeagame/my_documents/my_pictures/2008/oct/CAE_near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3861"/>
            <a:ext cx="1219200" cy="111442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97774" y="1052736"/>
            <a:ext cx="31152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pen is </a:t>
            </a:r>
            <a:r>
              <a:rPr lang="cs-CZ" dirty="0" smtClean="0"/>
              <a:t>…..</a:t>
            </a:r>
            <a:r>
              <a:rPr lang="en-US" dirty="0" smtClean="0"/>
              <a:t>the </a:t>
            </a:r>
            <a:r>
              <a:rPr lang="en-US" dirty="0"/>
              <a:t>notebook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US" dirty="0"/>
              <a:t>The brown dog </a:t>
            </a:r>
            <a:r>
              <a:rPr lang="en-US" dirty="0" smtClean="0"/>
              <a:t>is</a:t>
            </a:r>
            <a:r>
              <a:rPr lang="cs-CZ" dirty="0" smtClean="0"/>
              <a:t>…..</a:t>
            </a:r>
            <a:r>
              <a:rPr lang="en-US" dirty="0" smtClean="0"/>
              <a:t> </a:t>
            </a:r>
            <a:r>
              <a:rPr lang="en-US" dirty="0"/>
              <a:t>the box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en-US" dirty="0"/>
              <a:t>The apple </a:t>
            </a:r>
            <a:r>
              <a:rPr lang="en-US" dirty="0" smtClean="0"/>
              <a:t>is</a:t>
            </a:r>
            <a:r>
              <a:rPr lang="cs-CZ" dirty="0" smtClean="0"/>
              <a:t>……..</a:t>
            </a:r>
            <a:r>
              <a:rPr lang="en-US" dirty="0" smtClean="0"/>
              <a:t> </a:t>
            </a:r>
            <a:r>
              <a:rPr lang="en-US" dirty="0"/>
              <a:t>the book and the pen. </a:t>
            </a:r>
            <a:r>
              <a:rPr lang="en-US" dirty="0" smtClean="0"/>
              <a:t> </a:t>
            </a:r>
            <a:endParaRPr lang="cs-CZ" dirty="0" smtClean="0"/>
          </a:p>
          <a:p>
            <a:endParaRPr lang="cs-CZ" dirty="0"/>
          </a:p>
          <a:p>
            <a:r>
              <a:rPr lang="en-US" dirty="0"/>
              <a:t>The pupil is </a:t>
            </a:r>
            <a:r>
              <a:rPr lang="cs-CZ" dirty="0" smtClean="0"/>
              <a:t>……..</a:t>
            </a:r>
            <a:r>
              <a:rPr lang="en-US" dirty="0" smtClean="0"/>
              <a:t>the </a:t>
            </a:r>
            <a:r>
              <a:rPr lang="en-US" dirty="0"/>
              <a:t>door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en-US" dirty="0"/>
              <a:t>The girl is standing </a:t>
            </a:r>
            <a:r>
              <a:rPr lang="cs-CZ" dirty="0" smtClean="0"/>
              <a:t>……….t</a:t>
            </a:r>
            <a:r>
              <a:rPr lang="en-US" dirty="0" smtClean="0"/>
              <a:t>he </a:t>
            </a:r>
            <a:r>
              <a:rPr lang="en-US" dirty="0"/>
              <a:t>board.</a:t>
            </a:r>
            <a:r>
              <a:rPr lang="en-US" dirty="0" smtClean="0"/>
              <a:t>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US" dirty="0"/>
              <a:t>The pencil is </a:t>
            </a:r>
            <a:r>
              <a:rPr lang="cs-CZ" dirty="0" smtClean="0"/>
              <a:t>………..</a:t>
            </a:r>
            <a:r>
              <a:rPr lang="en-US" dirty="0" smtClean="0"/>
              <a:t>the </a:t>
            </a:r>
            <a:r>
              <a:rPr lang="en-US" dirty="0"/>
              <a:t>big red apple. </a:t>
            </a:r>
            <a:endParaRPr lang="cs-CZ" dirty="0"/>
          </a:p>
        </p:txBody>
      </p:sp>
      <p:pic>
        <p:nvPicPr>
          <p:cNvPr id="12316" name="Picture 28" descr="http://www.englishexercises.org/makeagame/my_documents/my_pictures/2008/oct/Z47_in.gif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" y="1868286"/>
            <a:ext cx="1219200" cy="77152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8" name="Picture 30" descr="http://www.englishexercises.org/makeagame/my_documents/my_pictures/2008/oct/62C_between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1764"/>
            <a:ext cx="1219200" cy="92392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20" name="Picture 32" descr="http://www.englishexercises.org/makeagame/my_documents/my_pictures/2008/oct/EF8_behind.gi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5689"/>
            <a:ext cx="1219200" cy="117945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22" name="Picture 34" descr="http://www.englishexercises.org/makeagame/my_documents/my_pictures/2008/oct/next_to.gif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" y="4725144"/>
            <a:ext cx="1219200" cy="115212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24" name="Picture 36" descr="http://www.englishexercises.org/makeagame/my_documents/my_pictures/2008/oct/behind.1.gif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" y="5877271"/>
            <a:ext cx="1219200" cy="99197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26" name="Picture 38" descr="http://www.englishexercises.org/makeagame/my_documents/my_pictures/2008/oct/B7A_on.gif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874" y="2214839"/>
            <a:ext cx="1474191" cy="1219200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6084168" y="2254048"/>
            <a:ext cx="238605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chair is </a:t>
            </a:r>
            <a:r>
              <a:rPr lang="cs-CZ" dirty="0" smtClean="0"/>
              <a:t>………….</a:t>
            </a:r>
            <a:r>
              <a:rPr lang="en-US" dirty="0" smtClean="0"/>
              <a:t>the </a:t>
            </a:r>
            <a:r>
              <a:rPr lang="en-US" dirty="0"/>
              <a:t>desk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US" dirty="0"/>
              <a:t>The ball is </a:t>
            </a:r>
            <a:r>
              <a:rPr lang="cs-CZ" dirty="0" smtClean="0"/>
              <a:t>…………...</a:t>
            </a:r>
            <a:r>
              <a:rPr lang="en-US" dirty="0" smtClean="0"/>
              <a:t>the </a:t>
            </a:r>
            <a:r>
              <a:rPr lang="en-US" dirty="0"/>
              <a:t>box and the bear.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US" dirty="0"/>
              <a:t>The red ball is </a:t>
            </a:r>
            <a:r>
              <a:rPr lang="cs-CZ" dirty="0" smtClean="0"/>
              <a:t>..….........t</a:t>
            </a:r>
            <a:r>
              <a:rPr lang="en-US" dirty="0" smtClean="0"/>
              <a:t>he </a:t>
            </a:r>
            <a:r>
              <a:rPr lang="en-US" dirty="0"/>
              <a:t>dog. </a:t>
            </a:r>
          </a:p>
          <a:p>
            <a:endParaRPr lang="cs-CZ" dirty="0"/>
          </a:p>
        </p:txBody>
      </p:sp>
      <p:pic>
        <p:nvPicPr>
          <p:cNvPr id="12328" name="Picture 40" descr="http://www.englishexercises.org/makeagame/my_documents/my_pictures/2008/oct/between_ball.gif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294" y="3636978"/>
            <a:ext cx="1474191" cy="1280642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30" name="Picture 42" descr="http://www.englishexercises.org/makeagame/my_documents/my_pictures/2008/oct/behind_ball.gif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295" y="5123052"/>
            <a:ext cx="1474191" cy="1301434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64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englishexercises.org/makeagame/my_documents/my_pictures/2008/oct/Z7C_smal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3330"/>
            <a:ext cx="1118304" cy="117155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www.englishexercises.org/makeagame/my_documents/my_pictures/2008/oct/A74_lamp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0" y="173330"/>
            <a:ext cx="1103885" cy="117155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englishexercises.org/makeagame/my_documents/my_pictures/2008/oct/A74_lamp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197" y="173329"/>
            <a:ext cx="1080120" cy="117155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91880" y="33265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panda </a:t>
            </a:r>
            <a:r>
              <a:rPr lang="en-US" dirty="0" smtClean="0"/>
              <a:t>is</a:t>
            </a:r>
            <a:r>
              <a:rPr lang="cs-CZ" dirty="0" smtClean="0"/>
              <a:t> …………………….</a:t>
            </a:r>
            <a:r>
              <a:rPr lang="en-US" dirty="0" smtClean="0"/>
              <a:t> </a:t>
            </a:r>
            <a:r>
              <a:rPr lang="en-US" dirty="0"/>
              <a:t>the </a:t>
            </a:r>
            <a:r>
              <a:rPr lang="en-US" dirty="0" smtClean="0"/>
              <a:t>lamps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3318" name="Picture 6" descr="http://www.englishexercises.org/makeagame/my_documents/my_pictures/2008/oct/D56_cat_i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0" y="1344888"/>
            <a:ext cx="1423691" cy="1134504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://www.englishexercises.org/makeagame/my_documents/my_pictures/2008/oct/1AB_present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0" y="2493186"/>
            <a:ext cx="1423691" cy="100050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1484784"/>
            <a:ext cx="29523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gray cat is </a:t>
            </a:r>
            <a:r>
              <a:rPr lang="cs-CZ" dirty="0" smtClean="0"/>
              <a:t>…………….</a:t>
            </a:r>
            <a:r>
              <a:rPr lang="en-US" dirty="0" smtClean="0"/>
              <a:t>the </a:t>
            </a:r>
            <a:r>
              <a:rPr lang="en-US" dirty="0"/>
              <a:t>purple box.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en-US" dirty="0"/>
              <a:t>The presents are the table.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US" dirty="0"/>
              <a:t>Two people are </a:t>
            </a:r>
            <a:r>
              <a:rPr lang="cs-CZ" dirty="0" smtClean="0"/>
              <a:t>………..</a:t>
            </a:r>
            <a:r>
              <a:rPr lang="en-US" dirty="0" smtClean="0"/>
              <a:t>the </a:t>
            </a:r>
            <a:r>
              <a:rPr lang="en-US" dirty="0"/>
              <a:t>green car</a:t>
            </a:r>
            <a:r>
              <a:rPr lang="en-US" dirty="0" smtClean="0"/>
              <a:t>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en-US" dirty="0"/>
              <a:t>My brother is sitting </a:t>
            </a:r>
            <a:r>
              <a:rPr lang="cs-CZ" dirty="0" smtClean="0"/>
              <a:t>………..</a:t>
            </a:r>
            <a:r>
              <a:rPr lang="en-US" dirty="0" smtClean="0"/>
              <a:t>the </a:t>
            </a:r>
            <a:r>
              <a:rPr lang="en-US" dirty="0"/>
              <a:t>computer. </a:t>
            </a:r>
            <a:r>
              <a:rPr lang="en-US" dirty="0" smtClean="0"/>
              <a:t> </a:t>
            </a:r>
            <a:endParaRPr lang="cs-CZ" dirty="0" smtClean="0"/>
          </a:p>
          <a:p>
            <a:endParaRPr lang="cs-CZ" dirty="0"/>
          </a:p>
          <a:p>
            <a:r>
              <a:rPr lang="en-US" dirty="0"/>
              <a:t>Three pencils are </a:t>
            </a:r>
            <a:r>
              <a:rPr lang="cs-CZ" dirty="0" smtClean="0"/>
              <a:t>…………</a:t>
            </a:r>
            <a:r>
              <a:rPr lang="en-US" dirty="0" smtClean="0"/>
              <a:t>the </a:t>
            </a:r>
            <a:r>
              <a:rPr lang="en-US" dirty="0"/>
              <a:t>pencil box. </a:t>
            </a:r>
            <a:endParaRPr lang="cs-CZ" dirty="0"/>
          </a:p>
        </p:txBody>
      </p:sp>
      <p:pic>
        <p:nvPicPr>
          <p:cNvPr id="13322" name="Picture 10" descr="http://www.englishexercises.org/makeagame/my_documents/my_pictures/2008/oct/EC1_ca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0" y="3499668"/>
            <a:ext cx="1423691" cy="1116867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://www.englishexercises.org/makeagame/my_documents/my_pictures/2008/oct/girl_chai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518" y="1420134"/>
            <a:ext cx="1158663" cy="1528957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http://www.englishexercises.org/makeagame/my_documents/my_pictures/2008/oct/599_compute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0" y="4616535"/>
            <a:ext cx="1423691" cy="111556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7" name="Picture 15" descr="http://www.englishexercises.org/makeagame/my_documents/my_pictures/2008/oct/pencil_box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36" y="5732101"/>
            <a:ext cx="1431015" cy="112589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22518" y="3212976"/>
            <a:ext cx="3205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girl is reading </a:t>
            </a:r>
            <a:r>
              <a:rPr lang="cs-CZ" dirty="0" smtClean="0"/>
              <a:t>…………….</a:t>
            </a:r>
            <a:r>
              <a:rPr lang="en-US" dirty="0" smtClean="0"/>
              <a:t>the </a:t>
            </a:r>
            <a:r>
              <a:rPr lang="en-US" dirty="0"/>
              <a:t>chair.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4509120"/>
            <a:ext cx="3456384" cy="14773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err="1" smtClean="0"/>
              <a:t>Prepositions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place video (</a:t>
            </a:r>
            <a:r>
              <a:rPr lang="cs-CZ" dirty="0" err="1" smtClean="0"/>
              <a:t>rabbits</a:t>
            </a:r>
            <a:r>
              <a:rPr lang="cs-CZ" dirty="0" smtClean="0"/>
              <a:t>):  http</a:t>
            </a:r>
            <a:r>
              <a:rPr lang="cs-CZ" dirty="0"/>
              <a:t>://www.youtube.com/watch?v=N7hzH2UNA2c&amp;feature=player_embedded</a:t>
            </a:r>
          </a:p>
        </p:txBody>
      </p:sp>
    </p:spTree>
    <p:extLst>
      <p:ext uri="{BB962C8B-B14F-4D97-AF65-F5344CB8AC3E}">
        <p14:creationId xmlns:p14="http://schemas.microsoft.com/office/powerpoint/2010/main" val="9387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8208912" cy="655564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The prepositions at, on, and </a:t>
            </a:r>
            <a:r>
              <a:rPr lang="en-US" sz="2400" b="1" dirty="0" smtClean="0">
                <a:solidFill>
                  <a:srgbClr val="C00000"/>
                </a:solidFill>
              </a:rPr>
              <a:t>in</a:t>
            </a:r>
            <a:r>
              <a:rPr lang="cs-CZ" sz="2400" b="1" dirty="0" smtClean="0">
                <a:solidFill>
                  <a:srgbClr val="C00000"/>
                </a:solidFill>
              </a:rPr>
              <a:t>: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endParaRPr lang="en-US" sz="2400" b="1" dirty="0">
              <a:solidFill>
                <a:srgbClr val="C00000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We use </a:t>
            </a:r>
            <a:r>
              <a:rPr lang="en-US" b="1" dirty="0">
                <a:solidFill>
                  <a:srgbClr val="C00000"/>
                </a:solidFill>
              </a:rPr>
              <a:t>at</a:t>
            </a:r>
            <a:r>
              <a:rPr lang="en-US" dirty="0"/>
              <a:t> to show a specific place or position.</a:t>
            </a:r>
          </a:p>
          <a:p>
            <a:r>
              <a:rPr lang="cs-CZ" i="1" dirty="0" smtClean="0"/>
              <a:t>     </a:t>
            </a:r>
            <a:r>
              <a:rPr lang="en-US" i="1" dirty="0" smtClean="0"/>
              <a:t>For </a:t>
            </a:r>
            <a:r>
              <a:rPr lang="en-US" i="1" dirty="0"/>
              <a:t>example: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/>
              <a:t>     </a:t>
            </a:r>
            <a:r>
              <a:rPr lang="en-US" dirty="0" smtClean="0"/>
              <a:t>Someone </a:t>
            </a:r>
            <a:r>
              <a:rPr lang="en-US" dirty="0"/>
              <a:t>is </a:t>
            </a:r>
            <a:r>
              <a:rPr lang="en-US" b="1" dirty="0">
                <a:solidFill>
                  <a:srgbClr val="C00000"/>
                </a:solidFill>
              </a:rPr>
              <a:t>at</a:t>
            </a:r>
            <a:r>
              <a:rPr lang="en-US" dirty="0"/>
              <a:t> the door.</a:t>
            </a:r>
            <a:br>
              <a:rPr lang="en-US" dirty="0"/>
            </a:br>
            <a:r>
              <a:rPr lang="cs-CZ" dirty="0" smtClean="0"/>
              <a:t>     </a:t>
            </a:r>
            <a:r>
              <a:rPr lang="en-US" dirty="0" smtClean="0"/>
              <a:t>They </a:t>
            </a:r>
            <a:r>
              <a:rPr lang="en-US" dirty="0"/>
              <a:t>are waiting </a:t>
            </a:r>
            <a:r>
              <a:rPr lang="en-US" b="1" dirty="0">
                <a:solidFill>
                  <a:srgbClr val="C00000"/>
                </a:solidFill>
              </a:rPr>
              <a:t>at</a:t>
            </a:r>
            <a:r>
              <a:rPr lang="en-US" dirty="0"/>
              <a:t> the bus stop.</a:t>
            </a:r>
            <a:br>
              <a:rPr lang="en-US" dirty="0"/>
            </a:br>
            <a:r>
              <a:rPr lang="cs-CZ" dirty="0" smtClean="0"/>
              <a:t>      </a:t>
            </a:r>
            <a:r>
              <a:rPr lang="en-US" dirty="0" smtClean="0"/>
              <a:t>I </a:t>
            </a:r>
            <a:r>
              <a:rPr lang="en-US" dirty="0"/>
              <a:t>used to live </a:t>
            </a:r>
            <a:r>
              <a:rPr lang="en-US" b="1" dirty="0">
                <a:solidFill>
                  <a:srgbClr val="C00000"/>
                </a:solidFill>
              </a:rPr>
              <a:t>at</a:t>
            </a:r>
            <a:r>
              <a:rPr lang="en-US" dirty="0"/>
              <a:t> 51 Portland Street.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We use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/>
              <a:t> to show position on a horizontal or vertical surface</a:t>
            </a:r>
            <a:r>
              <a:rPr lang="en-US" dirty="0" smtClean="0"/>
              <a:t>.</a:t>
            </a:r>
          </a:p>
          <a:p>
            <a:r>
              <a:rPr lang="cs-CZ" i="1" dirty="0" smtClean="0"/>
              <a:t>      </a:t>
            </a:r>
            <a:r>
              <a:rPr lang="en-US" i="1" dirty="0" smtClean="0"/>
              <a:t>For </a:t>
            </a:r>
            <a:r>
              <a:rPr lang="en-US" i="1" dirty="0"/>
              <a:t>example: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/>
              <a:t>      </a:t>
            </a:r>
            <a:r>
              <a:rPr lang="en-US" dirty="0" smtClean="0"/>
              <a:t>The </a:t>
            </a:r>
            <a:r>
              <a:rPr lang="en-US" dirty="0"/>
              <a:t>cat sat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/>
              <a:t> the mat.</a:t>
            </a:r>
            <a:br>
              <a:rPr lang="en-US" dirty="0"/>
            </a:br>
            <a:r>
              <a:rPr lang="cs-CZ" dirty="0" smtClean="0"/>
              <a:t>       </a:t>
            </a:r>
            <a:r>
              <a:rPr lang="en-US" dirty="0" smtClean="0"/>
              <a:t>The </a:t>
            </a:r>
            <a:r>
              <a:rPr lang="en-US" dirty="0"/>
              <a:t>satellite dish is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/>
              <a:t> the roof.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/>
              <a:t>We </a:t>
            </a:r>
            <a:r>
              <a:rPr lang="en-US" dirty="0"/>
              <a:t>also use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/>
              <a:t> to show position on streets, roads, etc. </a:t>
            </a:r>
          </a:p>
          <a:p>
            <a:r>
              <a:rPr lang="cs-CZ" i="1" dirty="0" smtClean="0"/>
              <a:t>      </a:t>
            </a:r>
            <a:r>
              <a:rPr lang="en-US" i="1" dirty="0" smtClean="0"/>
              <a:t>For </a:t>
            </a:r>
            <a:r>
              <a:rPr lang="en-US" i="1" dirty="0"/>
              <a:t>example: 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/>
              <a:t>      </a:t>
            </a:r>
            <a:r>
              <a:rPr lang="en-US" dirty="0" smtClean="0"/>
              <a:t>I </a:t>
            </a:r>
            <a:r>
              <a:rPr lang="en-US" dirty="0"/>
              <a:t>used to live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/>
              <a:t> Portland Street.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We use </a:t>
            </a:r>
            <a:r>
              <a:rPr lang="en-US" b="1" dirty="0">
                <a:solidFill>
                  <a:srgbClr val="C00000"/>
                </a:solidFill>
              </a:rPr>
              <a:t>in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to show that something is enclosed or surrounded.</a:t>
            </a:r>
          </a:p>
          <a:p>
            <a:r>
              <a:rPr lang="cs-CZ" i="1" dirty="0" smtClean="0"/>
              <a:t>      </a:t>
            </a:r>
            <a:r>
              <a:rPr lang="en-US" i="1" dirty="0" smtClean="0"/>
              <a:t>For </a:t>
            </a:r>
            <a:r>
              <a:rPr lang="en-US" i="1" dirty="0"/>
              <a:t>example: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/>
              <a:t>      </a:t>
            </a:r>
            <a:r>
              <a:rPr lang="en-US" dirty="0" smtClean="0"/>
              <a:t>The </a:t>
            </a:r>
            <a:r>
              <a:rPr lang="en-US" dirty="0"/>
              <a:t>dog is </a:t>
            </a:r>
            <a:r>
              <a:rPr lang="en-US" b="1" dirty="0">
                <a:solidFill>
                  <a:srgbClr val="C00000"/>
                </a:solidFill>
              </a:rPr>
              <a:t>in</a:t>
            </a:r>
            <a:r>
              <a:rPr lang="en-US" dirty="0"/>
              <a:t> the garden.</a:t>
            </a:r>
            <a:br>
              <a:rPr lang="en-US" dirty="0"/>
            </a:br>
            <a:r>
              <a:rPr lang="cs-CZ" dirty="0" smtClean="0"/>
              <a:t>      </a:t>
            </a:r>
            <a:r>
              <a:rPr lang="en-US" dirty="0" smtClean="0"/>
              <a:t>She </a:t>
            </a:r>
            <a:r>
              <a:rPr lang="en-US" dirty="0"/>
              <a:t>is </a:t>
            </a:r>
            <a:r>
              <a:rPr lang="en-US" b="1" dirty="0">
                <a:solidFill>
                  <a:srgbClr val="C00000"/>
                </a:solidFill>
              </a:rPr>
              <a:t>in</a:t>
            </a:r>
            <a:r>
              <a:rPr lang="en-US" dirty="0"/>
              <a:t> a taxi. </a:t>
            </a:r>
            <a:br>
              <a:rPr lang="en-US" dirty="0"/>
            </a:br>
            <a:r>
              <a:rPr lang="cs-CZ" dirty="0" smtClean="0"/>
              <a:t>       </a:t>
            </a:r>
            <a:r>
              <a:rPr lang="en-US" dirty="0" smtClean="0"/>
              <a:t>Put </a:t>
            </a:r>
            <a:r>
              <a:rPr lang="en-US" dirty="0"/>
              <a:t>it </a:t>
            </a:r>
            <a:r>
              <a:rPr lang="en-US" b="1" dirty="0">
                <a:solidFill>
                  <a:srgbClr val="C00000"/>
                </a:solidFill>
              </a:rPr>
              <a:t>in </a:t>
            </a:r>
            <a:r>
              <a:rPr lang="en-US" dirty="0"/>
              <a:t>the box.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We also use </a:t>
            </a:r>
            <a:r>
              <a:rPr lang="en-US" b="1" dirty="0">
                <a:solidFill>
                  <a:srgbClr val="C00000"/>
                </a:solidFill>
              </a:rPr>
              <a:t>in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to show position within land-areas (towns, counties, states, countries, and continents).</a:t>
            </a:r>
          </a:p>
          <a:p>
            <a:r>
              <a:rPr lang="cs-CZ" i="1" dirty="0" smtClean="0"/>
              <a:t>     </a:t>
            </a:r>
            <a:r>
              <a:rPr lang="en-US" i="1" dirty="0" smtClean="0"/>
              <a:t>For </a:t>
            </a:r>
            <a:r>
              <a:rPr lang="en-US" i="1" dirty="0"/>
              <a:t>example: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/>
              <a:t>     </a:t>
            </a:r>
            <a:r>
              <a:rPr lang="en-US" dirty="0" smtClean="0"/>
              <a:t>I </a:t>
            </a:r>
            <a:r>
              <a:rPr lang="en-US" dirty="0"/>
              <a:t>used to live </a:t>
            </a:r>
            <a:r>
              <a:rPr lang="en-US" b="1" dirty="0">
                <a:solidFill>
                  <a:srgbClr val="C00000"/>
                </a:solidFill>
              </a:rPr>
              <a:t>in</a:t>
            </a:r>
            <a:r>
              <a:rPr lang="en-US" dirty="0"/>
              <a:t> Nottingham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err="1" smtClean="0"/>
              <a:t>We</a:t>
            </a:r>
            <a:r>
              <a:rPr lang="cs-CZ" dirty="0" smtClean="0"/>
              <a:t> live </a:t>
            </a:r>
            <a:r>
              <a:rPr lang="cs-CZ" b="1" dirty="0" smtClean="0">
                <a:solidFill>
                  <a:srgbClr val="C00000"/>
                </a:solidFill>
              </a:rPr>
              <a:t>in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Czech Republic.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509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07504" y="116632"/>
            <a:ext cx="8280920" cy="34470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cs-CZ" b="1" dirty="0"/>
              <a:t>1 ) </a:t>
            </a:r>
            <a:r>
              <a:rPr lang="cs-CZ" b="1" dirty="0">
                <a:solidFill>
                  <a:srgbClr val="C00000"/>
                </a:solidFill>
              </a:rPr>
              <a:t>AT - IN - </a:t>
            </a:r>
            <a:r>
              <a:rPr lang="cs-CZ" b="1" dirty="0" smtClean="0">
                <a:solidFill>
                  <a:srgbClr val="C00000"/>
                </a:solidFill>
              </a:rPr>
              <a:t>ON</a:t>
            </a:r>
            <a:endParaRPr lang="cs-CZ" dirty="0"/>
          </a:p>
          <a:p>
            <a:pPr fontAlgn="ctr"/>
            <a:r>
              <a:rPr lang="cs-CZ" sz="2000" b="1" dirty="0" smtClean="0">
                <a:solidFill>
                  <a:srgbClr val="C00000"/>
                </a:solidFill>
              </a:rPr>
              <a:t>AT</a:t>
            </a:r>
            <a:r>
              <a:rPr lang="cs-CZ" sz="2000" b="1" dirty="0" smtClean="0"/>
              <a:t> -  </a:t>
            </a:r>
            <a:r>
              <a:rPr lang="cs-CZ" sz="2000" dirty="0"/>
              <a:t>w</a:t>
            </a:r>
            <a:r>
              <a:rPr lang="en-US" sz="2000" dirty="0" smtClean="0"/>
              <a:t>e use </a:t>
            </a:r>
            <a:r>
              <a:rPr lang="en-US" sz="2000" dirty="0"/>
              <a:t>for a </a:t>
            </a:r>
            <a:r>
              <a:rPr lang="en-US" sz="2000" b="1" dirty="0">
                <a:solidFill>
                  <a:srgbClr val="C00000"/>
                </a:solidFill>
              </a:rPr>
              <a:t>point</a:t>
            </a:r>
            <a:r>
              <a:rPr lang="en-US" sz="2000" dirty="0" smtClean="0"/>
              <a:t>:</a:t>
            </a:r>
            <a:r>
              <a:rPr lang="cs-CZ" sz="2000" dirty="0" smtClean="0"/>
              <a:t> </a:t>
            </a:r>
            <a:r>
              <a:rPr lang="en-US" sz="2000" dirty="0" smtClean="0"/>
              <a:t>at </a:t>
            </a:r>
            <a:r>
              <a:rPr lang="en-US" sz="2000" dirty="0"/>
              <a:t>the window - at the entrance - at the door</a:t>
            </a:r>
            <a:endParaRPr lang="cs-CZ" sz="2000" dirty="0"/>
          </a:p>
          <a:p>
            <a:pPr fontAlgn="ctr"/>
            <a:r>
              <a:rPr lang="cs-CZ" sz="2000" dirty="0" smtClean="0"/>
              <a:t>                                            </a:t>
            </a:r>
            <a:r>
              <a:rPr lang="en-US" sz="2000" dirty="0" smtClean="0"/>
              <a:t>at </a:t>
            </a:r>
            <a:r>
              <a:rPr lang="en-US" sz="2000" dirty="0"/>
              <a:t>the end of the street - at the station - at the top</a:t>
            </a:r>
            <a:endParaRPr lang="cs-CZ" sz="2000" dirty="0"/>
          </a:p>
          <a:p>
            <a:pPr fontAlgn="ctr"/>
            <a:r>
              <a:rPr lang="cs-CZ" sz="2000" dirty="0" smtClean="0"/>
              <a:t>                                            </a:t>
            </a:r>
            <a:r>
              <a:rPr lang="en-US" sz="2000" dirty="0" smtClean="0"/>
              <a:t>Bill </a:t>
            </a:r>
            <a:r>
              <a:rPr lang="en-US" sz="2000" dirty="0"/>
              <a:t>is waiting for you at the bus stop.</a:t>
            </a:r>
            <a:endParaRPr lang="cs-CZ" sz="2000" dirty="0"/>
          </a:p>
          <a:p>
            <a:pPr fontAlgn="ctr"/>
            <a:r>
              <a:rPr lang="cs-CZ" sz="2000" b="1" dirty="0" smtClean="0">
                <a:solidFill>
                  <a:srgbClr val="C00000"/>
                </a:solidFill>
              </a:rPr>
              <a:t>ON</a:t>
            </a:r>
            <a:r>
              <a:rPr lang="cs-CZ" sz="2000" b="1" dirty="0" smtClean="0"/>
              <a:t> -  </a:t>
            </a:r>
            <a:r>
              <a:rPr lang="cs-CZ" sz="2000" dirty="0" err="1" smtClean="0"/>
              <a:t>we</a:t>
            </a:r>
            <a:r>
              <a:rPr lang="cs-CZ" sz="2000" dirty="0" smtClean="0"/>
              <a:t> use </a:t>
            </a:r>
            <a:r>
              <a:rPr lang="cs-CZ" sz="2000" dirty="0" err="1" smtClean="0"/>
              <a:t>for</a:t>
            </a:r>
            <a:r>
              <a:rPr lang="cs-CZ" sz="2000" dirty="0" smtClean="0"/>
              <a:t> a </a:t>
            </a:r>
            <a:r>
              <a:rPr lang="cs-CZ" sz="2000" b="1" dirty="0" err="1" smtClean="0">
                <a:solidFill>
                  <a:srgbClr val="C00000"/>
                </a:solidFill>
              </a:rPr>
              <a:t>surface</a:t>
            </a:r>
            <a:r>
              <a:rPr lang="cs-CZ" sz="2000" dirty="0" smtClean="0"/>
              <a:t>: </a:t>
            </a:r>
            <a:r>
              <a:rPr lang="en-US" sz="2000" dirty="0" smtClean="0"/>
              <a:t>on the wall - on the ceiling - on the floor</a:t>
            </a:r>
            <a:endParaRPr lang="cs-CZ" sz="2000" dirty="0" smtClean="0"/>
          </a:p>
          <a:p>
            <a:pPr fontAlgn="ctr"/>
            <a:r>
              <a:rPr lang="cs-CZ" sz="2000" dirty="0" smtClean="0"/>
              <a:t>                                                 on </a:t>
            </a:r>
            <a:r>
              <a:rPr lang="cs-CZ" sz="2000" dirty="0"/>
              <a:t>a </a:t>
            </a:r>
            <a:r>
              <a:rPr lang="cs-CZ" sz="2000" dirty="0" err="1" smtClean="0"/>
              <a:t>cover</a:t>
            </a:r>
            <a:r>
              <a:rPr lang="en-US" sz="2000" dirty="0"/>
              <a:t>- on a page </a:t>
            </a:r>
            <a:endParaRPr lang="cs-CZ" sz="2000" dirty="0"/>
          </a:p>
          <a:p>
            <a:pPr fontAlgn="ctr"/>
            <a:r>
              <a:rPr lang="cs-CZ" sz="2000" dirty="0" smtClean="0"/>
              <a:t>                                                 </a:t>
            </a:r>
            <a:r>
              <a:rPr lang="en-US" sz="2000" dirty="0" smtClean="0"/>
              <a:t>Have </a:t>
            </a:r>
            <a:r>
              <a:rPr lang="en-US" sz="2000" dirty="0"/>
              <a:t>you seen the notice on the notice board</a:t>
            </a:r>
            <a:r>
              <a:rPr lang="en-US" sz="2000" dirty="0" smtClean="0"/>
              <a:t>?</a:t>
            </a:r>
            <a:endParaRPr lang="cs-CZ" sz="2000" b="1" dirty="0"/>
          </a:p>
          <a:p>
            <a:pPr fontAlgn="ctr"/>
            <a:r>
              <a:rPr lang="cs-CZ" sz="2000" b="1" dirty="0" smtClean="0">
                <a:solidFill>
                  <a:srgbClr val="C00000"/>
                </a:solidFill>
              </a:rPr>
              <a:t>IN</a:t>
            </a:r>
            <a:r>
              <a:rPr lang="cs-CZ" sz="2000" dirty="0" smtClean="0"/>
              <a:t> - w</a:t>
            </a:r>
            <a:r>
              <a:rPr lang="en-US" sz="2000" dirty="0" smtClean="0"/>
              <a:t>e </a:t>
            </a:r>
            <a:r>
              <a:rPr lang="en-US" sz="2000" dirty="0"/>
              <a:t>use in for an </a:t>
            </a:r>
            <a:r>
              <a:rPr lang="en-US" sz="2000" b="1" dirty="0">
                <a:solidFill>
                  <a:srgbClr val="C00000"/>
                </a:solidFill>
              </a:rPr>
              <a:t>enclosed </a:t>
            </a:r>
            <a:r>
              <a:rPr lang="en-US" sz="2000" b="1" dirty="0" smtClean="0">
                <a:solidFill>
                  <a:srgbClr val="C00000"/>
                </a:solidFill>
              </a:rPr>
              <a:t>space</a:t>
            </a:r>
            <a:r>
              <a:rPr lang="en-US" sz="2000" dirty="0" smtClean="0"/>
              <a:t>:</a:t>
            </a:r>
            <a:r>
              <a:rPr lang="cs-CZ" sz="2000" dirty="0" smtClean="0"/>
              <a:t> </a:t>
            </a:r>
            <a:r>
              <a:rPr lang="en-US" sz="2000" dirty="0" smtClean="0"/>
              <a:t>in </a:t>
            </a:r>
            <a:r>
              <a:rPr lang="en-US" sz="2000" dirty="0"/>
              <a:t>the garden - in the house - in London </a:t>
            </a:r>
            <a:endParaRPr lang="cs-CZ" sz="2000" dirty="0" smtClean="0"/>
          </a:p>
          <a:p>
            <a:pPr fontAlgn="ctr"/>
            <a:r>
              <a:rPr lang="cs-CZ" sz="2000" dirty="0"/>
              <a:t> </a:t>
            </a:r>
            <a:r>
              <a:rPr lang="cs-CZ" sz="2000" dirty="0" smtClean="0"/>
              <a:t>                                                </a:t>
            </a:r>
            <a:r>
              <a:rPr lang="en-US" sz="2000" dirty="0" smtClean="0"/>
              <a:t>in </a:t>
            </a:r>
            <a:r>
              <a:rPr lang="en-US" sz="2000" dirty="0"/>
              <a:t>the </a:t>
            </a:r>
            <a:r>
              <a:rPr lang="en-US" sz="2000" dirty="0" smtClean="0"/>
              <a:t>water</a:t>
            </a:r>
            <a:r>
              <a:rPr lang="cs-CZ" sz="2000" dirty="0" smtClean="0"/>
              <a:t> - </a:t>
            </a:r>
            <a:r>
              <a:rPr lang="en-US" sz="2000" dirty="0" smtClean="0"/>
              <a:t>in </a:t>
            </a:r>
            <a:r>
              <a:rPr lang="en-US" sz="2000" dirty="0"/>
              <a:t>her bag - in a row - in a town</a:t>
            </a:r>
            <a:endParaRPr lang="cs-CZ" sz="2000" dirty="0"/>
          </a:p>
          <a:p>
            <a:pPr fontAlgn="ctr"/>
            <a:r>
              <a:rPr lang="cs-CZ" sz="2000" dirty="0" smtClean="0"/>
              <a:t>                       	</a:t>
            </a:r>
            <a:r>
              <a:rPr lang="cs-CZ" sz="2000" dirty="0"/>
              <a:t> </a:t>
            </a:r>
            <a:r>
              <a:rPr lang="cs-CZ" sz="2000" dirty="0" smtClean="0"/>
              <a:t>                </a:t>
            </a:r>
            <a:r>
              <a:rPr lang="en-US" sz="2000" dirty="0" smtClean="0"/>
              <a:t>There </a:t>
            </a:r>
            <a:r>
              <a:rPr lang="en-US" sz="2000" dirty="0"/>
              <a:t>is nobody in the room. She lives in </a:t>
            </a:r>
            <a:r>
              <a:rPr lang="en-US" sz="2000" dirty="0" smtClean="0"/>
              <a:t>a village</a:t>
            </a:r>
            <a:r>
              <a:rPr lang="cs-CZ" sz="2000" dirty="0" smtClean="0"/>
              <a:t>.     				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7504" y="3212976"/>
            <a:ext cx="8280920" cy="34470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cs-CZ" sz="2000" b="1" dirty="0" smtClean="0">
                <a:solidFill>
                  <a:srgbClr val="C00000"/>
                </a:solidFill>
              </a:rPr>
              <a:t>AT</a:t>
            </a:r>
            <a:endParaRPr lang="cs-CZ" sz="2000" dirty="0">
              <a:solidFill>
                <a:srgbClr val="C00000"/>
              </a:solidFill>
            </a:endParaRPr>
          </a:p>
          <a:p>
            <a:pPr fontAlgn="ctr"/>
            <a:r>
              <a:rPr lang="en-US" sz="2000" b="1" dirty="0"/>
              <a:t>1. </a:t>
            </a:r>
            <a:r>
              <a:rPr lang="en-US" sz="2000" dirty="0"/>
              <a:t>We say that someone is at an </a:t>
            </a:r>
            <a:r>
              <a:rPr lang="en-US" sz="2000" b="1" dirty="0">
                <a:solidFill>
                  <a:srgbClr val="C00000"/>
                </a:solidFill>
              </a:rPr>
              <a:t>event</a:t>
            </a:r>
            <a:r>
              <a:rPr lang="en-US" sz="2000" dirty="0"/>
              <a:t>:</a:t>
            </a:r>
            <a:endParaRPr lang="cs-CZ" sz="2000" dirty="0"/>
          </a:p>
          <a:p>
            <a:pPr fontAlgn="ctr"/>
            <a:r>
              <a:rPr lang="en-US" sz="2000" b="1" dirty="0"/>
              <a:t>2. </a:t>
            </a:r>
            <a:r>
              <a:rPr lang="en-US" sz="2000" dirty="0"/>
              <a:t>We say at with buildings when we say </a:t>
            </a:r>
            <a:r>
              <a:rPr lang="en-US" sz="2000" b="1" dirty="0">
                <a:solidFill>
                  <a:srgbClr val="C00000"/>
                </a:solidFill>
              </a:rPr>
              <a:t>where the event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/>
              <a:t>(film, concert,...) </a:t>
            </a:r>
            <a:r>
              <a:rPr lang="cs-CZ" sz="2000" dirty="0" smtClean="0"/>
              <a:t>     </a:t>
            </a:r>
            <a:r>
              <a:rPr lang="cs-CZ" sz="2000" b="1" dirty="0" err="1" smtClean="0">
                <a:solidFill>
                  <a:srgbClr val="C00000"/>
                </a:solidFill>
              </a:rPr>
              <a:t>takes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</a:rPr>
              <a:t>place</a:t>
            </a:r>
            <a:r>
              <a:rPr lang="en-US" sz="2000" dirty="0"/>
              <a:t>:</a:t>
            </a:r>
            <a:endParaRPr lang="cs-CZ" sz="2000" dirty="0"/>
          </a:p>
          <a:p>
            <a:pPr fontAlgn="ctr"/>
            <a:r>
              <a:rPr lang="cs-CZ" sz="2000" dirty="0" smtClean="0"/>
              <a:t>     </a:t>
            </a:r>
            <a:r>
              <a:rPr lang="en-US" sz="2000" dirty="0" smtClean="0"/>
              <a:t>at </a:t>
            </a:r>
            <a:r>
              <a:rPr lang="en-US" sz="2000" dirty="0"/>
              <a:t>a party - at a pop concert - at a conference - at a meeting</a:t>
            </a:r>
            <a:endParaRPr lang="cs-CZ" sz="2000" dirty="0"/>
          </a:p>
          <a:p>
            <a:pPr fontAlgn="ctr"/>
            <a:r>
              <a:rPr lang="cs-CZ" sz="2000" dirty="0" smtClean="0"/>
              <a:t>     </a:t>
            </a:r>
            <a:r>
              <a:rPr lang="en-US" sz="2000" dirty="0" smtClean="0"/>
              <a:t>Where </a:t>
            </a:r>
            <a:r>
              <a:rPr lang="en-US" sz="2000" dirty="0"/>
              <a:t>were you yesterday? At the cinema</a:t>
            </a:r>
            <a:r>
              <a:rPr lang="en-US" sz="2000" dirty="0" smtClean="0"/>
              <a:t>.</a:t>
            </a:r>
            <a:r>
              <a:rPr lang="en-US" sz="2000" dirty="0"/>
              <a:t> Tom is </a:t>
            </a:r>
            <a:r>
              <a:rPr lang="en-US" sz="2000" u="sng" dirty="0"/>
              <a:t>at a party</a:t>
            </a:r>
            <a:r>
              <a:rPr lang="en-US" sz="2000" dirty="0" smtClean="0"/>
              <a:t>.</a:t>
            </a:r>
            <a:endParaRPr lang="cs-CZ" sz="2000" dirty="0"/>
          </a:p>
          <a:p>
            <a:pPr fontAlgn="ctr"/>
            <a:r>
              <a:rPr lang="cs-CZ" sz="2000" dirty="0" smtClean="0"/>
              <a:t>     </a:t>
            </a:r>
            <a:r>
              <a:rPr lang="en-US" sz="2000" dirty="0" smtClean="0"/>
              <a:t>The </a:t>
            </a:r>
            <a:r>
              <a:rPr lang="en-US" sz="2000" dirty="0"/>
              <a:t>meeting took place at the headquarters.</a:t>
            </a:r>
            <a:endParaRPr lang="cs-CZ" sz="2000" dirty="0"/>
          </a:p>
          <a:p>
            <a:pPr fontAlgn="ctr"/>
            <a:r>
              <a:rPr lang="en-US" sz="2000" b="1" dirty="0"/>
              <a:t>3. </a:t>
            </a:r>
            <a:r>
              <a:rPr lang="en-US" sz="2000" dirty="0"/>
              <a:t>We say </a:t>
            </a:r>
            <a:r>
              <a:rPr lang="en-US" sz="2000" b="1" dirty="0">
                <a:solidFill>
                  <a:srgbClr val="C00000"/>
                </a:solidFill>
              </a:rPr>
              <a:t>at someone's house</a:t>
            </a:r>
            <a:r>
              <a:rPr lang="en-US" sz="2000" dirty="0"/>
              <a:t>:</a:t>
            </a:r>
            <a:endParaRPr lang="cs-CZ" sz="2000" dirty="0"/>
          </a:p>
          <a:p>
            <a:pPr fontAlgn="ctr"/>
            <a:r>
              <a:rPr lang="en-US" sz="2000" b="1" dirty="0"/>
              <a:t>4. </a:t>
            </a:r>
            <a:r>
              <a:rPr lang="en-US" sz="2000" dirty="0"/>
              <a:t>We say at for a </a:t>
            </a:r>
            <a:r>
              <a:rPr lang="en-US" sz="2000" b="1" dirty="0">
                <a:solidFill>
                  <a:srgbClr val="C00000"/>
                </a:solidFill>
              </a:rPr>
              <a:t>place which is a part of our journey</a:t>
            </a:r>
            <a:r>
              <a:rPr lang="en-US" sz="2000" dirty="0"/>
              <a:t>:</a:t>
            </a:r>
            <a:endParaRPr lang="cs-CZ" sz="2000" dirty="0"/>
          </a:p>
          <a:p>
            <a:pPr fontAlgn="ctr"/>
            <a:r>
              <a:rPr lang="cs-CZ" sz="2000" dirty="0" smtClean="0"/>
              <a:t>    </a:t>
            </a:r>
            <a:r>
              <a:rPr lang="en-US" sz="2000" dirty="0" smtClean="0"/>
              <a:t>We </a:t>
            </a:r>
            <a:r>
              <a:rPr lang="en-US" sz="2000" dirty="0"/>
              <a:t>were at Bill's house last Thursday.</a:t>
            </a:r>
            <a:endParaRPr lang="cs-CZ" sz="2000" dirty="0"/>
          </a:p>
          <a:p>
            <a:pPr fontAlgn="ctr"/>
            <a:r>
              <a:rPr lang="cs-CZ" sz="2000" dirty="0" smtClean="0"/>
              <a:t>    </a:t>
            </a:r>
            <a:r>
              <a:rPr lang="en-US" sz="2000" dirty="0" smtClean="0"/>
              <a:t>We </a:t>
            </a:r>
            <a:r>
              <a:rPr lang="en-US" sz="2000" dirty="0"/>
              <a:t>stopped at a very nice village. Does the train stop at Nashville</a:t>
            </a:r>
            <a:r>
              <a:rPr lang="en-US" sz="2000" dirty="0" smtClean="0"/>
              <a:t>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2332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0"/>
            <a:ext cx="8352928" cy="313932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cs-CZ" b="1" dirty="0">
                <a:solidFill>
                  <a:srgbClr val="C00000"/>
                </a:solidFill>
              </a:rPr>
              <a:t>ON</a:t>
            </a:r>
            <a:endParaRPr lang="cs-CZ" dirty="0">
              <a:solidFill>
                <a:srgbClr val="C00000"/>
              </a:solidFill>
            </a:endParaRPr>
          </a:p>
          <a:p>
            <a:pPr fontAlgn="ctr"/>
            <a:r>
              <a:rPr lang="en-US" dirty="0"/>
              <a:t>1. We use on with </a:t>
            </a:r>
            <a:r>
              <a:rPr lang="en-US" b="1" dirty="0">
                <a:solidFill>
                  <a:srgbClr val="C00000"/>
                </a:solidFill>
              </a:rPr>
              <a:t>small islands</a:t>
            </a:r>
            <a:r>
              <a:rPr lang="en-US" dirty="0"/>
              <a:t>:</a:t>
            </a:r>
            <a:endParaRPr lang="cs-CZ" dirty="0"/>
          </a:p>
          <a:p>
            <a:pPr fontAlgn="ctr"/>
            <a:r>
              <a:rPr lang="en-US" dirty="0"/>
              <a:t>2. We say that a place is </a:t>
            </a:r>
            <a:r>
              <a:rPr lang="en-US" b="1" dirty="0">
                <a:solidFill>
                  <a:srgbClr val="C00000"/>
                </a:solidFill>
              </a:rPr>
              <a:t>on the coast / on a river / on a road</a:t>
            </a:r>
            <a:r>
              <a:rPr lang="en-US" dirty="0"/>
              <a:t>:</a:t>
            </a:r>
            <a:endParaRPr lang="cs-CZ" dirty="0"/>
          </a:p>
          <a:p>
            <a:pPr fontAlgn="ctr"/>
            <a:r>
              <a:rPr lang="en-US" dirty="0"/>
              <a:t>She spent her holiday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a small island.</a:t>
            </a:r>
            <a:endParaRPr lang="cs-CZ" dirty="0"/>
          </a:p>
          <a:p>
            <a:pPr fontAlgn="ctr"/>
            <a:r>
              <a:rPr lang="en-US" dirty="0"/>
              <a:t>London is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/>
              <a:t> the </a:t>
            </a:r>
            <a:r>
              <a:rPr lang="cs-CZ" dirty="0" smtClean="0"/>
              <a:t>R</a:t>
            </a:r>
            <a:r>
              <a:rPr lang="en-US" dirty="0" err="1" smtClean="0"/>
              <a:t>iver</a:t>
            </a:r>
            <a:r>
              <a:rPr lang="en-US" dirty="0" smtClean="0"/>
              <a:t> </a:t>
            </a:r>
            <a:r>
              <a:rPr lang="en-US" dirty="0"/>
              <a:t>Thames.</a:t>
            </a:r>
            <a:endParaRPr lang="cs-CZ" dirty="0"/>
          </a:p>
          <a:p>
            <a:pPr fontAlgn="ctr"/>
            <a:r>
              <a:rPr lang="en-US" dirty="0"/>
              <a:t>Portsmouth is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b="1" dirty="0"/>
              <a:t> </a:t>
            </a:r>
            <a:r>
              <a:rPr lang="en-US" dirty="0"/>
              <a:t>the south coast of England.</a:t>
            </a:r>
            <a:endParaRPr lang="cs-CZ" dirty="0"/>
          </a:p>
          <a:p>
            <a:pPr fontAlgn="ctr"/>
            <a:r>
              <a:rPr lang="cs-CZ" b="1" dirty="0">
                <a:solidFill>
                  <a:srgbClr val="C00000"/>
                </a:solidFill>
              </a:rPr>
              <a:t>IN</a:t>
            </a:r>
            <a:endParaRPr lang="cs-CZ" dirty="0">
              <a:solidFill>
                <a:srgbClr val="C00000"/>
              </a:solidFill>
            </a:endParaRPr>
          </a:p>
          <a:p>
            <a:pPr marL="342900" indent="-342900" fontAlgn="ctr">
              <a:buAutoNum type="arabicPeriod"/>
            </a:pPr>
            <a:r>
              <a:rPr lang="en-US" dirty="0" smtClean="0"/>
              <a:t>We </a:t>
            </a:r>
            <a:r>
              <a:rPr lang="en-US" dirty="0"/>
              <a:t>say in when we talk about </a:t>
            </a:r>
            <a:r>
              <a:rPr lang="en-US" b="1" dirty="0">
                <a:solidFill>
                  <a:srgbClr val="C00000"/>
                </a:solidFill>
              </a:rPr>
              <a:t>a building </a:t>
            </a:r>
            <a:r>
              <a:rPr lang="en-US" b="1" dirty="0" smtClean="0">
                <a:solidFill>
                  <a:srgbClr val="C00000"/>
                </a:solidFill>
              </a:rPr>
              <a:t>itself</a:t>
            </a:r>
            <a:r>
              <a:rPr lang="cs-CZ" dirty="0"/>
              <a:t>:</a:t>
            </a:r>
            <a:endParaRPr lang="cs-CZ" dirty="0" smtClean="0"/>
          </a:p>
          <a:p>
            <a:pPr fontAlgn="ctr"/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en-US" dirty="0" smtClean="0"/>
              <a:t>The rooms </a:t>
            </a:r>
            <a:r>
              <a:rPr lang="cs-CZ" b="1" dirty="0" smtClean="0">
                <a:solidFill>
                  <a:srgbClr val="C00000"/>
                </a:solidFill>
              </a:rPr>
              <a:t>in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Tom's house are small.</a:t>
            </a:r>
            <a:endParaRPr lang="cs-CZ" dirty="0"/>
          </a:p>
          <a:p>
            <a:pPr fontAlgn="ctr"/>
            <a:r>
              <a:rPr lang="en-US" dirty="0"/>
              <a:t>2. </a:t>
            </a:r>
            <a:r>
              <a:rPr lang="cs-CZ" dirty="0" smtClean="0"/>
              <a:t>  </a:t>
            </a:r>
            <a:r>
              <a:rPr lang="en-US" dirty="0" smtClean="0"/>
              <a:t>We </a:t>
            </a:r>
            <a:r>
              <a:rPr lang="en-US" dirty="0"/>
              <a:t>usually say in with </a:t>
            </a:r>
            <a:r>
              <a:rPr lang="en-US" b="1" dirty="0">
                <a:solidFill>
                  <a:srgbClr val="C00000"/>
                </a:solidFill>
              </a:rPr>
              <a:t>towns and villages</a:t>
            </a:r>
            <a:r>
              <a:rPr lang="en-US" dirty="0"/>
              <a:t>:</a:t>
            </a:r>
            <a:endParaRPr lang="cs-CZ" dirty="0"/>
          </a:p>
          <a:p>
            <a:pPr fontAlgn="ctr"/>
            <a:r>
              <a:rPr lang="cs-CZ" dirty="0" smtClean="0"/>
              <a:t>       </a:t>
            </a:r>
            <a:r>
              <a:rPr lang="en-US" dirty="0" smtClean="0"/>
              <a:t>His </a:t>
            </a:r>
            <a:r>
              <a:rPr lang="en-US" dirty="0"/>
              <a:t>parents live </a:t>
            </a:r>
            <a:r>
              <a:rPr lang="en-US" b="1" dirty="0">
                <a:solidFill>
                  <a:srgbClr val="C00000"/>
                </a:solidFill>
              </a:rPr>
              <a:t>in </a:t>
            </a:r>
            <a:r>
              <a:rPr lang="en-US" dirty="0"/>
              <a:t>York</a:t>
            </a:r>
            <a:r>
              <a:rPr lang="en-US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3139320"/>
            <a:ext cx="8352928" cy="369331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cs-CZ" b="1" dirty="0">
                <a:solidFill>
                  <a:srgbClr val="C00000"/>
                </a:solidFill>
              </a:rPr>
              <a:t>2) TO - INTO - BY</a:t>
            </a:r>
            <a:endParaRPr lang="cs-CZ" dirty="0">
              <a:solidFill>
                <a:srgbClr val="C00000"/>
              </a:solidFill>
            </a:endParaRPr>
          </a:p>
          <a:p>
            <a:pPr fontAlgn="ctr"/>
            <a:r>
              <a:rPr lang="cs-CZ" b="1" dirty="0" smtClean="0">
                <a:solidFill>
                  <a:srgbClr val="C00000"/>
                </a:solidFill>
              </a:rPr>
              <a:t>TO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- </a:t>
            </a:r>
            <a:r>
              <a:rPr lang="cs-CZ" dirty="0" err="1" smtClean="0"/>
              <a:t>we</a:t>
            </a:r>
            <a:r>
              <a:rPr lang="en-US" dirty="0" smtClean="0"/>
              <a:t> </a:t>
            </a:r>
            <a:r>
              <a:rPr lang="en-US" dirty="0"/>
              <a:t>say </a:t>
            </a:r>
            <a:r>
              <a:rPr lang="en-US" b="1" dirty="0">
                <a:solidFill>
                  <a:srgbClr val="C00000"/>
                </a:solidFill>
              </a:rPr>
              <a:t>go / come / travel / fly / walk / return / drive / have been etc. to a place or </a:t>
            </a:r>
            <a:r>
              <a:rPr lang="en-US" b="1" dirty="0" smtClean="0">
                <a:solidFill>
                  <a:srgbClr val="C00000"/>
                </a:solidFill>
              </a:rPr>
              <a:t>event</a:t>
            </a:r>
            <a:r>
              <a:rPr lang="en-US" dirty="0" smtClean="0"/>
              <a:t>:</a:t>
            </a:r>
            <a:r>
              <a:rPr lang="cs-CZ" dirty="0" smtClean="0"/>
              <a:t>  </a:t>
            </a:r>
            <a:r>
              <a:rPr lang="en-US" dirty="0" smtClean="0"/>
              <a:t>Last </a:t>
            </a:r>
            <a:r>
              <a:rPr lang="en-US" dirty="0"/>
              <a:t>year we flew to London. We went to work at seven.</a:t>
            </a:r>
            <a:endParaRPr lang="cs-CZ" dirty="0"/>
          </a:p>
          <a:p>
            <a:pPr fontAlgn="ctr"/>
            <a:r>
              <a:rPr lang="cs-CZ" b="1" dirty="0" smtClean="0">
                <a:solidFill>
                  <a:srgbClr val="C00000"/>
                </a:solidFill>
              </a:rPr>
              <a:t>INTO</a:t>
            </a:r>
            <a:r>
              <a:rPr lang="cs-CZ" dirty="0" smtClean="0"/>
              <a:t> - w</a:t>
            </a:r>
            <a:r>
              <a:rPr lang="en-US" dirty="0" smtClean="0"/>
              <a:t>e </a:t>
            </a:r>
            <a:r>
              <a:rPr lang="en-US" dirty="0"/>
              <a:t>say go into / come into etc. = </a:t>
            </a:r>
            <a:r>
              <a:rPr lang="en-US" b="1" dirty="0">
                <a:solidFill>
                  <a:srgbClr val="C00000"/>
                </a:solidFill>
              </a:rPr>
              <a:t>enter</a:t>
            </a:r>
            <a:r>
              <a:rPr lang="en-US" dirty="0"/>
              <a:t> a room / building etc</a:t>
            </a:r>
            <a:r>
              <a:rPr lang="en-US" dirty="0" smtClean="0"/>
              <a:t>.:</a:t>
            </a:r>
            <a:endParaRPr lang="cs-CZ" dirty="0" smtClean="0"/>
          </a:p>
          <a:p>
            <a:pPr fontAlgn="ctr"/>
            <a:r>
              <a:rPr lang="cs-CZ" dirty="0" smtClean="0"/>
              <a:t>            </a:t>
            </a:r>
            <a:r>
              <a:rPr lang="en-US" dirty="0" smtClean="0"/>
              <a:t>He </a:t>
            </a:r>
            <a:r>
              <a:rPr lang="en-US" dirty="0"/>
              <a:t>opened </a:t>
            </a:r>
            <a:r>
              <a:rPr lang="en-US" dirty="0" smtClean="0"/>
              <a:t>the</a:t>
            </a:r>
            <a:r>
              <a:rPr lang="cs-CZ" dirty="0" smtClean="0"/>
              <a:t> </a:t>
            </a:r>
            <a:r>
              <a:rPr lang="en-US" dirty="0"/>
              <a:t>door and went into the room</a:t>
            </a:r>
            <a:r>
              <a:rPr lang="en-US" dirty="0" smtClean="0"/>
              <a:t>.</a:t>
            </a:r>
            <a:endParaRPr lang="cs-CZ" dirty="0"/>
          </a:p>
          <a:p>
            <a:pPr fontAlgn="ctr"/>
            <a:r>
              <a:rPr lang="cs-CZ" b="1" dirty="0" smtClean="0">
                <a:solidFill>
                  <a:srgbClr val="C00000"/>
                </a:solidFill>
              </a:rPr>
              <a:t>BY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- </a:t>
            </a:r>
            <a:r>
              <a:rPr lang="cs-CZ" dirty="0"/>
              <a:t>w</a:t>
            </a:r>
            <a:r>
              <a:rPr lang="en-US" dirty="0" smtClean="0"/>
              <a:t>e </a:t>
            </a:r>
            <a:r>
              <a:rPr lang="en-US" dirty="0"/>
              <a:t>say by to say </a:t>
            </a:r>
            <a:r>
              <a:rPr lang="en-US" b="1" dirty="0">
                <a:solidFill>
                  <a:srgbClr val="C00000"/>
                </a:solidFill>
              </a:rPr>
              <a:t>how we travel</a:t>
            </a:r>
            <a:r>
              <a:rPr lang="en-US" dirty="0"/>
              <a:t>:</a:t>
            </a:r>
            <a:endParaRPr lang="cs-CZ" dirty="0"/>
          </a:p>
          <a:p>
            <a:pPr fontAlgn="ctr"/>
            <a:r>
              <a:rPr lang="en-US" dirty="0"/>
              <a:t>We went to Paris by plane. I usually go to work by bike / by car / by underground / by </a:t>
            </a:r>
            <a:r>
              <a:rPr lang="en-US" dirty="0" smtClean="0"/>
              <a:t>bus</a:t>
            </a:r>
            <a:r>
              <a:rPr lang="cs-CZ" dirty="0" smtClean="0"/>
              <a:t>.</a:t>
            </a:r>
            <a:endParaRPr lang="cs-CZ" dirty="0"/>
          </a:p>
          <a:p>
            <a:pPr fontAlgn="ctr"/>
            <a:r>
              <a:rPr lang="cs-CZ" b="1" dirty="0">
                <a:solidFill>
                  <a:srgbClr val="C00000"/>
                </a:solidFill>
              </a:rPr>
              <a:t>BUT</a:t>
            </a:r>
            <a:r>
              <a:rPr lang="cs-CZ" dirty="0">
                <a:solidFill>
                  <a:srgbClr val="C00000"/>
                </a:solidFill>
              </a:rPr>
              <a:t>: </a:t>
            </a:r>
          </a:p>
          <a:p>
            <a:pPr marL="285750" indent="-285750" fontAlgn="ctr">
              <a:buFont typeface="Wingdings" pitchFamily="2" charset="2"/>
              <a:buChar char="§"/>
            </a:pP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say</a:t>
            </a:r>
            <a:r>
              <a:rPr lang="cs-CZ" dirty="0"/>
              <a:t> </a:t>
            </a:r>
            <a:r>
              <a:rPr lang="cs-CZ" b="1" dirty="0">
                <a:solidFill>
                  <a:srgbClr val="C00000"/>
                </a:solidFill>
              </a:rPr>
              <a:t>on </a:t>
            </a:r>
            <a:r>
              <a:rPr lang="cs-CZ" b="1" dirty="0" err="1">
                <a:solidFill>
                  <a:srgbClr val="C00000"/>
                </a:solidFill>
              </a:rPr>
              <a:t>foot</a:t>
            </a:r>
            <a:endParaRPr lang="cs-CZ" dirty="0">
              <a:solidFill>
                <a:srgbClr val="C00000"/>
              </a:solidFill>
            </a:endParaRPr>
          </a:p>
          <a:p>
            <a:pPr marL="285750" indent="-285750" fontAlgn="ctr">
              <a:buFont typeface="Wingdings" pitchFamily="2" charset="2"/>
              <a:buChar char="§"/>
            </a:pPr>
            <a:r>
              <a:rPr lang="en-US" dirty="0"/>
              <a:t>we cannot use by if you say </a:t>
            </a:r>
            <a:r>
              <a:rPr lang="en-US" b="1" dirty="0">
                <a:solidFill>
                  <a:srgbClr val="C00000"/>
                </a:solidFill>
              </a:rPr>
              <a:t>my car / the train / a taxi</a:t>
            </a:r>
            <a:endParaRPr lang="cs-CZ" dirty="0">
              <a:solidFill>
                <a:srgbClr val="C00000"/>
              </a:solidFill>
            </a:endParaRPr>
          </a:p>
          <a:p>
            <a:pPr fontAlgn="ctr"/>
            <a:r>
              <a:rPr lang="cs-CZ" dirty="0" smtClean="0"/>
              <a:t>     </a:t>
            </a:r>
            <a:r>
              <a:rPr lang="en-US" dirty="0" smtClean="0"/>
              <a:t>Then </a:t>
            </a:r>
            <a:r>
              <a:rPr lang="en-US" dirty="0"/>
              <a:t>use </a:t>
            </a:r>
            <a:r>
              <a:rPr lang="en-US" b="1" dirty="0">
                <a:solidFill>
                  <a:srgbClr val="C00000"/>
                </a:solidFill>
              </a:rPr>
              <a:t>in</a:t>
            </a:r>
            <a:r>
              <a:rPr lang="en-US" dirty="0"/>
              <a:t> for taxis and cars.</a:t>
            </a:r>
            <a:endParaRPr lang="cs-CZ" dirty="0"/>
          </a:p>
          <a:p>
            <a:pPr fontAlgn="ctr"/>
            <a:r>
              <a:rPr lang="cs-CZ" dirty="0" smtClean="0"/>
              <a:t>     </a:t>
            </a:r>
            <a:r>
              <a:rPr lang="en-US" dirty="0" smtClean="0"/>
              <a:t>Then </a:t>
            </a:r>
            <a:r>
              <a:rPr lang="en-US" dirty="0"/>
              <a:t>use </a:t>
            </a:r>
            <a:r>
              <a:rPr lang="en-US" b="1" dirty="0">
                <a:solidFill>
                  <a:srgbClr val="C00000"/>
                </a:solidFill>
              </a:rPr>
              <a:t>on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for bike / public transport</a:t>
            </a:r>
            <a:r>
              <a:rPr lang="en-US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51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139952" y="116632"/>
            <a:ext cx="388843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cs-CZ" sz="2000" i="1" dirty="0" err="1" smtClean="0"/>
              <a:t>Practise</a:t>
            </a:r>
            <a:r>
              <a:rPr lang="cs-CZ" sz="2000" i="1" dirty="0" smtClean="0"/>
              <a:t> </a:t>
            </a:r>
            <a:r>
              <a:rPr lang="cs-CZ" sz="2000" i="1" dirty="0" smtClean="0">
                <a:solidFill>
                  <a:srgbClr val="C00000"/>
                </a:solidFill>
              </a:rPr>
              <a:t>in-on-</a:t>
            </a:r>
            <a:r>
              <a:rPr lang="cs-CZ" sz="2000" i="1" dirty="0" err="1" smtClean="0">
                <a:solidFill>
                  <a:srgbClr val="C00000"/>
                </a:solidFill>
              </a:rPr>
              <a:t>at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prepositions</a:t>
            </a:r>
            <a:r>
              <a:rPr lang="cs-CZ" sz="2000" i="1" dirty="0" smtClean="0"/>
              <a:t>:</a:t>
            </a:r>
          </a:p>
          <a:p>
            <a:pPr fontAlgn="ctr"/>
            <a:endParaRPr lang="cs-CZ" sz="2000" i="1" dirty="0" smtClean="0"/>
          </a:p>
          <a:p>
            <a:pPr fontAlgn="ctr"/>
            <a:r>
              <a:rPr lang="en-US" dirty="0" smtClean="0"/>
              <a:t>at </a:t>
            </a:r>
            <a:r>
              <a:rPr lang="en-US" dirty="0"/>
              <a:t>the window - at the entrance - at the door</a:t>
            </a:r>
            <a:endParaRPr lang="cs-CZ" dirty="0"/>
          </a:p>
          <a:p>
            <a:pPr fontAlgn="ctr"/>
            <a:r>
              <a:rPr lang="en-US" dirty="0"/>
              <a:t>on the wall - on the ceiling - on the floor - on a page </a:t>
            </a:r>
            <a:endParaRPr lang="cs-CZ" dirty="0"/>
          </a:p>
          <a:p>
            <a:pPr fontAlgn="ctr"/>
            <a:r>
              <a:rPr lang="en-US" dirty="0"/>
              <a:t>at the end of the street - at the station - at the </a:t>
            </a:r>
            <a:r>
              <a:rPr lang="en-US" dirty="0" smtClean="0"/>
              <a:t>top</a:t>
            </a:r>
            <a:endParaRPr lang="cs-CZ" dirty="0" smtClean="0"/>
          </a:p>
          <a:p>
            <a:pPr fontAlgn="ctr"/>
            <a:r>
              <a:rPr lang="en-US" dirty="0"/>
              <a:t>in the garden - in the house - in London - in the water</a:t>
            </a:r>
            <a:endParaRPr lang="cs-CZ" dirty="0"/>
          </a:p>
          <a:p>
            <a:pPr fontAlgn="ctr"/>
            <a:r>
              <a:rPr lang="en-US" dirty="0"/>
              <a:t>in her bag - in a row - in a </a:t>
            </a:r>
            <a:r>
              <a:rPr lang="en-US" dirty="0" smtClean="0"/>
              <a:t>town</a:t>
            </a:r>
            <a:r>
              <a:rPr lang="cs-CZ" dirty="0"/>
              <a:t> </a:t>
            </a:r>
            <a:r>
              <a:rPr lang="cs-CZ" dirty="0" smtClean="0"/>
              <a:t>- 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Bill's</a:t>
            </a:r>
            <a:r>
              <a:rPr lang="cs-CZ" dirty="0"/>
              <a:t> house </a:t>
            </a:r>
            <a:r>
              <a:rPr lang="cs-CZ" dirty="0" smtClean="0"/>
              <a:t>- </a:t>
            </a:r>
            <a:r>
              <a:rPr lang="en-US" dirty="0" smtClean="0"/>
              <a:t>by </a:t>
            </a:r>
            <a:r>
              <a:rPr lang="en-US" dirty="0"/>
              <a:t>bike / by car / by underground / by </a:t>
            </a:r>
            <a:r>
              <a:rPr lang="en-US" dirty="0" smtClean="0"/>
              <a:t>bus</a:t>
            </a:r>
            <a:r>
              <a:rPr lang="cs-CZ" dirty="0" smtClean="0"/>
              <a:t> - </a:t>
            </a:r>
            <a:r>
              <a:rPr lang="cs-CZ" dirty="0"/>
              <a:t>on </a:t>
            </a:r>
            <a:r>
              <a:rPr lang="cs-CZ" dirty="0" err="1" smtClean="0"/>
              <a:t>foot</a:t>
            </a:r>
            <a:r>
              <a:rPr lang="cs-CZ" dirty="0" smtClean="0"/>
              <a:t> - </a:t>
            </a:r>
            <a:r>
              <a:rPr lang="en-US" dirty="0"/>
              <a:t>in </a:t>
            </a:r>
            <a:r>
              <a:rPr lang="en-US" dirty="0" smtClean="0"/>
              <a:t> </a:t>
            </a:r>
            <a:r>
              <a:rPr lang="en-US" dirty="0"/>
              <a:t>taxis and </a:t>
            </a:r>
            <a:r>
              <a:rPr lang="en-US" dirty="0" smtClean="0"/>
              <a:t>cars</a:t>
            </a:r>
            <a:r>
              <a:rPr lang="cs-CZ" dirty="0" smtClean="0"/>
              <a:t> - </a:t>
            </a:r>
            <a:r>
              <a:rPr lang="cs-CZ" dirty="0"/>
              <a:t>on </a:t>
            </a:r>
            <a:r>
              <a:rPr lang="cs-CZ" dirty="0" smtClean="0"/>
              <a:t>bike, </a:t>
            </a:r>
            <a:r>
              <a:rPr lang="cs-CZ" dirty="0"/>
              <a:t>public transport</a:t>
            </a:r>
            <a:endParaRPr lang="cs-CZ" dirty="0" smtClean="0"/>
          </a:p>
          <a:p>
            <a:pPr fontAlgn="ctr"/>
            <a:r>
              <a:rPr lang="en-US" dirty="0" smtClean="0"/>
              <a:t>at </a:t>
            </a:r>
            <a:r>
              <a:rPr lang="en-US" dirty="0"/>
              <a:t>a party - at a pop concert - at a conference - at a </a:t>
            </a:r>
            <a:r>
              <a:rPr lang="en-US" dirty="0" smtClean="0"/>
              <a:t>meeting</a:t>
            </a: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/>
              <a:t>on a </a:t>
            </a:r>
            <a:r>
              <a:rPr lang="cs-CZ" dirty="0" err="1"/>
              <a:t>small</a:t>
            </a:r>
            <a:r>
              <a:rPr lang="cs-CZ" dirty="0"/>
              <a:t> </a:t>
            </a:r>
            <a:r>
              <a:rPr lang="cs-CZ" dirty="0" err="1" smtClean="0"/>
              <a:t>island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107504" y="0"/>
            <a:ext cx="3672408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cs-CZ" b="1" dirty="0">
                <a:solidFill>
                  <a:srgbClr val="C00000"/>
                </a:solidFill>
              </a:rPr>
              <a:t>AT</a:t>
            </a:r>
            <a:endParaRPr lang="cs-CZ" dirty="0">
              <a:solidFill>
                <a:srgbClr val="C00000"/>
              </a:solidFill>
            </a:endParaRPr>
          </a:p>
          <a:p>
            <a:pPr fontAlgn="ctr"/>
            <a:r>
              <a:rPr lang="en-US" dirty="0"/>
              <a:t>at home - at work - at school - at university - at college - at the station - at an airport - at the seaside - at sea (on a voyage) - at reception - at the corner of a street - at the back / front of a building / cinema / group of people, etc. - arrive at with other places or events</a:t>
            </a:r>
            <a:endParaRPr lang="cs-CZ" dirty="0"/>
          </a:p>
          <a:p>
            <a:pPr fontAlgn="ctr"/>
            <a:r>
              <a:rPr lang="cs-CZ" b="1" dirty="0">
                <a:solidFill>
                  <a:srgbClr val="C00000"/>
                </a:solidFill>
              </a:rPr>
              <a:t>IN</a:t>
            </a:r>
            <a:endParaRPr lang="cs-CZ" dirty="0">
              <a:solidFill>
                <a:srgbClr val="C00000"/>
              </a:solidFill>
            </a:endParaRPr>
          </a:p>
          <a:p>
            <a:pPr fontAlgn="ctr"/>
            <a:r>
              <a:rPr lang="en-US" dirty="0"/>
              <a:t>in the newspaper - in bed - in hospital - in prison - in the street - in the sky - in an armchair (sit) - in a photograph - in a picture - in a mirror - in the corner of a room - in the back / front of a car - arrive in a country or town</a:t>
            </a:r>
            <a:endParaRPr lang="cs-CZ" dirty="0"/>
          </a:p>
          <a:p>
            <a:pPr fontAlgn="ctr"/>
            <a:r>
              <a:rPr lang="cs-CZ" b="1" dirty="0">
                <a:solidFill>
                  <a:srgbClr val="C00000"/>
                </a:solidFill>
              </a:rPr>
              <a:t>ON</a:t>
            </a:r>
            <a:endParaRPr lang="cs-CZ" dirty="0">
              <a:solidFill>
                <a:srgbClr val="C00000"/>
              </a:solidFill>
            </a:endParaRPr>
          </a:p>
          <a:p>
            <a:pPr fontAlgn="ctr"/>
            <a:r>
              <a:rPr lang="en-US" dirty="0"/>
              <a:t>on a farm - on the left - on the right - on the ground floor - on the first, second,... floor - on the way - on the chair (sit) - on the radio - on television - on a horse - on the corner of a street - on the back / front of a letter / piece of paper etc.</a:t>
            </a:r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234628" y="764704"/>
            <a:ext cx="225537" cy="23975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468544" y="7381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876255" y="1349253"/>
            <a:ext cx="249155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436096" y="132748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235140" y="1324212"/>
            <a:ext cx="270030" cy="269597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380312" y="75141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760747" y="758675"/>
            <a:ext cx="215409" cy="24578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670737" y="3523395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7056276" y="325409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318194" y="325409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5490717" y="325068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380312" y="298435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6228184" y="298435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346086" y="298435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234628" y="298435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325150" y="271802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945391" y="2434207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616116" y="24145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4257808" y="2434207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259324" y="216569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588224" y="185419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259324" y="1853759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9620944" y="8905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860032" y="1587430"/>
            <a:ext cx="288032" cy="26676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6799117" y="4350099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5436096" y="4350099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007269" y="407354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5289822" y="4083771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4257808" y="407354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5706126" y="378972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290302" y="3523395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464999" y="3523395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376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328728"/>
              </p:ext>
            </p:extLst>
          </p:nvPr>
        </p:nvGraphicFramePr>
        <p:xfrm>
          <a:off x="2483765" y="0"/>
          <a:ext cx="6660234" cy="6813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0078"/>
                <a:gridCol w="2220078"/>
                <a:gridCol w="2220078"/>
              </a:tblGrid>
              <a:tr h="6993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  AT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 IN</a:t>
                      </a:r>
                      <a:endParaRPr lang="cs-CZ" sz="2400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ON</a:t>
                      </a:r>
                      <a:endParaRPr lang="cs-CZ" sz="2400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262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0" y="0"/>
            <a:ext cx="2411760" cy="69865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en-US" sz="1600" dirty="0"/>
              <a:t>at the window - at the entrance - at the door</a:t>
            </a:r>
            <a:endParaRPr lang="cs-CZ" sz="1600" dirty="0"/>
          </a:p>
          <a:p>
            <a:pPr fontAlgn="ctr"/>
            <a:r>
              <a:rPr lang="en-US" sz="1600" dirty="0"/>
              <a:t>on the wall - on the ceiling - on the floor - on a page </a:t>
            </a:r>
            <a:endParaRPr lang="cs-CZ" sz="1600" dirty="0"/>
          </a:p>
          <a:p>
            <a:pPr fontAlgn="ctr"/>
            <a:r>
              <a:rPr lang="en-US" sz="1600" dirty="0"/>
              <a:t>at the end of the street - at the station - at the top</a:t>
            </a:r>
            <a:endParaRPr lang="cs-CZ" sz="1600" dirty="0"/>
          </a:p>
          <a:p>
            <a:pPr fontAlgn="ctr"/>
            <a:r>
              <a:rPr lang="en-US" sz="1600" dirty="0"/>
              <a:t>in the garden - in the house - in London - in the water</a:t>
            </a:r>
            <a:endParaRPr lang="cs-CZ" sz="1600" dirty="0"/>
          </a:p>
          <a:p>
            <a:pPr fontAlgn="ctr"/>
            <a:r>
              <a:rPr lang="en-US" sz="1600" dirty="0"/>
              <a:t>in her bag - in a row - in a town</a:t>
            </a:r>
            <a:r>
              <a:rPr lang="cs-CZ" sz="1600" dirty="0"/>
              <a:t> -  </a:t>
            </a:r>
            <a:r>
              <a:rPr lang="cs-CZ" sz="1600" dirty="0" err="1"/>
              <a:t>at</a:t>
            </a:r>
            <a:r>
              <a:rPr lang="cs-CZ" sz="1600" dirty="0"/>
              <a:t> </a:t>
            </a:r>
            <a:r>
              <a:rPr lang="cs-CZ" sz="1600" dirty="0" err="1"/>
              <a:t>Bill's</a:t>
            </a:r>
            <a:r>
              <a:rPr lang="cs-CZ" sz="1600" dirty="0"/>
              <a:t> house </a:t>
            </a:r>
            <a:r>
              <a:rPr lang="cs-CZ" sz="1600" dirty="0" smtClean="0"/>
              <a:t>- </a:t>
            </a:r>
            <a:r>
              <a:rPr lang="cs-CZ" sz="1600" dirty="0"/>
              <a:t>on </a:t>
            </a:r>
            <a:r>
              <a:rPr lang="cs-CZ" sz="1600" dirty="0" err="1"/>
              <a:t>foot</a:t>
            </a:r>
            <a:r>
              <a:rPr lang="cs-CZ" sz="1600" dirty="0"/>
              <a:t> - </a:t>
            </a:r>
            <a:r>
              <a:rPr lang="en-US" sz="1600" dirty="0"/>
              <a:t>in  taxis and cars</a:t>
            </a:r>
            <a:r>
              <a:rPr lang="cs-CZ" sz="1600" dirty="0"/>
              <a:t> - on bike</a:t>
            </a:r>
            <a:r>
              <a:rPr lang="cs-CZ" sz="1600" dirty="0" smtClean="0"/>
              <a:t>, on </a:t>
            </a:r>
            <a:r>
              <a:rPr lang="cs-CZ" sz="1600" dirty="0"/>
              <a:t>public transport</a:t>
            </a:r>
          </a:p>
          <a:p>
            <a:pPr fontAlgn="ctr"/>
            <a:r>
              <a:rPr lang="en-US" sz="1600" dirty="0"/>
              <a:t>at a party - at a pop concert - at a conference - at a meeting</a:t>
            </a:r>
            <a:r>
              <a:rPr lang="cs-CZ" sz="1600" dirty="0"/>
              <a:t> - on a </a:t>
            </a:r>
            <a:r>
              <a:rPr lang="cs-CZ" sz="1600" dirty="0" err="1"/>
              <a:t>small</a:t>
            </a:r>
            <a:r>
              <a:rPr lang="cs-CZ" sz="1600" dirty="0"/>
              <a:t> </a:t>
            </a:r>
            <a:r>
              <a:rPr lang="cs-CZ" sz="1600" dirty="0" err="1" smtClean="0"/>
              <a:t>island</a:t>
            </a:r>
            <a:r>
              <a:rPr lang="en-US" sz="1600" dirty="0"/>
              <a:t> at home - at work - at school - at university - at college - at the station - at an airport - at the seaside - at sea (on a voyage) - at reception </a:t>
            </a:r>
            <a:r>
              <a:rPr lang="cs-CZ" sz="1600" dirty="0" smtClean="0"/>
              <a:t>- </a:t>
            </a:r>
            <a:r>
              <a:rPr lang="en-US" sz="1600" dirty="0" smtClean="0"/>
              <a:t>at </a:t>
            </a:r>
            <a:r>
              <a:rPr lang="en-US" sz="1600" dirty="0"/>
              <a:t>the corner of a street - at the back / </a:t>
            </a:r>
            <a:r>
              <a:rPr lang="cs-CZ" sz="1600" dirty="0" smtClean="0"/>
              <a:t>in </a:t>
            </a:r>
            <a:r>
              <a:rPr lang="en-US" sz="1600" dirty="0" smtClean="0"/>
              <a:t>front </a:t>
            </a:r>
            <a:r>
              <a:rPr lang="en-US" sz="1600" dirty="0"/>
              <a:t>of a building / cinema / group of people, etc. - arrive at with other places or </a:t>
            </a:r>
            <a:r>
              <a:rPr lang="en-US" sz="1600" dirty="0" smtClean="0"/>
              <a:t>events</a:t>
            </a:r>
            <a:r>
              <a:rPr lang="cs-CZ" sz="1600" dirty="0" smtClean="0"/>
              <a:t> - </a:t>
            </a:r>
            <a:r>
              <a:rPr lang="en-US" sz="1600" dirty="0"/>
              <a:t>at the </a:t>
            </a:r>
            <a:r>
              <a:rPr lang="en-US" sz="1600" dirty="0" smtClean="0"/>
              <a:t>station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9468544" y="116080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12354" y="10310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313638" y="76470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02364" y="76470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992027" y="28583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403648" y="3279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12354" y="3279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871700" y="2232585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035569" y="222410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4796" y="2251821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691680" y="176243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83568" y="1755179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1289514" y="147057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00292" y="156368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294319" y="129736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112354" y="129736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1082037" y="468744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1035569" y="322455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117258" y="322693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44785" y="297151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2090966" y="270518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93558" y="2733677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020811" y="248693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683568" y="248693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2075668" y="442987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836825" y="443865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2165678" y="4189567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983198" y="4189567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8911" y="422304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1438153" y="395672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1270195" y="369039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73716" y="369039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844269" y="34240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9620944" y="131320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9773344" y="146560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9925744" y="161800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10078144" y="177040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10230544" y="192280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1583668" y="64316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1073208" y="616530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68911" y="566161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1055224" y="539528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1052319" y="512883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1895648" y="494734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726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3600385"/>
              </p:ext>
            </p:extLst>
          </p:nvPr>
        </p:nvGraphicFramePr>
        <p:xfrm>
          <a:off x="2483765" y="0"/>
          <a:ext cx="6660234" cy="6813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0078"/>
                <a:gridCol w="2220078"/>
                <a:gridCol w="2220078"/>
              </a:tblGrid>
              <a:tr h="6993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  AT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 IN</a:t>
                      </a:r>
                      <a:endParaRPr lang="cs-CZ" sz="2400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ON</a:t>
                      </a:r>
                      <a:endParaRPr lang="cs-CZ" sz="2400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280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262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0" y="0"/>
            <a:ext cx="2457691" cy="701730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en-US" dirty="0"/>
              <a:t>at home - at work - at school - at university - at college - at the station - at an airport - at the seaside - at sea (on a voyage) - at reception - at the corner of a street - at the back / front of a building / cinema / group of people, etc. - arrive at with other places or </a:t>
            </a:r>
            <a:r>
              <a:rPr lang="en-US" dirty="0" smtClean="0"/>
              <a:t>events</a:t>
            </a:r>
            <a:r>
              <a:rPr lang="cs-CZ" dirty="0" smtClean="0"/>
              <a:t> - i</a:t>
            </a:r>
            <a:r>
              <a:rPr lang="en-US" dirty="0" smtClean="0"/>
              <a:t>n </a:t>
            </a:r>
            <a:r>
              <a:rPr lang="en-US" dirty="0"/>
              <a:t>the newspaper - in bed - in hospital - at the station - at an airport - at the seaside - at sea (on a voyage) - at reception </a:t>
            </a:r>
            <a:r>
              <a:rPr lang="en-US" dirty="0" smtClean="0"/>
              <a:t>in </a:t>
            </a:r>
            <a:r>
              <a:rPr lang="en-US" dirty="0"/>
              <a:t>an armchair (sit) - in a photograph - in a picture - in a mirror - in the corner of a room - in the back / front of a car - arrive in a country or </a:t>
            </a:r>
            <a:r>
              <a:rPr lang="en-US" dirty="0" smtClean="0"/>
              <a:t>town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468544" y="19168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35163" y="8770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148544" y="59745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7504" y="61073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845153" y="37946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979712" y="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07504" y="1166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048825" y="1166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130594" y="635962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01144" y="609329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069722" y="5515291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921546" y="5515291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347666" y="524896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767791" y="4982635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982527" y="4703033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018813" y="443068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437676" y="416436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101144" y="416436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1025173" y="389803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069722" y="361246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1285788" y="363170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1727684" y="3375489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741526" y="302210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1889702" y="1942376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1148544" y="1676048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1465808" y="1409720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1547664" y="114339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107504" y="1143392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198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32655"/>
            <a:ext cx="7632848" cy="1354217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  </a:t>
            </a:r>
            <a:r>
              <a:rPr lang="en-US" sz="2800" b="1" dirty="0" smtClean="0">
                <a:solidFill>
                  <a:srgbClr val="C00000"/>
                </a:solidFill>
              </a:rPr>
              <a:t>Prepositions </a:t>
            </a:r>
            <a:r>
              <a:rPr lang="en-US" sz="2800" b="1" dirty="0">
                <a:solidFill>
                  <a:srgbClr val="C00000"/>
                </a:solidFill>
              </a:rPr>
              <a:t>of Place: at, in, on</a:t>
            </a:r>
          </a:p>
          <a:p>
            <a:r>
              <a:rPr lang="cs-CZ" dirty="0" smtClean="0"/>
              <a:t>    W</a:t>
            </a:r>
            <a:r>
              <a:rPr lang="en-US" dirty="0" smtClean="0"/>
              <a:t>e use:</a:t>
            </a:r>
            <a:r>
              <a:rPr lang="cs-CZ" dirty="0" smtClean="0"/>
              <a:t>   </a:t>
            </a:r>
            <a:r>
              <a:rPr lang="en-US" b="1" dirty="0" smtClean="0">
                <a:solidFill>
                  <a:srgbClr val="C00000"/>
                </a:solidFill>
              </a:rPr>
              <a:t>at</a:t>
            </a:r>
            <a:r>
              <a:rPr lang="en-US" dirty="0" smtClean="0"/>
              <a:t> </a:t>
            </a:r>
            <a:r>
              <a:rPr lang="en-US" dirty="0"/>
              <a:t>for a POINT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                     </a:t>
            </a:r>
            <a:r>
              <a:rPr lang="en-US" b="1" dirty="0" smtClean="0">
                <a:solidFill>
                  <a:srgbClr val="C00000"/>
                </a:solidFill>
              </a:rPr>
              <a:t>in</a:t>
            </a:r>
            <a:r>
              <a:rPr lang="en-US" dirty="0" smtClean="0"/>
              <a:t> </a:t>
            </a:r>
            <a:r>
              <a:rPr lang="en-US" dirty="0"/>
              <a:t>for an ENCLOSED SPACE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                     </a:t>
            </a:r>
            <a:r>
              <a:rPr lang="en-US" b="1" dirty="0" smtClean="0">
                <a:solidFill>
                  <a:srgbClr val="C00000"/>
                </a:solidFill>
              </a:rPr>
              <a:t>on</a:t>
            </a:r>
            <a:r>
              <a:rPr lang="en-US" dirty="0" smtClean="0"/>
              <a:t> </a:t>
            </a:r>
            <a:r>
              <a:rPr lang="en-US" dirty="0"/>
              <a:t>for a </a:t>
            </a:r>
            <a:r>
              <a:rPr lang="en-US" dirty="0" smtClean="0"/>
              <a:t>SURFACE</a:t>
            </a:r>
            <a:endParaRPr lang="en-US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994946"/>
              </p:ext>
            </p:extLst>
          </p:nvPr>
        </p:nvGraphicFramePr>
        <p:xfrm>
          <a:off x="179511" y="1686872"/>
          <a:ext cx="8029401" cy="4885821"/>
        </p:xfrm>
        <a:graphic>
          <a:graphicData uri="http://schemas.openxmlformats.org/drawingml/2006/table">
            <a:tbl>
              <a:tblPr/>
              <a:tblGrid>
                <a:gridCol w="2676467"/>
                <a:gridCol w="2676467"/>
                <a:gridCol w="2676467"/>
              </a:tblGrid>
              <a:tr h="3976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>
                      <a:noFill/>
                    </a:lnL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499612">
                <a:tc>
                  <a:txBody>
                    <a:bodyPr/>
                    <a:lstStyle/>
                    <a:p>
                      <a:r>
                        <a:rPr lang="cs-CZ" sz="2400" b="1" dirty="0" err="1">
                          <a:solidFill>
                            <a:srgbClr val="C00000"/>
                          </a:solidFill>
                        </a:rPr>
                        <a:t>at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C00000"/>
                          </a:solidFill>
                        </a:rPr>
                        <a:t>in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C00000"/>
                          </a:solidFill>
                        </a:rPr>
                        <a:t>on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b="1"/>
                        <a:t>POINT</a:t>
                      </a:r>
                      <a:endParaRPr lang="cs-CZ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/>
                        <a:t>ENCLOSED SPACE</a:t>
                      </a:r>
                      <a:endParaRPr lang="cs-CZ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/>
                        <a:t>SURFACE</a:t>
                      </a:r>
                      <a:endParaRPr lang="cs-CZ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dirty="0" err="1"/>
                        <a:t>at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corner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garden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wall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dirty="0" err="1"/>
                        <a:t>at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bus stop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London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ceiling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dirty="0" err="1"/>
                        <a:t>at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door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France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door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en-US" dirty="0"/>
                        <a:t>at the top of the page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a box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cover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en-US" dirty="0"/>
                        <a:t>at the end of the road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my </a:t>
                      </a:r>
                      <a:r>
                        <a:rPr lang="cs-CZ" dirty="0" err="1"/>
                        <a:t>pocket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floor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dirty="0" err="1"/>
                        <a:t>at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entrance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my </a:t>
                      </a:r>
                      <a:r>
                        <a:rPr lang="cs-CZ" dirty="0" err="1"/>
                        <a:t>wallet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carpet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dirty="0" err="1"/>
                        <a:t>at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crossroads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a </a:t>
                      </a:r>
                      <a:r>
                        <a:rPr lang="cs-CZ" dirty="0" err="1"/>
                        <a:t>building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menu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3177">
                <a:tc>
                  <a:txBody>
                    <a:bodyPr/>
                    <a:lstStyle/>
                    <a:p>
                      <a:r>
                        <a:rPr lang="cs-CZ" dirty="0" err="1"/>
                        <a:t>at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the</a:t>
                      </a:r>
                      <a:r>
                        <a:rPr lang="cs-CZ" dirty="0"/>
                        <a:t> front </a:t>
                      </a:r>
                      <a:r>
                        <a:rPr lang="cs-CZ" dirty="0" err="1"/>
                        <a:t>desk</a:t>
                      </a:r>
                      <a:r>
                        <a:rPr lang="cs-CZ" dirty="0"/>
                        <a:t> 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in a car</a:t>
                      </a:r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on a </a:t>
                      </a:r>
                      <a:r>
                        <a:rPr lang="cs-CZ" dirty="0" err="1"/>
                        <a:t>page</a:t>
                      </a:r>
                      <a:endParaRPr lang="cs-CZ" dirty="0"/>
                    </a:p>
                  </a:txBody>
                  <a:tcPr marL="66675" marR="66675" marT="66675" marB="666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99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1"/>
            <a:ext cx="8208912" cy="400110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/>
              <a:t>Notice the use of the prepositions of place </a:t>
            </a:r>
            <a:r>
              <a:rPr lang="en-US" sz="2000" b="1" dirty="0">
                <a:solidFill>
                  <a:srgbClr val="C00000"/>
                </a:solidFill>
              </a:rPr>
              <a:t>at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b="1" dirty="0">
                <a:solidFill>
                  <a:srgbClr val="C00000"/>
                </a:solidFill>
              </a:rPr>
              <a:t>in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/>
              <a:t>and </a:t>
            </a:r>
            <a:r>
              <a:rPr lang="en-US" sz="2000" b="1" dirty="0">
                <a:solidFill>
                  <a:srgbClr val="C00000"/>
                </a:solidFill>
              </a:rPr>
              <a:t>on</a:t>
            </a:r>
            <a:r>
              <a:rPr lang="en-US" sz="2000" dirty="0"/>
              <a:t> in these </a:t>
            </a:r>
            <a:r>
              <a:rPr lang="cs-CZ" sz="2000" dirty="0" smtClean="0"/>
              <a:t>ex</a:t>
            </a:r>
            <a:r>
              <a:rPr lang="en-US" sz="2000" dirty="0" err="1" smtClean="0"/>
              <a:t>pressions</a:t>
            </a:r>
            <a:r>
              <a:rPr lang="en-US" sz="2000" dirty="0"/>
              <a:t>:</a:t>
            </a:r>
            <a:endParaRPr lang="cs-CZ" sz="2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89939"/>
              </p:ext>
            </p:extLst>
          </p:nvPr>
        </p:nvGraphicFramePr>
        <p:xfrm>
          <a:off x="179509" y="764704"/>
          <a:ext cx="8064900" cy="5687067"/>
        </p:xfrm>
        <a:graphic>
          <a:graphicData uri="http://schemas.openxmlformats.org/drawingml/2006/table">
            <a:tbl>
              <a:tblPr/>
              <a:tblGrid>
                <a:gridCol w="2688300"/>
                <a:gridCol w="2688300"/>
                <a:gridCol w="2688300"/>
              </a:tblGrid>
              <a:tr h="391508"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83368" marR="83368" marT="41684" marB="416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83368" marR="83368" marT="41684" marB="41684">
                    <a:lnL>
                      <a:noFill/>
                    </a:lnL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83368" marR="83368" marT="41684" marB="41684">
                    <a:solidFill>
                      <a:srgbClr val="C00000"/>
                    </a:solidFill>
                  </a:tcPr>
                </a:tc>
              </a:tr>
              <a:tr h="487339">
                <a:tc>
                  <a:txBody>
                    <a:bodyPr/>
                    <a:lstStyle/>
                    <a:p>
                      <a:r>
                        <a:rPr lang="cs-CZ" sz="2400" b="1" dirty="0" err="1">
                          <a:solidFill>
                            <a:srgbClr val="C00000"/>
                          </a:solidFill>
                        </a:rPr>
                        <a:t>at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C00000"/>
                          </a:solidFill>
                        </a:rPr>
                        <a:t>in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C00000"/>
                          </a:solidFill>
                        </a:rPr>
                        <a:t>on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</a:tr>
              <a:tr h="436370">
                <a:tc>
                  <a:txBody>
                    <a:bodyPr/>
                    <a:lstStyle/>
                    <a:p>
                      <a:r>
                        <a:rPr lang="cs-CZ" sz="1600" dirty="0" err="1"/>
                        <a:t>at</a:t>
                      </a:r>
                      <a:r>
                        <a:rPr lang="cs-CZ" sz="1600" dirty="0"/>
                        <a:t> </a:t>
                      </a:r>
                      <a:r>
                        <a:rPr lang="cs-CZ" sz="1600" dirty="0" err="1"/>
                        <a:t>home</a:t>
                      </a:r>
                      <a:endParaRPr lang="cs-CZ" sz="1600" dirty="0"/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in a car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on a bus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36370">
                <a:tc>
                  <a:txBody>
                    <a:bodyPr/>
                    <a:lstStyle/>
                    <a:p>
                      <a:r>
                        <a:rPr lang="cs-CZ" sz="1600" dirty="0" err="1"/>
                        <a:t>at</a:t>
                      </a:r>
                      <a:r>
                        <a:rPr lang="cs-CZ" sz="1600" dirty="0"/>
                        <a:t> </a:t>
                      </a:r>
                      <a:r>
                        <a:rPr lang="cs-CZ" sz="1600" dirty="0" err="1"/>
                        <a:t>work</a:t>
                      </a:r>
                      <a:endParaRPr lang="cs-CZ" sz="1600" dirty="0"/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a taxi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on a </a:t>
                      </a:r>
                      <a:r>
                        <a:rPr lang="cs-CZ" sz="1600" dirty="0" err="1"/>
                        <a:t>train</a:t>
                      </a:r>
                      <a:endParaRPr lang="cs-CZ" sz="1600" dirty="0"/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36370">
                <a:tc>
                  <a:txBody>
                    <a:bodyPr/>
                    <a:lstStyle/>
                    <a:p>
                      <a:r>
                        <a:rPr lang="cs-CZ" sz="1600"/>
                        <a:t>at school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a helicopter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on a plane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36370">
                <a:tc>
                  <a:txBody>
                    <a:bodyPr/>
                    <a:lstStyle/>
                    <a:p>
                      <a:r>
                        <a:rPr lang="cs-CZ" sz="1600"/>
                        <a:t>at university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a boat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on a </a:t>
                      </a:r>
                      <a:r>
                        <a:rPr lang="cs-CZ" sz="1600" dirty="0" err="1"/>
                        <a:t>ship</a:t>
                      </a:r>
                      <a:endParaRPr lang="cs-CZ" sz="1600" dirty="0"/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0000">
                <a:tc>
                  <a:txBody>
                    <a:bodyPr/>
                    <a:lstStyle/>
                    <a:p>
                      <a:r>
                        <a:rPr lang="cs-CZ" sz="1600"/>
                        <a:t>at college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a lift (elevator)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on a bicycle, on a motorbike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0000">
                <a:tc>
                  <a:txBody>
                    <a:bodyPr/>
                    <a:lstStyle/>
                    <a:p>
                      <a:r>
                        <a:rPr lang="cs-CZ" sz="1600"/>
                        <a:t>at the top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the newspaper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on a horse, on an elephant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0000">
                <a:tc>
                  <a:txBody>
                    <a:bodyPr/>
                    <a:lstStyle/>
                    <a:p>
                      <a:r>
                        <a:rPr lang="cs-CZ" sz="1600"/>
                        <a:t>at the bottom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the sky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on </a:t>
                      </a:r>
                      <a:r>
                        <a:rPr lang="cs-CZ" sz="1600" dirty="0" err="1"/>
                        <a:t>the</a:t>
                      </a:r>
                      <a:r>
                        <a:rPr lang="cs-CZ" sz="1600" dirty="0"/>
                        <a:t> </a:t>
                      </a:r>
                      <a:r>
                        <a:rPr lang="cs-CZ" sz="1600" dirty="0" err="1"/>
                        <a:t>radio</a:t>
                      </a:r>
                      <a:r>
                        <a:rPr lang="cs-CZ" sz="1600" dirty="0"/>
                        <a:t>, on </a:t>
                      </a:r>
                      <a:r>
                        <a:rPr lang="cs-CZ" sz="1600" dirty="0" err="1"/>
                        <a:t>television</a:t>
                      </a:r>
                      <a:endParaRPr lang="cs-CZ" sz="1600" dirty="0"/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36370">
                <a:tc>
                  <a:txBody>
                    <a:bodyPr/>
                    <a:lstStyle/>
                    <a:p>
                      <a:r>
                        <a:rPr lang="cs-CZ" sz="1600"/>
                        <a:t>at the side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a row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on the left, on the right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36370">
                <a:tc>
                  <a:txBody>
                    <a:bodyPr/>
                    <a:lstStyle/>
                    <a:p>
                      <a:r>
                        <a:rPr lang="cs-CZ" sz="1600"/>
                        <a:t>at reception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 Oxford Street</a:t>
                      </a:r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on </a:t>
                      </a:r>
                      <a:r>
                        <a:rPr lang="cs-CZ" sz="1600" dirty="0" err="1"/>
                        <a:t>the</a:t>
                      </a:r>
                      <a:r>
                        <a:rPr lang="cs-CZ" sz="1600" dirty="0"/>
                        <a:t> </a:t>
                      </a:r>
                      <a:r>
                        <a:rPr lang="cs-CZ" sz="1600" dirty="0" err="1"/>
                        <a:t>way</a:t>
                      </a:r>
                      <a:endParaRPr lang="cs-CZ" sz="1600" dirty="0"/>
                    </a:p>
                  </a:txBody>
                  <a:tcPr marL="60789" marR="60789" marT="60789" marB="60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11734328" y="28144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886728" y="29668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2039128" y="31192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2191528" y="32716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2343928" y="34240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2496328" y="35764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2648728" y="3728864"/>
            <a:ext cx="180020" cy="2663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840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806489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Use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correct</a:t>
            </a:r>
            <a:r>
              <a:rPr lang="cs-CZ" sz="2400" dirty="0" smtClean="0"/>
              <a:t> </a:t>
            </a:r>
            <a:r>
              <a:rPr lang="cs-CZ" sz="2400" dirty="0" err="1" smtClean="0"/>
              <a:t>preposition</a:t>
            </a:r>
            <a:r>
              <a:rPr lang="en-US" sz="2400" dirty="0" smtClean="0"/>
              <a:t>:</a:t>
            </a:r>
            <a:endParaRPr lang="cs-CZ" sz="2400" dirty="0" smtClean="0"/>
          </a:p>
          <a:p>
            <a:endParaRPr lang="en-US" sz="24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Jane </a:t>
            </a:r>
            <a:r>
              <a:rPr lang="en-US" sz="2400" dirty="0"/>
              <a:t>is waiting for you </a:t>
            </a:r>
            <a:r>
              <a:rPr lang="cs-CZ" sz="2400" dirty="0" smtClean="0"/>
              <a:t>     </a:t>
            </a:r>
            <a:r>
              <a:rPr lang="en-US" sz="2400" b="1" dirty="0" smtClean="0"/>
              <a:t>at</a:t>
            </a:r>
            <a:r>
              <a:rPr lang="en-US" sz="2400" dirty="0" smtClean="0"/>
              <a:t> </a:t>
            </a:r>
            <a:r>
              <a:rPr lang="cs-CZ" sz="2400" dirty="0" smtClean="0"/>
              <a:t>    </a:t>
            </a:r>
            <a:r>
              <a:rPr lang="en-US" sz="2400" dirty="0" smtClean="0"/>
              <a:t>the </a:t>
            </a:r>
            <a:r>
              <a:rPr lang="en-US" sz="2400" dirty="0"/>
              <a:t>bus stop.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The shop is </a:t>
            </a:r>
            <a:r>
              <a:rPr lang="cs-CZ" sz="2400" dirty="0" smtClean="0"/>
              <a:t>     </a:t>
            </a:r>
            <a:r>
              <a:rPr lang="en-US" sz="2400" b="1" dirty="0" smtClean="0"/>
              <a:t>at</a:t>
            </a:r>
            <a:r>
              <a:rPr lang="en-US" sz="2400" dirty="0" smtClean="0"/>
              <a:t> </a:t>
            </a:r>
            <a:r>
              <a:rPr lang="cs-CZ" sz="2400" dirty="0" smtClean="0"/>
              <a:t>     </a:t>
            </a:r>
            <a:r>
              <a:rPr lang="en-US" sz="2400" dirty="0" smtClean="0"/>
              <a:t>the </a:t>
            </a:r>
            <a:r>
              <a:rPr lang="en-US" sz="2400" dirty="0"/>
              <a:t>end of the street.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My plane stopped </a:t>
            </a:r>
            <a:r>
              <a:rPr lang="cs-CZ" sz="2400" dirty="0" smtClean="0"/>
              <a:t>      </a:t>
            </a:r>
            <a:r>
              <a:rPr lang="en-US" sz="2400" b="1" dirty="0" smtClean="0"/>
              <a:t>at</a:t>
            </a:r>
            <a:r>
              <a:rPr lang="en-US" sz="2400" dirty="0" smtClean="0"/>
              <a:t> </a:t>
            </a:r>
            <a:r>
              <a:rPr lang="cs-CZ" sz="2400" dirty="0" smtClean="0"/>
              <a:t>     </a:t>
            </a:r>
            <a:r>
              <a:rPr lang="en-US" sz="2400" dirty="0" smtClean="0"/>
              <a:t>Dubai </a:t>
            </a:r>
            <a:r>
              <a:rPr lang="en-US" sz="2400" dirty="0"/>
              <a:t>and Hanoi and arrived </a:t>
            </a:r>
            <a:r>
              <a:rPr lang="cs-CZ" sz="2400" dirty="0" smtClean="0"/>
              <a:t>     </a:t>
            </a:r>
            <a:r>
              <a:rPr lang="en-US" sz="2400" b="1" dirty="0" smtClean="0"/>
              <a:t>in</a:t>
            </a:r>
            <a:r>
              <a:rPr lang="en-US" sz="2400" dirty="0" smtClean="0"/>
              <a:t> </a:t>
            </a:r>
            <a:r>
              <a:rPr lang="cs-CZ" sz="2400" dirty="0" smtClean="0"/>
              <a:t>      </a:t>
            </a:r>
            <a:r>
              <a:rPr lang="en-US" sz="2400" dirty="0" smtClean="0"/>
              <a:t>Bangkok </a:t>
            </a:r>
            <a:r>
              <a:rPr lang="en-US" sz="2400" dirty="0"/>
              <a:t>two hours late.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When will you arrive </a:t>
            </a:r>
            <a:r>
              <a:rPr lang="cs-CZ" sz="2400" dirty="0" smtClean="0"/>
              <a:t>      </a:t>
            </a:r>
            <a:r>
              <a:rPr lang="en-US" sz="2400" b="1" dirty="0" smtClean="0"/>
              <a:t>at</a:t>
            </a:r>
            <a:r>
              <a:rPr lang="en-US" sz="2400" dirty="0" smtClean="0"/>
              <a:t> </a:t>
            </a:r>
            <a:r>
              <a:rPr lang="cs-CZ" sz="2400" dirty="0" smtClean="0"/>
              <a:t>     </a:t>
            </a:r>
            <a:r>
              <a:rPr lang="en-US" sz="2400" dirty="0" smtClean="0"/>
              <a:t>the </a:t>
            </a:r>
            <a:r>
              <a:rPr lang="en-US" sz="2400" dirty="0"/>
              <a:t>office?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Do you work </a:t>
            </a:r>
            <a:r>
              <a:rPr lang="cs-CZ" sz="2400" dirty="0" smtClean="0"/>
              <a:t>     </a:t>
            </a:r>
            <a:r>
              <a:rPr lang="en-US" sz="2400" b="1" dirty="0" smtClean="0"/>
              <a:t>in</a:t>
            </a:r>
            <a:r>
              <a:rPr lang="en-US" sz="2400" dirty="0" smtClean="0"/>
              <a:t> </a:t>
            </a:r>
            <a:r>
              <a:rPr lang="cs-CZ" sz="2400" dirty="0" smtClean="0"/>
              <a:t>    </a:t>
            </a:r>
            <a:r>
              <a:rPr lang="en-US" sz="2400" dirty="0" smtClean="0"/>
              <a:t>an </a:t>
            </a:r>
            <a:r>
              <a:rPr lang="en-US" sz="2400" dirty="0"/>
              <a:t>office?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I have a meeting </a:t>
            </a:r>
            <a:r>
              <a:rPr lang="cs-CZ" sz="2400" dirty="0" smtClean="0"/>
              <a:t>    </a:t>
            </a:r>
            <a:r>
              <a:rPr lang="en-US" sz="2400" b="1" dirty="0" smtClean="0"/>
              <a:t>in</a:t>
            </a:r>
            <a:r>
              <a:rPr lang="en-US" sz="2400" dirty="0" smtClean="0"/>
              <a:t> </a:t>
            </a:r>
            <a:r>
              <a:rPr lang="cs-CZ" sz="2400" dirty="0" smtClean="0"/>
              <a:t>     </a:t>
            </a:r>
            <a:r>
              <a:rPr lang="en-US" sz="2400" dirty="0" smtClean="0"/>
              <a:t>New </a:t>
            </a:r>
            <a:r>
              <a:rPr lang="en-US" sz="2400" dirty="0"/>
              <a:t>York.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Do you </a:t>
            </a:r>
            <a:r>
              <a:rPr lang="en-US" sz="2400" dirty="0" smtClean="0"/>
              <a:t>live</a:t>
            </a:r>
            <a:r>
              <a:rPr lang="cs-CZ" sz="2400" dirty="0" smtClean="0"/>
              <a:t>    </a:t>
            </a:r>
            <a:r>
              <a:rPr lang="en-US" sz="2400" dirty="0" smtClean="0"/>
              <a:t> </a:t>
            </a:r>
            <a:r>
              <a:rPr lang="en-US" sz="2400" b="1" dirty="0"/>
              <a:t>in</a:t>
            </a:r>
            <a:r>
              <a:rPr lang="en-US" sz="2400" dirty="0"/>
              <a:t> </a:t>
            </a:r>
            <a:r>
              <a:rPr lang="cs-CZ" sz="2400" dirty="0" smtClean="0"/>
              <a:t>    </a:t>
            </a:r>
            <a:r>
              <a:rPr lang="en-US" sz="2400" dirty="0" smtClean="0"/>
              <a:t>J</a:t>
            </a:r>
            <a:r>
              <a:rPr lang="cs-CZ" sz="2400" dirty="0" smtClean="0"/>
              <a:t>J</a:t>
            </a:r>
            <a:r>
              <a:rPr lang="en-US" sz="2400" dirty="0" err="1" smtClean="0"/>
              <a:t>apan</a:t>
            </a:r>
            <a:r>
              <a:rPr lang="en-US" sz="2400" dirty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Jupiter is </a:t>
            </a:r>
            <a:r>
              <a:rPr lang="cs-CZ" sz="2400" dirty="0" smtClean="0"/>
              <a:t>     </a:t>
            </a:r>
            <a:r>
              <a:rPr lang="en-US" sz="2400" b="1" dirty="0" smtClean="0"/>
              <a:t>in</a:t>
            </a:r>
            <a:r>
              <a:rPr lang="cs-CZ" sz="2400" b="1" dirty="0" smtClean="0"/>
              <a:t>    </a:t>
            </a:r>
            <a:r>
              <a:rPr lang="en-US" sz="2400" dirty="0" smtClean="0"/>
              <a:t> </a:t>
            </a:r>
            <a:r>
              <a:rPr lang="en-US" sz="2400" dirty="0"/>
              <a:t>the Solar System.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The author's name is </a:t>
            </a:r>
            <a:r>
              <a:rPr lang="cs-CZ" sz="2400" dirty="0" smtClean="0"/>
              <a:t>    </a:t>
            </a:r>
            <a:r>
              <a:rPr lang="en-US" sz="2400" b="1" dirty="0" smtClean="0"/>
              <a:t>on</a:t>
            </a:r>
            <a:r>
              <a:rPr lang="cs-CZ" sz="2400" b="1" dirty="0" smtClean="0"/>
              <a:t>    </a:t>
            </a:r>
            <a:r>
              <a:rPr lang="en-US" sz="2400" dirty="0" smtClean="0"/>
              <a:t> </a:t>
            </a:r>
            <a:r>
              <a:rPr lang="en-US" sz="2400" dirty="0"/>
              <a:t>the cover of the book.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There are no prices </a:t>
            </a:r>
            <a:r>
              <a:rPr lang="cs-CZ" sz="2400" dirty="0" smtClean="0"/>
              <a:t>    </a:t>
            </a:r>
            <a:r>
              <a:rPr lang="en-US" sz="2400" b="1" dirty="0" smtClean="0"/>
              <a:t>on</a:t>
            </a:r>
            <a:r>
              <a:rPr lang="en-US" sz="2400" dirty="0" smtClean="0"/>
              <a:t> </a:t>
            </a:r>
            <a:r>
              <a:rPr lang="cs-CZ" sz="2400" dirty="0" smtClean="0"/>
              <a:t>   </a:t>
            </a:r>
            <a:r>
              <a:rPr lang="en-US" sz="2400" dirty="0" smtClean="0"/>
              <a:t>this </a:t>
            </a:r>
            <a:r>
              <a:rPr lang="en-US" sz="2400" dirty="0"/>
              <a:t>menu.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You are standing </a:t>
            </a:r>
            <a:r>
              <a:rPr lang="cs-CZ" sz="2400" dirty="0" smtClean="0"/>
              <a:t>    </a:t>
            </a:r>
            <a:r>
              <a:rPr lang="en-US" sz="2400" b="1" dirty="0" smtClean="0"/>
              <a:t>on</a:t>
            </a:r>
            <a:r>
              <a:rPr lang="en-US" sz="2400" dirty="0" smtClean="0"/>
              <a:t> </a:t>
            </a:r>
            <a:r>
              <a:rPr lang="cs-CZ" sz="2400" dirty="0" smtClean="0"/>
              <a:t>   </a:t>
            </a:r>
            <a:r>
              <a:rPr lang="en-US" sz="2400" dirty="0" smtClean="0"/>
              <a:t>my </a:t>
            </a:r>
            <a:r>
              <a:rPr lang="en-US" sz="2400" dirty="0"/>
              <a:t>foot.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There was a "no smoking" sign </a:t>
            </a:r>
            <a:r>
              <a:rPr lang="cs-CZ" sz="2400" dirty="0" smtClean="0"/>
              <a:t>     </a:t>
            </a:r>
            <a:r>
              <a:rPr lang="en-US" sz="2400" b="1" dirty="0" smtClean="0"/>
              <a:t>on</a:t>
            </a:r>
            <a:r>
              <a:rPr lang="cs-CZ" sz="2400" b="1" dirty="0" smtClean="0"/>
              <a:t>    </a:t>
            </a:r>
            <a:r>
              <a:rPr lang="en-US" sz="2400" dirty="0" smtClean="0"/>
              <a:t> </a:t>
            </a:r>
            <a:r>
              <a:rPr lang="en-US" sz="2400" dirty="0"/>
              <a:t>the wall.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I live </a:t>
            </a:r>
            <a:r>
              <a:rPr lang="cs-CZ" sz="2400" dirty="0" smtClean="0"/>
              <a:t>    </a:t>
            </a:r>
            <a:r>
              <a:rPr lang="en-US" sz="2400" b="1" dirty="0" smtClean="0"/>
              <a:t>on</a:t>
            </a:r>
            <a:r>
              <a:rPr lang="cs-CZ" sz="2400" b="1" dirty="0" smtClean="0"/>
              <a:t>    </a:t>
            </a:r>
            <a:r>
              <a:rPr lang="en-US" sz="2400" dirty="0" smtClean="0"/>
              <a:t> </a:t>
            </a:r>
            <a:r>
              <a:rPr lang="en-US" sz="2400" dirty="0"/>
              <a:t>the 7th </a:t>
            </a:r>
            <a:r>
              <a:rPr lang="en-US" sz="2400" dirty="0" smtClean="0"/>
              <a:t>floor</a:t>
            </a:r>
            <a:r>
              <a:rPr lang="cs-CZ" sz="2400" dirty="0" smtClean="0"/>
              <a:t> </a:t>
            </a:r>
            <a:r>
              <a:rPr lang="en-US" sz="2400" dirty="0" smtClean="0"/>
              <a:t> </a:t>
            </a:r>
            <a:r>
              <a:rPr lang="cs-CZ" sz="2400" dirty="0" smtClean="0"/>
              <a:t>    </a:t>
            </a:r>
            <a:r>
              <a:rPr lang="en-US" sz="2400" b="1" dirty="0" smtClean="0"/>
              <a:t>at</a:t>
            </a:r>
            <a:r>
              <a:rPr lang="en-US" sz="2400" dirty="0" smtClean="0"/>
              <a:t> </a:t>
            </a:r>
            <a:r>
              <a:rPr lang="cs-CZ" sz="2400" dirty="0" smtClean="0"/>
              <a:t>    </a:t>
            </a:r>
            <a:r>
              <a:rPr lang="en-US" sz="2400" dirty="0" smtClean="0"/>
              <a:t>21 </a:t>
            </a:r>
            <a:r>
              <a:rPr lang="en-US" sz="2400" dirty="0"/>
              <a:t>Oxford </a:t>
            </a:r>
            <a:r>
              <a:rPr lang="en-US" sz="2400" dirty="0" smtClean="0"/>
              <a:t>Street</a:t>
            </a:r>
            <a:r>
              <a:rPr lang="cs-CZ" sz="2400" dirty="0" smtClean="0"/>
              <a:t>     </a:t>
            </a:r>
            <a:r>
              <a:rPr lang="en-US" sz="2400" dirty="0" smtClean="0"/>
              <a:t> </a:t>
            </a:r>
            <a:r>
              <a:rPr lang="en-US" sz="2400" b="1" dirty="0"/>
              <a:t>in</a:t>
            </a:r>
            <a:r>
              <a:rPr lang="en-US" sz="2400" dirty="0"/>
              <a:t> London.</a:t>
            </a:r>
          </a:p>
          <a:p>
            <a:pPr marL="342900" indent="-342900">
              <a:buFont typeface="+mj-lt"/>
              <a:buAutoNum type="arabicPeriod"/>
            </a:pP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10260632" y="1725960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386495" y="4242792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907704" y="3907904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180750" y="3573016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822128" y="3150298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339752" y="2815410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86495" y="2480522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67544" y="2060848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066617" y="1725960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195736" y="1390891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91880" y="938729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948264" y="5695020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930713" y="5695020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374239" y="5695020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644008" y="5360132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822128" y="5018167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3170471" y="4653136"/>
            <a:ext cx="864096" cy="3348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44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3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Other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</a:rPr>
              <a:t>prepositions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 err="1">
                <a:solidFill>
                  <a:srgbClr val="C00000"/>
                </a:solidFill>
              </a:rPr>
              <a:t>of</a:t>
            </a:r>
            <a:r>
              <a:rPr lang="cs-CZ" sz="2400" b="1" dirty="0">
                <a:solidFill>
                  <a:srgbClr val="C00000"/>
                </a:solidFill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</a:rPr>
              <a:t>Place: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584532"/>
              </p:ext>
            </p:extLst>
          </p:nvPr>
        </p:nvGraphicFramePr>
        <p:xfrm>
          <a:off x="107504" y="578298"/>
          <a:ext cx="8280920" cy="6165878"/>
        </p:xfrm>
        <a:graphic>
          <a:graphicData uri="http://schemas.openxmlformats.org/drawingml/2006/table">
            <a:tbl>
              <a:tblPr/>
              <a:tblGrid>
                <a:gridCol w="2736304"/>
                <a:gridCol w="2736304"/>
                <a:gridCol w="2808312"/>
              </a:tblGrid>
              <a:tr h="49476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after</a:t>
                      </a:r>
                      <a:endParaRPr lang="cs-CZ" sz="1800" b="1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7539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She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slammed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door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/>
                      </a:r>
                      <a:br>
                        <a:rPr lang="cs-CZ" sz="1600" dirty="0">
                          <a:effectLst/>
                          <a:latin typeface="Verdana"/>
                        </a:rPr>
                      </a:b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after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her.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063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They ran 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after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thief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 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063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among</a:t>
                      </a:r>
                      <a:endParaRPr lang="cs-CZ" sz="1800" b="1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063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I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enjoy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being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among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my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friends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09627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I found my handbag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among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my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luggage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063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at</a:t>
                      </a:r>
                      <a:endParaRPr lang="cs-CZ" sz="1800" b="1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09627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secretary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was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sitting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at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her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desk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09627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The man was standing 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at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taxi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stand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063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8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behind</a:t>
                      </a:r>
                      <a:endParaRPr lang="cs-CZ" sz="1800" b="1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063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car park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is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behind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building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38614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Verdana"/>
                        </a:rPr>
                        <a:t>He never won a race, he was always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behind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others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91755" marR="58723" marT="91755" marB="2936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437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194313"/>
              </p:ext>
            </p:extLst>
          </p:nvPr>
        </p:nvGraphicFramePr>
        <p:xfrm>
          <a:off x="107503" y="188640"/>
          <a:ext cx="8280921" cy="6501444"/>
        </p:xfrm>
        <a:graphic>
          <a:graphicData uri="http://schemas.openxmlformats.org/drawingml/2006/table">
            <a:tbl>
              <a:tblPr/>
              <a:tblGrid>
                <a:gridCol w="2952329"/>
                <a:gridCol w="2568285"/>
                <a:gridCol w="2760307"/>
              </a:tblGrid>
              <a:tr h="45239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between</a:t>
                      </a:r>
                      <a:endParaRPr lang="cs-CZ" sz="2000" b="1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prisoner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sat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between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two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policemen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2056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I held the pen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between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my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thumb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and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fingers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in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pen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was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in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drawer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He lives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in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South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Africa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in front </a:t>
                      </a:r>
                      <a:r>
                        <a:rPr lang="cs-CZ" sz="20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of</a:t>
                      </a: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teacher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stands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in front </a:t>
                      </a: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of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class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5239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The car was parked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in front </a:t>
                      </a: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of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garage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20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cs-CZ" sz="2000" b="1" baseline="0" dirty="0" err="1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n</a:t>
                      </a:r>
                      <a:r>
                        <a:rPr lang="cs-CZ" sz="2000" b="1" dirty="0" err="1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ext</a:t>
                      </a:r>
                      <a:r>
                        <a:rPr lang="cs-CZ" sz="2000" b="1" baseline="0" dirty="0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cs-CZ" sz="2000" b="1" dirty="0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to/</a:t>
                      </a:r>
                      <a:r>
                        <a:rPr lang="cs-CZ" sz="2000" b="1" dirty="0" err="1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beside</a:t>
                      </a:r>
                      <a:r>
                        <a:rPr lang="cs-CZ" sz="2000" b="1" dirty="0" smtClean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/by</a:t>
                      </a:r>
                      <a:endParaRPr lang="cs-CZ" sz="2000" b="1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300" dirty="0">
                        <a:effectLst/>
                        <a:latin typeface="Verdana"/>
                      </a:endParaRP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2056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Verdana"/>
                        </a:rPr>
                        <a:t>In my English lesson I always sit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next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to/</a:t>
                      </a:r>
                      <a:b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</a:b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beside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/by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my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friend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2056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The bank is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next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to/</a:t>
                      </a:r>
                      <a:b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</a:b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beside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/by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hotel.</a:t>
                      </a:r>
                    </a:p>
                  </a:txBody>
                  <a:tcPr marL="103106" marR="65988" marT="103106" marB="3299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026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18205"/>
              </p:ext>
            </p:extLst>
          </p:nvPr>
        </p:nvGraphicFramePr>
        <p:xfrm>
          <a:off x="251520" y="260648"/>
          <a:ext cx="8064896" cy="6181901"/>
        </p:xfrm>
        <a:graphic>
          <a:graphicData uri="http://schemas.openxmlformats.org/drawingml/2006/table">
            <a:tbl>
              <a:tblPr/>
              <a:tblGrid>
                <a:gridCol w="4435693"/>
                <a:gridCol w="1209734"/>
                <a:gridCol w="2419469"/>
              </a:tblGrid>
              <a:tr h="48307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on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5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5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painting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was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hanging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on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wall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The boy was sitting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on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chair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over</a:t>
                      </a: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/</a:t>
                      </a:r>
                      <a:r>
                        <a:rPr lang="cs-CZ" sz="20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above</a:t>
                      </a: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5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5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7242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sign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hanging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over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/</a:t>
                      </a: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above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Verdana"/>
                        </a:rPr>
                        <a:t>the door read 'No smoking'.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Verdana"/>
                        </a:rPr>
                        <a:t>I put the tablecoth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over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table.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Verdana"/>
                        </a:rPr>
                        <a:t>I enjoy watching the planes fly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above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me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under</a:t>
                      </a: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/ </a:t>
                      </a:r>
                      <a:r>
                        <a:rPr lang="cs-CZ" sz="2000" b="1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below</a:t>
                      </a:r>
                      <a:r>
                        <a:rPr lang="cs-CZ" sz="2000" b="1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 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5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cs-CZ" sz="15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7242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temperature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outside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was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under</a:t>
                      </a:r>
                      <a:r>
                        <a:rPr lang="cs-CZ" sz="1600" dirty="0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/</a:t>
                      </a: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below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0.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3079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The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woman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was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sheltering</a:t>
                      </a:r>
                      <a:endParaRPr lang="cs-CZ" sz="1600" dirty="0"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under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Verdana"/>
                        </a:rPr>
                        <a:t>a </a:t>
                      </a:r>
                      <a:r>
                        <a:rPr lang="cs-CZ" sz="1600" dirty="0" err="1">
                          <a:effectLst/>
                          <a:latin typeface="Verdana"/>
                        </a:rPr>
                        <a:t>tree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7242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Verdana"/>
                        </a:rPr>
                        <a:t>When flying I enjoy watching the clouds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solidFill>
                            <a:srgbClr val="C00000"/>
                          </a:solidFill>
                          <a:effectLst/>
                          <a:latin typeface="Verdana"/>
                        </a:rPr>
                        <a:t>below</a:t>
                      </a:r>
                      <a:endParaRPr lang="cs-CZ" sz="1600" dirty="0">
                        <a:solidFill>
                          <a:srgbClr val="C00000"/>
                        </a:solidFill>
                        <a:effectLst/>
                        <a:latin typeface="Verdana"/>
                      </a:endParaRP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effectLst/>
                          <a:latin typeface="Verdana"/>
                        </a:rPr>
                        <a:t>me</a:t>
                      </a:r>
                      <a:r>
                        <a:rPr lang="cs-CZ" sz="1600" dirty="0">
                          <a:effectLst/>
                          <a:latin typeface="Verdana"/>
                        </a:rPr>
                        <a:t>.</a:t>
                      </a:r>
                    </a:p>
                  </a:txBody>
                  <a:tcPr marL="115957" marR="74212" marT="115957" marB="37106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028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7992888" cy="661719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C00000"/>
                </a:solidFill>
              </a:rPr>
              <a:t>Use </a:t>
            </a:r>
            <a:r>
              <a:rPr lang="cs-CZ" sz="2400" i="1" dirty="0" err="1" smtClean="0">
                <a:solidFill>
                  <a:srgbClr val="C00000"/>
                </a:solidFill>
              </a:rPr>
              <a:t>the</a:t>
            </a:r>
            <a:r>
              <a:rPr lang="cs-CZ" sz="2400" i="1" dirty="0" smtClean="0">
                <a:solidFill>
                  <a:srgbClr val="C00000"/>
                </a:solidFill>
              </a:rPr>
              <a:t> </a:t>
            </a:r>
            <a:r>
              <a:rPr lang="cs-CZ" sz="2400" i="1" dirty="0" err="1" smtClean="0">
                <a:solidFill>
                  <a:srgbClr val="C00000"/>
                </a:solidFill>
              </a:rPr>
              <a:t>correct</a:t>
            </a:r>
            <a:r>
              <a:rPr lang="cs-CZ" sz="2400" i="1" dirty="0" smtClean="0">
                <a:solidFill>
                  <a:srgbClr val="C00000"/>
                </a:solidFill>
              </a:rPr>
              <a:t> </a:t>
            </a:r>
            <a:r>
              <a:rPr lang="cs-CZ" sz="2400" i="1" dirty="0" err="1" smtClean="0">
                <a:solidFill>
                  <a:srgbClr val="C00000"/>
                </a:solidFill>
              </a:rPr>
              <a:t>preposition</a:t>
            </a:r>
            <a:r>
              <a:rPr lang="cs-CZ" sz="2400" i="1" dirty="0" smtClean="0">
                <a:solidFill>
                  <a:srgbClr val="C00000"/>
                </a:solidFill>
              </a:rPr>
              <a:t>:</a:t>
            </a:r>
            <a:endParaRPr lang="cs-CZ" dirty="0">
              <a:solidFill>
                <a:srgbClr val="C0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2000" dirty="0" err="1" smtClean="0"/>
              <a:t>He's</a:t>
            </a:r>
            <a:r>
              <a:rPr lang="cs-CZ" sz="2000" dirty="0" smtClean="0"/>
              <a:t> </a:t>
            </a:r>
            <a:r>
              <a:rPr lang="cs-CZ" sz="2000" dirty="0" err="1"/>
              <a:t>swimming</a:t>
            </a:r>
            <a:r>
              <a:rPr lang="cs-CZ" sz="2000" dirty="0"/>
              <a:t> </a:t>
            </a:r>
            <a:r>
              <a:rPr lang="cs-CZ" sz="2000" dirty="0" smtClean="0"/>
              <a:t>………….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/>
              <a:t>river</a:t>
            </a:r>
            <a:r>
              <a:rPr lang="cs-CZ" sz="2000" dirty="0"/>
              <a:t>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000" dirty="0" err="1"/>
              <a:t>Where's</a:t>
            </a:r>
            <a:r>
              <a:rPr lang="cs-CZ" sz="2000" dirty="0"/>
              <a:t> Julie? </a:t>
            </a:r>
            <a:r>
              <a:rPr lang="cs-CZ" sz="2000" dirty="0" err="1"/>
              <a:t>She's</a:t>
            </a:r>
            <a:r>
              <a:rPr lang="cs-CZ" sz="2000" dirty="0"/>
              <a:t> </a:t>
            </a:r>
            <a:r>
              <a:rPr lang="cs-CZ" sz="2000" dirty="0" smtClean="0"/>
              <a:t>…………</a:t>
            </a:r>
            <a:r>
              <a:rPr lang="cs-CZ" sz="2000" dirty="0" err="1" smtClean="0"/>
              <a:t>school</a:t>
            </a:r>
            <a:r>
              <a:rPr lang="cs-CZ" sz="2000" dirty="0"/>
              <a:t>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 plant is </a:t>
            </a:r>
            <a:r>
              <a:rPr lang="cs-CZ" sz="2000" dirty="0" smtClean="0"/>
              <a:t>…………..</a:t>
            </a:r>
            <a:r>
              <a:rPr lang="en-US" sz="2000" dirty="0" smtClean="0"/>
              <a:t>the </a:t>
            </a:r>
            <a:r>
              <a:rPr lang="en-US" sz="2000" dirty="0"/>
              <a:t>table.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There is a </a:t>
            </a:r>
            <a:r>
              <a:rPr lang="en-US" sz="2000" dirty="0" smtClean="0"/>
              <a:t>spider</a:t>
            </a:r>
            <a:r>
              <a:rPr lang="cs-CZ" sz="2000" dirty="0" smtClean="0"/>
              <a:t> ………………</a:t>
            </a:r>
            <a:r>
              <a:rPr lang="en-US" sz="2000" dirty="0" smtClean="0"/>
              <a:t> </a:t>
            </a:r>
            <a:r>
              <a:rPr lang="en-US" sz="2000" dirty="0"/>
              <a:t>the bath.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Please put those apples </a:t>
            </a:r>
            <a:r>
              <a:rPr lang="cs-CZ" sz="2000" dirty="0" smtClean="0"/>
              <a:t>…………………</a:t>
            </a:r>
            <a:r>
              <a:rPr lang="en-US" sz="2000" dirty="0" smtClean="0"/>
              <a:t>the </a:t>
            </a:r>
            <a:r>
              <a:rPr lang="en-US" sz="2000" dirty="0"/>
              <a:t>bowl.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Frank is </a:t>
            </a:r>
            <a:r>
              <a:rPr lang="cs-CZ" sz="2000" dirty="0" smtClean="0"/>
              <a:t>………………</a:t>
            </a:r>
            <a:r>
              <a:rPr lang="en-US" sz="2000" dirty="0" smtClean="0"/>
              <a:t>holiday </a:t>
            </a:r>
            <a:r>
              <a:rPr lang="en-US" sz="2000" dirty="0"/>
              <a:t>for three weeks. </a:t>
            </a:r>
            <a:r>
              <a:rPr lang="en-US" sz="2000" dirty="0" smtClean="0"/>
              <a:t>.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There are two pockets </a:t>
            </a:r>
            <a:r>
              <a:rPr lang="cs-CZ" sz="2000" dirty="0" smtClean="0"/>
              <a:t>………………</a:t>
            </a:r>
            <a:r>
              <a:rPr lang="en-US" sz="2000" dirty="0" smtClean="0"/>
              <a:t>this </a:t>
            </a:r>
            <a:r>
              <a:rPr lang="en-US" sz="2000" dirty="0"/>
              <a:t>bag.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I read the story </a:t>
            </a:r>
            <a:r>
              <a:rPr lang="cs-CZ" sz="2000" dirty="0" smtClean="0"/>
              <a:t>……………….</a:t>
            </a:r>
            <a:r>
              <a:rPr lang="en-US" sz="2000" dirty="0" smtClean="0"/>
              <a:t>the </a:t>
            </a:r>
            <a:r>
              <a:rPr lang="en-US" sz="2000" dirty="0"/>
              <a:t>newspaper. </a:t>
            </a:r>
            <a:r>
              <a:rPr lang="en-US" sz="2000" dirty="0" smtClean="0"/>
              <a:t>.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 cat is sitting </a:t>
            </a:r>
            <a:r>
              <a:rPr lang="cs-CZ" sz="2000" dirty="0" smtClean="0"/>
              <a:t>…………………..</a:t>
            </a:r>
            <a:r>
              <a:rPr lang="en-US" sz="2000" dirty="0" smtClean="0"/>
              <a:t>the </a:t>
            </a:r>
            <a:r>
              <a:rPr lang="en-US" sz="2000" dirty="0"/>
              <a:t>chair. </a:t>
            </a:r>
            <a:r>
              <a:rPr lang="en-US" sz="2000" dirty="0" smtClean="0"/>
              <a:t>.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Lucy was standing </a:t>
            </a:r>
            <a:r>
              <a:rPr lang="cs-CZ" sz="2000" dirty="0" smtClean="0"/>
              <a:t>…………………</a:t>
            </a:r>
            <a:r>
              <a:rPr lang="en-US" sz="2000" dirty="0" smtClean="0"/>
              <a:t>the </a:t>
            </a:r>
            <a:r>
              <a:rPr lang="en-US" sz="2000" dirty="0"/>
              <a:t>bus stop. </a:t>
            </a:r>
            <a:r>
              <a:rPr lang="en-US" sz="2000" dirty="0" smtClean="0"/>
              <a:t>.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I'll meet you </a:t>
            </a:r>
            <a:r>
              <a:rPr lang="cs-CZ" sz="2000" dirty="0" smtClean="0"/>
              <a:t>……………………….</a:t>
            </a:r>
            <a:r>
              <a:rPr lang="en-US" sz="2000" dirty="0" smtClean="0"/>
              <a:t>the </a:t>
            </a:r>
            <a:r>
              <a:rPr lang="en-US" sz="2000" dirty="0"/>
              <a:t>cinema.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She hung a picture </a:t>
            </a:r>
            <a:r>
              <a:rPr lang="cs-CZ" sz="2000" dirty="0" smtClean="0"/>
              <a:t>…………………………</a:t>
            </a:r>
            <a:r>
              <a:rPr lang="en-US" sz="2000" dirty="0" smtClean="0"/>
              <a:t>the </a:t>
            </a:r>
            <a:r>
              <a:rPr lang="en-US" sz="2000" dirty="0"/>
              <a:t>wall.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000" dirty="0"/>
              <a:t>John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………………………..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/>
              <a:t>garden.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000" dirty="0" err="1"/>
              <a:t>There's</a:t>
            </a:r>
            <a:r>
              <a:rPr lang="cs-CZ" sz="2000" dirty="0"/>
              <a:t> </a:t>
            </a:r>
            <a:r>
              <a:rPr lang="cs-CZ" sz="2000" dirty="0" err="1"/>
              <a:t>nothing</a:t>
            </a:r>
            <a:r>
              <a:rPr lang="cs-CZ" sz="2000" dirty="0"/>
              <a:t> </a:t>
            </a:r>
            <a:r>
              <a:rPr lang="cs-CZ" sz="2000" dirty="0" smtClean="0"/>
              <a:t>…………………TV </a:t>
            </a:r>
            <a:r>
              <a:rPr lang="cs-CZ" sz="2000" dirty="0" err="1"/>
              <a:t>tonight</a:t>
            </a:r>
            <a:r>
              <a:rPr lang="cs-CZ" sz="2000" dirty="0"/>
              <a:t>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I stayed </a:t>
            </a:r>
            <a:r>
              <a:rPr lang="cs-CZ" sz="2000" dirty="0" smtClean="0"/>
              <a:t>………………</a:t>
            </a:r>
            <a:r>
              <a:rPr lang="en-US" sz="2000" dirty="0" smtClean="0"/>
              <a:t>home </a:t>
            </a:r>
            <a:r>
              <a:rPr lang="en-US" sz="2000" dirty="0"/>
              <a:t>all weekend.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When I called Lucy, she </a:t>
            </a:r>
            <a:r>
              <a:rPr lang="en-US" sz="2000" dirty="0" smtClean="0"/>
              <a:t>was</a:t>
            </a:r>
            <a:r>
              <a:rPr lang="cs-CZ" sz="2000" dirty="0" smtClean="0"/>
              <a:t> ………………………</a:t>
            </a:r>
            <a:r>
              <a:rPr lang="en-US" sz="2000" dirty="0" smtClean="0"/>
              <a:t> </a:t>
            </a:r>
            <a:r>
              <a:rPr lang="en-US" sz="2000" dirty="0"/>
              <a:t>the bus.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There was a spider </a:t>
            </a:r>
            <a:r>
              <a:rPr lang="cs-CZ" sz="2000" dirty="0" smtClean="0"/>
              <a:t>……………….</a:t>
            </a:r>
            <a:r>
              <a:rPr lang="en-US" sz="2000" dirty="0" smtClean="0"/>
              <a:t>the </a:t>
            </a:r>
            <a:r>
              <a:rPr lang="en-US" sz="2000" dirty="0"/>
              <a:t>ceiling.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Unfortunately, </a:t>
            </a:r>
            <a:r>
              <a:rPr lang="en-US" sz="2000" dirty="0" err="1"/>
              <a:t>Mr</a:t>
            </a:r>
            <a:r>
              <a:rPr lang="en-US" sz="2000" dirty="0"/>
              <a:t> Brown is </a:t>
            </a:r>
            <a:r>
              <a:rPr lang="cs-CZ" sz="2000" dirty="0" smtClean="0"/>
              <a:t>……………..</a:t>
            </a:r>
            <a:r>
              <a:rPr lang="en-US" sz="2000" dirty="0" smtClean="0"/>
              <a:t>hospital</a:t>
            </a:r>
            <a:r>
              <a:rPr lang="en-US" sz="2000" dirty="0"/>
              <a:t>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Don't sit </a:t>
            </a:r>
            <a:r>
              <a:rPr lang="cs-CZ" sz="2000" smtClean="0"/>
              <a:t>on </a:t>
            </a:r>
            <a:r>
              <a:rPr lang="en-US" sz="2000" smtClean="0"/>
              <a:t>the </a:t>
            </a:r>
            <a:r>
              <a:rPr lang="en-US" sz="2000" dirty="0"/>
              <a:t>table! Sit </a:t>
            </a:r>
            <a:r>
              <a:rPr lang="cs-CZ" sz="2000" dirty="0" smtClean="0"/>
              <a:t>…………….</a:t>
            </a:r>
            <a:r>
              <a:rPr lang="en-US" sz="2000" dirty="0" smtClean="0"/>
              <a:t>a </a:t>
            </a:r>
            <a:r>
              <a:rPr lang="en-US" sz="2000" dirty="0"/>
              <a:t>chair. 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/>
              <a:t>There are four cushions </a:t>
            </a:r>
            <a:r>
              <a:rPr lang="cs-CZ" sz="2000" dirty="0" smtClean="0"/>
              <a:t>…………………</a:t>
            </a:r>
            <a:r>
              <a:rPr lang="en-US" sz="2000" dirty="0" smtClean="0"/>
              <a:t>the </a:t>
            </a:r>
            <a:r>
              <a:rPr lang="en-US" sz="2000" dirty="0"/>
              <a:t>sofa.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9593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332656"/>
            <a:ext cx="7704856" cy="6155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ctr"/>
            <a:r>
              <a:rPr lang="cs-CZ" sz="2800" i="1" dirty="0" smtClean="0">
                <a:solidFill>
                  <a:srgbClr val="C00000"/>
                </a:solidFill>
              </a:rPr>
              <a:t>Use </a:t>
            </a:r>
            <a:r>
              <a:rPr lang="cs-CZ" sz="2800" i="1" dirty="0" err="1">
                <a:solidFill>
                  <a:srgbClr val="C00000"/>
                </a:solidFill>
              </a:rPr>
              <a:t>the</a:t>
            </a:r>
            <a:r>
              <a:rPr lang="cs-CZ" sz="2800" i="1" dirty="0">
                <a:solidFill>
                  <a:srgbClr val="C00000"/>
                </a:solidFill>
              </a:rPr>
              <a:t> </a:t>
            </a:r>
            <a:r>
              <a:rPr lang="cs-CZ" sz="2800" i="1" dirty="0" err="1">
                <a:solidFill>
                  <a:srgbClr val="C00000"/>
                </a:solidFill>
              </a:rPr>
              <a:t>correct</a:t>
            </a:r>
            <a:r>
              <a:rPr lang="cs-CZ" sz="2800" i="1" dirty="0">
                <a:solidFill>
                  <a:srgbClr val="C00000"/>
                </a:solidFill>
              </a:rPr>
              <a:t> </a:t>
            </a:r>
            <a:r>
              <a:rPr lang="cs-CZ" sz="2800" i="1" dirty="0" err="1" smtClean="0">
                <a:solidFill>
                  <a:srgbClr val="C00000"/>
                </a:solidFill>
              </a:rPr>
              <a:t>prepositions</a:t>
            </a:r>
            <a:r>
              <a:rPr lang="cs-CZ" sz="2800" i="1" dirty="0">
                <a:solidFill>
                  <a:srgbClr val="C00000"/>
                </a:solidFill>
              </a:rPr>
              <a:t>:</a:t>
            </a:r>
            <a:r>
              <a:rPr lang="cs-CZ" sz="2800" dirty="0">
                <a:solidFill>
                  <a:srgbClr val="C00000"/>
                </a:solidFill>
              </a:rPr>
              <a:t/>
            </a:r>
            <a:br>
              <a:rPr lang="cs-CZ" sz="2800" dirty="0">
                <a:solidFill>
                  <a:srgbClr val="C0000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fontAlgn="ctr"/>
            <a:r>
              <a:rPr lang="en-US" sz="2400" dirty="0"/>
              <a:t>I'm Peter and I </a:t>
            </a:r>
            <a:r>
              <a:rPr lang="en-US" sz="2400" dirty="0" smtClean="0"/>
              <a:t>live</a:t>
            </a:r>
            <a:r>
              <a:rPr lang="cs-CZ" sz="2400" dirty="0" smtClean="0"/>
              <a:t> ………</a:t>
            </a:r>
            <a:r>
              <a:rPr lang="en-US" sz="2400" dirty="0" smtClean="0"/>
              <a:t> </a:t>
            </a:r>
            <a:r>
              <a:rPr lang="en-US" sz="2400" dirty="0"/>
              <a:t>Germany. </a:t>
            </a:r>
            <a:r>
              <a:rPr lang="cs-CZ" sz="2400" dirty="0" smtClean="0"/>
              <a:t>………….</a:t>
            </a:r>
            <a:r>
              <a:rPr lang="en-US" sz="2400" dirty="0" smtClean="0"/>
              <a:t>summer </a:t>
            </a:r>
            <a:r>
              <a:rPr lang="en-US" sz="2400" dirty="0"/>
              <a:t>I like to travel </a:t>
            </a:r>
            <a:r>
              <a:rPr lang="cs-CZ" sz="2400" dirty="0" smtClean="0"/>
              <a:t>……………</a:t>
            </a:r>
            <a:r>
              <a:rPr lang="en-US" sz="2400" dirty="0" smtClean="0"/>
              <a:t>Italy</a:t>
            </a:r>
            <a:r>
              <a:rPr lang="en-US" sz="2400" dirty="0"/>
              <a:t>, because </a:t>
            </a:r>
            <a:r>
              <a:rPr lang="cs-CZ" sz="2400" dirty="0" smtClean="0"/>
              <a:t>………..</a:t>
            </a:r>
            <a:r>
              <a:rPr lang="en-US" sz="2400" dirty="0" smtClean="0"/>
              <a:t>the </a:t>
            </a:r>
            <a:r>
              <a:rPr lang="en-US" sz="2400" dirty="0"/>
              <a:t>weather and the people there. Last summer I took a plane </a:t>
            </a:r>
            <a:r>
              <a:rPr lang="cs-CZ" sz="2400" dirty="0" smtClean="0"/>
              <a:t>…………</a:t>
            </a:r>
            <a:r>
              <a:rPr lang="en-US" sz="2400" dirty="0" smtClean="0"/>
              <a:t>Munich </a:t>
            </a:r>
            <a:r>
              <a:rPr lang="en-US" sz="2400" dirty="0"/>
              <a:t>to Rome. </a:t>
            </a:r>
            <a:r>
              <a:rPr lang="cs-CZ" sz="2400" dirty="0" smtClean="0"/>
              <a:t>…………….</a:t>
            </a:r>
            <a:r>
              <a:rPr lang="en-US" sz="2400" dirty="0" smtClean="0"/>
              <a:t>the </a:t>
            </a:r>
            <a:r>
              <a:rPr lang="en-US" sz="2400" dirty="0"/>
              <a:t>airport we went to our hotel bus. We stopped </a:t>
            </a:r>
            <a:r>
              <a:rPr lang="cs-CZ" sz="2400" dirty="0" smtClean="0"/>
              <a:t>……………….</a:t>
            </a:r>
            <a:r>
              <a:rPr lang="en-US" sz="2400" dirty="0" smtClean="0"/>
              <a:t>a </a:t>
            </a:r>
            <a:r>
              <a:rPr lang="en-US" sz="2400" dirty="0"/>
              <a:t>small restaurant for a quick meal. The driver parked the bus </a:t>
            </a:r>
            <a:r>
              <a:rPr lang="cs-CZ" sz="2400" dirty="0" smtClean="0"/>
              <a:t>………………..</a:t>
            </a:r>
            <a:r>
              <a:rPr lang="en-US" sz="2400" dirty="0" smtClean="0"/>
              <a:t>the </a:t>
            </a:r>
            <a:r>
              <a:rPr lang="en-US" sz="2400" dirty="0"/>
              <a:t>restaurant. Nobody could find the bus and the driver, so we waited </a:t>
            </a:r>
            <a:r>
              <a:rPr lang="cs-CZ" sz="2400" dirty="0" smtClean="0"/>
              <a:t>……………….</a:t>
            </a:r>
            <a:r>
              <a:rPr lang="en-US" sz="2400" dirty="0" smtClean="0"/>
              <a:t>the </a:t>
            </a:r>
            <a:r>
              <a:rPr lang="en-US" sz="2400" dirty="0"/>
              <a:t>restaurant </a:t>
            </a:r>
            <a:r>
              <a:rPr lang="cs-CZ" sz="2400" dirty="0" smtClean="0"/>
              <a:t>…………………….</a:t>
            </a:r>
            <a:r>
              <a:rPr lang="en-US" sz="2400" dirty="0" smtClean="0"/>
              <a:t>one </a:t>
            </a:r>
            <a:r>
              <a:rPr lang="en-US" sz="2400" dirty="0"/>
              <a:t>hour. The driver was walking </a:t>
            </a:r>
            <a:r>
              <a:rPr lang="cs-CZ" sz="2400" dirty="0" smtClean="0"/>
              <a:t>…………………….</a:t>
            </a:r>
            <a:r>
              <a:rPr lang="en-US" sz="2400" dirty="0" smtClean="0"/>
              <a:t>the </a:t>
            </a:r>
            <a:r>
              <a:rPr lang="en-US" sz="2400" dirty="0"/>
              <a:t>small park </a:t>
            </a:r>
            <a:r>
              <a:rPr lang="cs-CZ" sz="2400" dirty="0" smtClean="0"/>
              <a:t>…………………….</a:t>
            </a:r>
            <a:r>
              <a:rPr lang="en-US" sz="2400" dirty="0" smtClean="0"/>
              <a:t>the </a:t>
            </a:r>
            <a:r>
              <a:rPr lang="en-US" sz="2400" dirty="0"/>
              <a:t>restaurant which we did not know. So we were very angry </a:t>
            </a:r>
            <a:r>
              <a:rPr lang="cs-CZ" sz="2400" dirty="0" smtClean="0"/>
              <a:t>………………………..</a:t>
            </a:r>
            <a:r>
              <a:rPr lang="en-US" sz="2400" dirty="0" smtClean="0"/>
              <a:t>him</a:t>
            </a:r>
            <a:r>
              <a:rPr lang="en-US" sz="2400" dirty="0"/>
              <a:t>. But my holidays were great. We sat </a:t>
            </a:r>
            <a:r>
              <a:rPr lang="cs-CZ" sz="2400" dirty="0" smtClean="0"/>
              <a:t>……………………….</a:t>
            </a:r>
            <a:r>
              <a:rPr lang="en-US" sz="2400" dirty="0" smtClean="0"/>
              <a:t>campfires </a:t>
            </a:r>
            <a:r>
              <a:rPr lang="en-US" sz="2400" dirty="0"/>
              <a:t>and went dancing </a:t>
            </a:r>
            <a:r>
              <a:rPr lang="cs-CZ" sz="2400" dirty="0" smtClean="0"/>
              <a:t>………………………………</a:t>
            </a:r>
            <a:r>
              <a:rPr lang="en-US" sz="2400" dirty="0" smtClean="0"/>
              <a:t>the </a:t>
            </a:r>
            <a:r>
              <a:rPr lang="en-US" sz="2400" dirty="0"/>
              <a:t>early mornings.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6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4398496"/>
            <a:ext cx="6552728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http://www.youtube.com/watch?v=-dUK4cC2WxE&amp;feature=related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Toys</a:t>
            </a:r>
            <a:r>
              <a:rPr lang="cs-CZ" dirty="0" smtClean="0"/>
              <a:t> and </a:t>
            </a:r>
            <a:r>
              <a:rPr lang="cs-CZ" dirty="0" err="1" smtClean="0"/>
              <a:t>prepositions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place video: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www.eslkidslab.com/lessons/course2/videos/toys/index.html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789040"/>
            <a:ext cx="25202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Locations</a:t>
            </a:r>
            <a:r>
              <a:rPr lang="cs-CZ" b="1" dirty="0" smtClean="0"/>
              <a:t> and </a:t>
            </a:r>
            <a:r>
              <a:rPr lang="cs-CZ" b="1" dirty="0" err="1" smtClean="0"/>
              <a:t>directions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908720"/>
            <a:ext cx="691276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://www.youtube.com/watch?v=rlxZtNsR_oI</a:t>
            </a:r>
            <a:endParaRPr lang="cs-CZ" dirty="0"/>
          </a:p>
          <a:p>
            <a:r>
              <a:rPr lang="cs-CZ" dirty="0" smtClean="0">
                <a:hlinkClick r:id="rId5"/>
              </a:rPr>
              <a:t>http://www.youtube.com/watch?v=Oi5LLhCUde4&amp;feature=related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http://www.youtube.com/watch?v=caSZRnTRd40&amp;feature=fvwrel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http://www.youtube.com/watch?v=AEYLwAqg0cM&amp;feature=related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2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11560" y="260648"/>
            <a:ext cx="7776864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hlinkClick r:id="rId2"/>
              </a:rPr>
              <a:t>ZDROJE:</a:t>
            </a:r>
          </a:p>
          <a:p>
            <a:endParaRPr lang="cs-CZ" sz="1200" dirty="0" smtClean="0"/>
          </a:p>
          <a:p>
            <a:r>
              <a:rPr lang="en-US" sz="1200" dirty="0" smtClean="0"/>
              <a:t>Prepositions of Place: at, in, on. </a:t>
            </a:r>
            <a:r>
              <a:rPr lang="en-US" sz="1200" i="1" dirty="0" smtClean="0"/>
              <a:t>EnglishClub.com</a:t>
            </a:r>
            <a:r>
              <a:rPr lang="en-US" sz="1200" dirty="0" smtClean="0"/>
              <a:t> [online]. 2012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http://www.englishclub.com/grammar/prepositions-at-in-on-place.htm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en-US" sz="1200" dirty="0" smtClean="0"/>
              <a:t>Prepositions of Place. </a:t>
            </a:r>
            <a:r>
              <a:rPr lang="en-US" sz="1200" i="1" dirty="0" smtClean="0"/>
              <a:t>Learn English</a:t>
            </a:r>
            <a:r>
              <a:rPr lang="en-US" sz="1200" dirty="0" smtClean="0"/>
              <a:t> [online]. 2012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http://www.learnenglish.de/grammar/prepositionplace.htm </a:t>
            </a:r>
          </a:p>
          <a:p>
            <a:endParaRPr lang="cs-CZ" sz="1200" dirty="0" smtClean="0"/>
          </a:p>
          <a:p>
            <a:r>
              <a:rPr lang="cs-CZ" sz="1200" dirty="0" err="1" smtClean="0"/>
              <a:t>Prepositions</a:t>
            </a:r>
            <a:r>
              <a:rPr lang="cs-CZ" sz="1200" dirty="0" smtClean="0"/>
              <a:t> </a:t>
            </a:r>
            <a:r>
              <a:rPr lang="cs-CZ" sz="1200" dirty="0" err="1" smtClean="0"/>
              <a:t>of</a:t>
            </a:r>
            <a:r>
              <a:rPr lang="cs-CZ" sz="1200" dirty="0" smtClean="0"/>
              <a:t> </a:t>
            </a:r>
            <a:r>
              <a:rPr lang="cs-CZ" sz="1200" dirty="0" err="1" smtClean="0"/>
              <a:t>Place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Eslprintables.com</a:t>
            </a:r>
            <a:r>
              <a:rPr lang="cs-CZ" sz="1200" dirty="0" smtClean="0"/>
              <a:t> [online]. 2008 [cit. 2012-06-24]. Dostupné z: http://www.</a:t>
            </a:r>
            <a:r>
              <a:rPr lang="cs-CZ" sz="1200" dirty="0" err="1" smtClean="0"/>
              <a:t>eslprintables.com</a:t>
            </a:r>
            <a:r>
              <a:rPr lang="cs-CZ" sz="1200" dirty="0" smtClean="0"/>
              <a:t>/</a:t>
            </a:r>
            <a:r>
              <a:rPr lang="cs-CZ" sz="1200" dirty="0" err="1" smtClean="0"/>
              <a:t>Grammar</a:t>
            </a:r>
            <a:r>
              <a:rPr lang="cs-CZ" sz="1200" dirty="0" smtClean="0"/>
              <a:t>_</a:t>
            </a:r>
            <a:r>
              <a:rPr lang="cs-CZ" sz="1200" dirty="0" err="1" smtClean="0"/>
              <a:t>worksheets</a:t>
            </a:r>
            <a:r>
              <a:rPr lang="cs-CZ" sz="1200" dirty="0" smtClean="0"/>
              <a:t>/</a:t>
            </a:r>
            <a:r>
              <a:rPr lang="cs-CZ" sz="1200" dirty="0" err="1" smtClean="0"/>
              <a:t>Prepositions</a:t>
            </a:r>
            <a:r>
              <a:rPr lang="cs-CZ" sz="1200" dirty="0" smtClean="0"/>
              <a:t>/</a:t>
            </a:r>
            <a:r>
              <a:rPr lang="cs-CZ" sz="1200" dirty="0" err="1" smtClean="0"/>
              <a:t>Prepositions</a:t>
            </a:r>
            <a:r>
              <a:rPr lang="cs-CZ" sz="1200" dirty="0" smtClean="0"/>
              <a:t>_</a:t>
            </a:r>
            <a:r>
              <a:rPr lang="cs-CZ" sz="1200" dirty="0" err="1" smtClean="0"/>
              <a:t>of</a:t>
            </a:r>
            <a:r>
              <a:rPr lang="cs-CZ" sz="1200" dirty="0" smtClean="0"/>
              <a:t>_</a:t>
            </a:r>
            <a:r>
              <a:rPr lang="cs-CZ" sz="1200" dirty="0" err="1" smtClean="0"/>
              <a:t>place</a:t>
            </a:r>
            <a:r>
              <a:rPr lang="cs-CZ" sz="1200" dirty="0" smtClean="0"/>
              <a:t>/index.</a:t>
            </a:r>
            <a:r>
              <a:rPr lang="cs-CZ" sz="1200" dirty="0" err="1" smtClean="0"/>
              <a:t>asp</a:t>
            </a:r>
            <a:r>
              <a:rPr lang="cs-CZ" sz="1200" dirty="0" smtClean="0"/>
              <a:t>?</a:t>
            </a:r>
            <a:r>
              <a:rPr lang="cs-CZ" sz="1200" dirty="0" err="1" smtClean="0"/>
              <a:t>page</a:t>
            </a:r>
            <a:r>
              <a:rPr lang="cs-CZ" sz="1200" dirty="0" smtClean="0"/>
              <a:t>=1</a:t>
            </a:r>
          </a:p>
          <a:p>
            <a:endParaRPr lang="cs-CZ" sz="1200" dirty="0" smtClean="0"/>
          </a:p>
          <a:p>
            <a:r>
              <a:rPr lang="cs-CZ" sz="1200" dirty="0" err="1" smtClean="0"/>
              <a:t>VIDEOS</a:t>
            </a:r>
            <a:r>
              <a:rPr lang="cs-CZ" sz="1200" dirty="0" smtClean="0"/>
              <a:t>:</a:t>
            </a:r>
          </a:p>
          <a:p>
            <a:r>
              <a:rPr lang="cs-CZ" sz="1200" dirty="0" smtClean="0"/>
              <a:t>In On </a:t>
            </a:r>
            <a:r>
              <a:rPr lang="cs-CZ" sz="1200" dirty="0" err="1" smtClean="0"/>
              <a:t>Under</a:t>
            </a:r>
            <a:r>
              <a:rPr lang="cs-CZ" sz="1200" dirty="0" smtClean="0"/>
              <a:t> - </a:t>
            </a:r>
            <a:r>
              <a:rPr lang="cs-CZ" sz="1200" dirty="0" err="1" smtClean="0"/>
              <a:t>Kids</a:t>
            </a:r>
            <a:r>
              <a:rPr lang="cs-CZ" sz="1200" dirty="0" smtClean="0"/>
              <a:t> </a:t>
            </a:r>
            <a:r>
              <a:rPr lang="cs-CZ" sz="1200" dirty="0" err="1" smtClean="0"/>
              <a:t>English</a:t>
            </a:r>
            <a:r>
              <a:rPr lang="cs-CZ" sz="1200" dirty="0" smtClean="0"/>
              <a:t> </a:t>
            </a:r>
            <a:r>
              <a:rPr lang="cs-CZ" sz="1200" dirty="0" err="1" smtClean="0"/>
              <a:t>Kindergarten</a:t>
            </a:r>
            <a:r>
              <a:rPr lang="cs-CZ" sz="1200" dirty="0" smtClean="0"/>
              <a:t> </a:t>
            </a:r>
            <a:r>
              <a:rPr lang="cs-CZ" sz="1200" dirty="0" err="1" smtClean="0"/>
              <a:t>Songs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You</a:t>
            </a:r>
            <a:r>
              <a:rPr lang="cs-CZ" sz="1200" i="1" dirty="0" smtClean="0"/>
              <a:t> Tube</a:t>
            </a:r>
            <a:r>
              <a:rPr lang="cs-CZ" sz="1200" dirty="0" smtClean="0"/>
              <a:t> [online]. 2008 [cit. 2012-06-24]. Dostupné z: http://www.</a:t>
            </a:r>
            <a:r>
              <a:rPr lang="cs-CZ" sz="1200" dirty="0" err="1" smtClean="0"/>
              <a:t>youtube.com</a:t>
            </a:r>
            <a:r>
              <a:rPr lang="cs-CZ" sz="1200" dirty="0" smtClean="0"/>
              <a:t>/</a:t>
            </a:r>
            <a:r>
              <a:rPr lang="cs-CZ" sz="1200" dirty="0" err="1" smtClean="0"/>
              <a:t>watch</a:t>
            </a:r>
            <a:r>
              <a:rPr lang="cs-CZ" sz="1200" dirty="0" smtClean="0"/>
              <a:t>?v=hx8i-</a:t>
            </a:r>
            <a:r>
              <a:rPr lang="cs-CZ" sz="1200" dirty="0" err="1" smtClean="0"/>
              <a:t>Wq</a:t>
            </a:r>
            <a:r>
              <a:rPr lang="cs-CZ" sz="1200" dirty="0" smtClean="0"/>
              <a:t>_</a:t>
            </a:r>
            <a:r>
              <a:rPr lang="cs-CZ" sz="1200" dirty="0" err="1" smtClean="0"/>
              <a:t>jtc</a:t>
            </a:r>
            <a:r>
              <a:rPr lang="cs-CZ" sz="1200" dirty="0" smtClean="0"/>
              <a:t>&amp;feature=</a:t>
            </a:r>
            <a:r>
              <a:rPr lang="cs-CZ" sz="1200" dirty="0" err="1" smtClean="0"/>
              <a:t>youtu.be</a:t>
            </a:r>
            <a:r>
              <a:rPr lang="cs-CZ" sz="1200" dirty="0" smtClean="0"/>
              <a:t> </a:t>
            </a:r>
          </a:p>
          <a:p>
            <a:endParaRPr lang="cs-CZ" sz="1200" dirty="0" smtClean="0"/>
          </a:p>
          <a:p>
            <a:r>
              <a:rPr lang="en-US" sz="1200" dirty="0" smtClean="0"/>
              <a:t>Prepositions of place. </a:t>
            </a:r>
            <a:r>
              <a:rPr lang="en-US" sz="1200" i="1" dirty="0" smtClean="0"/>
              <a:t>You Tube</a:t>
            </a:r>
            <a:r>
              <a:rPr lang="en-US" sz="1200" dirty="0" smtClean="0"/>
              <a:t> [online]. 2008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http://www.youtube.com/watch?v=N7hzH2UNA2c&amp;feature=player_embedded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en-US" sz="1200" dirty="0" smtClean="0"/>
              <a:t>Prepositions of place. English flashcards for children. KIDSCLAN.COM. </a:t>
            </a:r>
            <a:r>
              <a:rPr lang="en-US" sz="1200" i="1" dirty="0" smtClean="0"/>
              <a:t>You Tube</a:t>
            </a:r>
            <a:r>
              <a:rPr lang="en-US" sz="1200" dirty="0" smtClean="0"/>
              <a:t> [online]. 2010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http://www.youtube.com/watch?v=rlxZtNsR_oI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en-US" sz="1200" dirty="0" smtClean="0"/>
              <a:t>Prepositions of Place - English vocabulary videos. </a:t>
            </a:r>
            <a:r>
              <a:rPr lang="en-US" sz="1200" i="1" dirty="0" smtClean="0"/>
              <a:t>You Tube</a:t>
            </a:r>
            <a:r>
              <a:rPr lang="en-US" sz="1200" dirty="0" smtClean="0"/>
              <a:t> [online]. 2010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http://www.youtube.com/watch?v=Oi5LLhCUde4&amp;feature=related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en-US" sz="1200" dirty="0" smtClean="0"/>
              <a:t>Prepositions of place, in, on under, behind, etc..</a:t>
            </a:r>
            <a:r>
              <a:rPr lang="en-US" sz="1200" dirty="0" err="1" smtClean="0"/>
              <a:t>wmv</a:t>
            </a:r>
            <a:r>
              <a:rPr lang="en-US" sz="1200" dirty="0" smtClean="0"/>
              <a:t>. </a:t>
            </a:r>
            <a:r>
              <a:rPr lang="en-US" sz="1200" i="1" dirty="0" smtClean="0"/>
              <a:t>You Tube</a:t>
            </a:r>
            <a:r>
              <a:rPr lang="en-US" sz="1200" dirty="0" smtClean="0"/>
              <a:t> [online]. 2012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http://www.youtube.com/watch?v=caSZRnTRd40&amp;feature=fvwrel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err="1" smtClean="0"/>
              <a:t>English</a:t>
            </a:r>
            <a:r>
              <a:rPr lang="cs-CZ" sz="1200" dirty="0" smtClean="0"/>
              <a:t> </a:t>
            </a:r>
            <a:r>
              <a:rPr lang="cs-CZ" sz="1200" dirty="0" err="1" smtClean="0"/>
              <a:t>Prepositions</a:t>
            </a:r>
            <a:r>
              <a:rPr lang="cs-CZ" sz="1200" dirty="0" smtClean="0"/>
              <a:t> (</a:t>
            </a:r>
            <a:r>
              <a:rPr lang="cs-CZ" sz="1200" dirty="0" err="1" smtClean="0"/>
              <a:t>Exercise</a:t>
            </a:r>
            <a:r>
              <a:rPr lang="cs-CZ" sz="1200" dirty="0" smtClean="0"/>
              <a:t>). </a:t>
            </a:r>
            <a:r>
              <a:rPr lang="cs-CZ" sz="1200" i="1" dirty="0" err="1" smtClean="0"/>
              <a:t>You</a:t>
            </a:r>
            <a:r>
              <a:rPr lang="cs-CZ" sz="1200" i="1" dirty="0" smtClean="0"/>
              <a:t> Tube</a:t>
            </a:r>
            <a:r>
              <a:rPr lang="cs-CZ" sz="1200" dirty="0" smtClean="0"/>
              <a:t> [online]. 2010 [cit. 2012-06-24]. Dostupné z: http://www.</a:t>
            </a:r>
            <a:r>
              <a:rPr lang="cs-CZ" sz="1200" dirty="0" err="1" smtClean="0"/>
              <a:t>youtube.com</a:t>
            </a:r>
            <a:r>
              <a:rPr lang="cs-CZ" sz="1200" dirty="0" smtClean="0"/>
              <a:t>/</a:t>
            </a:r>
            <a:r>
              <a:rPr lang="cs-CZ" sz="1200" dirty="0" err="1" smtClean="0"/>
              <a:t>watch</a:t>
            </a:r>
            <a:r>
              <a:rPr lang="cs-CZ" sz="1200" dirty="0" smtClean="0"/>
              <a:t>?v=AEYLwAqg0cM&amp;feature=</a:t>
            </a:r>
            <a:r>
              <a:rPr lang="cs-CZ" sz="1200" dirty="0" err="1" smtClean="0"/>
              <a:t>related</a:t>
            </a:r>
            <a:r>
              <a:rPr lang="cs-CZ" sz="1200" dirty="0" smtClean="0"/>
              <a:t> </a:t>
            </a:r>
          </a:p>
          <a:p>
            <a:endParaRPr lang="cs-CZ" sz="1200" dirty="0" smtClean="0"/>
          </a:p>
          <a:p>
            <a:r>
              <a:rPr lang="en-US" sz="1200" dirty="0" smtClean="0"/>
              <a:t>Locations and Directions (www.zazelis.blogstpot.com). </a:t>
            </a:r>
            <a:r>
              <a:rPr lang="en-US" sz="1200" i="1" dirty="0" smtClean="0"/>
              <a:t>You Tube</a:t>
            </a:r>
            <a:r>
              <a:rPr lang="en-US" sz="1200" dirty="0" smtClean="0"/>
              <a:t> [online]. 2010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http://www.youtube.com/watch?v=-dUK4cC2WxE&amp;feature=related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en-US" sz="1200" dirty="0" smtClean="0"/>
              <a:t>Course 2 Lesson 8: Toys - Where is it?. </a:t>
            </a:r>
            <a:r>
              <a:rPr lang="en-US" sz="1200" i="1" dirty="0" smtClean="0"/>
              <a:t>Eslkidslab.com</a:t>
            </a:r>
            <a:r>
              <a:rPr lang="en-US" sz="1200" dirty="0" smtClean="0"/>
              <a:t> [online]. 2008 [cit. 2012-06-24].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http://www.eslkidslab.com/lessons/course2/videos/toys/index.html </a:t>
            </a:r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638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389</TotalTime>
  <Words>2437</Words>
  <Application>Microsoft Office PowerPoint</Application>
  <PresentationFormat>Předvádění na obrazovce (4:3)</PresentationFormat>
  <Paragraphs>361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Sousedství</vt:lpstr>
      <vt:lpstr>Prezentace aplikace PowerPoint</vt:lpstr>
      <vt:lpstr>Prezentace aplikace PowerPoint</vt:lpstr>
      <vt:lpstr>PREPOSITIONS OF PLACE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PREPOSITIONS OF PLACE</dc:title>
  <dc:creator>Lenka</dc:creator>
  <cp:lastModifiedBy>dana</cp:lastModifiedBy>
  <cp:revision>55</cp:revision>
  <dcterms:created xsi:type="dcterms:W3CDTF">2012-04-30T18:02:54Z</dcterms:created>
  <dcterms:modified xsi:type="dcterms:W3CDTF">2012-06-25T19:30:53Z</dcterms:modified>
</cp:coreProperties>
</file>