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72" r:id="rId2"/>
    <p:sldId id="270" r:id="rId3"/>
    <p:sldId id="256" r:id="rId4"/>
    <p:sldId id="260" r:id="rId5"/>
    <p:sldId id="261" r:id="rId6"/>
    <p:sldId id="262" r:id="rId7"/>
    <p:sldId id="263" r:id="rId8"/>
    <p:sldId id="265" r:id="rId9"/>
    <p:sldId id="266" r:id="rId10"/>
    <p:sldId id="267" r:id="rId11"/>
    <p:sldId id="268" r:id="rId12"/>
    <p:sldId id="269" r:id="rId13"/>
    <p:sldId id="274" r:id="rId14"/>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p:scale>
          <a:sx n="107" d="100"/>
          <a:sy n="107" d="100"/>
        </p:scale>
        <p:origin x="-84" y="-54"/>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57F3AB3-0718-4624-B441-E567A8F0AB56}" type="doc">
      <dgm:prSet loTypeId="urn:microsoft.com/office/officeart/2005/8/layout/target3" loCatId="relationship" qsTypeId="urn:microsoft.com/office/officeart/2005/8/quickstyle/simple5" qsCatId="simple" csTypeId="urn:microsoft.com/office/officeart/2005/8/colors/accent1_2" csCatId="accent1" phldr="1"/>
      <dgm:spPr/>
      <dgm:t>
        <a:bodyPr/>
        <a:lstStyle/>
        <a:p>
          <a:endParaRPr lang="cs-CZ"/>
        </a:p>
      </dgm:t>
    </dgm:pt>
    <dgm:pt modelId="{B651F6E3-6281-48DB-9319-2AEAFDAE7572}">
      <dgm:prSet custT="1"/>
      <dgm:spPr/>
      <dgm:t>
        <a:bodyPr/>
        <a:lstStyle/>
        <a:p>
          <a:pPr algn="l" rtl="0"/>
          <a:r>
            <a:rPr lang="cs-CZ" sz="1600" dirty="0" smtClean="0"/>
            <a:t>NÁZEV: VY_32_INOVACE_3.2.10.2. O 16</a:t>
          </a:r>
          <a:endParaRPr lang="cs-CZ" sz="1600" dirty="0"/>
        </a:p>
      </dgm:t>
    </dgm:pt>
    <dgm:pt modelId="{A571E265-742E-411A-ABCF-E39FDBC7528A}" type="parTrans" cxnId="{7BC66EC3-EBD6-4F3A-99ED-9D25F66FFA51}">
      <dgm:prSet/>
      <dgm:spPr/>
      <dgm:t>
        <a:bodyPr/>
        <a:lstStyle/>
        <a:p>
          <a:endParaRPr lang="cs-CZ"/>
        </a:p>
      </dgm:t>
    </dgm:pt>
    <dgm:pt modelId="{E33260FE-399D-481C-B2D6-3B35DD16DC84}" type="sibTrans" cxnId="{7BC66EC3-EBD6-4F3A-99ED-9D25F66FFA51}">
      <dgm:prSet/>
      <dgm:spPr/>
      <dgm:t>
        <a:bodyPr/>
        <a:lstStyle/>
        <a:p>
          <a:endParaRPr lang="cs-CZ"/>
        </a:p>
      </dgm:t>
    </dgm:pt>
    <dgm:pt modelId="{D1D4F407-5343-4D3F-B5B9-D407B03CAEB4}">
      <dgm:prSet custT="1"/>
      <dgm:spPr/>
      <dgm:t>
        <a:bodyPr/>
        <a:lstStyle/>
        <a:p>
          <a:pPr algn="l" rtl="0"/>
          <a:r>
            <a:rPr lang="cs-CZ" sz="1600" dirty="0" smtClean="0"/>
            <a:t>NÁZEV ŠKOLY: Základní škola Strančice, okres Praha - východ</a:t>
          </a:r>
          <a:endParaRPr lang="cs-CZ" sz="1600" dirty="0"/>
        </a:p>
      </dgm:t>
    </dgm:pt>
    <dgm:pt modelId="{FB3E2B41-81AD-4068-9354-4B764E7CC2F7}" type="parTrans" cxnId="{14367CC6-B9B1-40CF-BBB3-C17F79391DAE}">
      <dgm:prSet/>
      <dgm:spPr/>
      <dgm:t>
        <a:bodyPr/>
        <a:lstStyle/>
        <a:p>
          <a:endParaRPr lang="cs-CZ"/>
        </a:p>
      </dgm:t>
    </dgm:pt>
    <dgm:pt modelId="{878E4EBE-18EA-43B6-B589-1210E1E4CF6A}" type="sibTrans" cxnId="{14367CC6-B9B1-40CF-BBB3-C17F79391DAE}">
      <dgm:prSet/>
      <dgm:spPr/>
      <dgm:t>
        <a:bodyPr/>
        <a:lstStyle/>
        <a:p>
          <a:endParaRPr lang="cs-CZ"/>
        </a:p>
      </dgm:t>
    </dgm:pt>
    <dgm:pt modelId="{D1B46980-6531-4606-95E6-44980827E919}">
      <dgm:prSet custT="1"/>
      <dgm:spPr/>
      <dgm:t>
        <a:bodyPr/>
        <a:lstStyle/>
        <a:p>
          <a:pPr algn="l" rtl="0"/>
          <a:r>
            <a:rPr lang="cs-CZ" sz="1600" dirty="0" smtClean="0"/>
            <a:t>AUTOR: Mgr. Lenka Kulhavá</a:t>
          </a:r>
          <a:endParaRPr lang="cs-CZ" sz="1600" dirty="0"/>
        </a:p>
      </dgm:t>
    </dgm:pt>
    <dgm:pt modelId="{4F7B2CF5-A270-4D61-A510-1C1C5A4DCD3B}" type="parTrans" cxnId="{AB906E97-3CD9-4E05-91AE-864F8E394536}">
      <dgm:prSet/>
      <dgm:spPr/>
      <dgm:t>
        <a:bodyPr/>
        <a:lstStyle/>
        <a:p>
          <a:endParaRPr lang="cs-CZ"/>
        </a:p>
      </dgm:t>
    </dgm:pt>
    <dgm:pt modelId="{CFF69701-2866-4EF5-BFB5-F3F9B72EB817}" type="sibTrans" cxnId="{AB906E97-3CD9-4E05-91AE-864F8E394536}">
      <dgm:prSet/>
      <dgm:spPr/>
      <dgm:t>
        <a:bodyPr/>
        <a:lstStyle/>
        <a:p>
          <a:endParaRPr lang="cs-CZ"/>
        </a:p>
      </dgm:t>
    </dgm:pt>
    <dgm:pt modelId="{D8197B8C-B260-4A16-BDF4-0947B075E274}">
      <dgm:prSet custT="1"/>
      <dgm:spPr/>
      <dgm:t>
        <a:bodyPr/>
        <a:lstStyle/>
        <a:p>
          <a:pPr algn="l" rtl="0"/>
          <a:r>
            <a:rPr lang="cs-CZ" sz="1600" dirty="0" err="1" smtClean="0"/>
            <a:t>TEMA</a:t>
          </a:r>
          <a:r>
            <a:rPr lang="cs-CZ" sz="1600" dirty="0" smtClean="0"/>
            <a:t>: Angličtina</a:t>
          </a:r>
          <a:endParaRPr lang="cs-CZ" sz="1600" dirty="0"/>
        </a:p>
      </dgm:t>
    </dgm:pt>
    <dgm:pt modelId="{51C5993D-B262-45E6-B66E-76BC9D6D883D}" type="parTrans" cxnId="{EDF6FE6B-9DBE-4D7B-B8FD-7098875B4EED}">
      <dgm:prSet/>
      <dgm:spPr/>
      <dgm:t>
        <a:bodyPr/>
        <a:lstStyle/>
        <a:p>
          <a:endParaRPr lang="cs-CZ"/>
        </a:p>
      </dgm:t>
    </dgm:pt>
    <dgm:pt modelId="{1AEC7F05-E0FE-459C-BD47-224AC9D7BEE4}" type="sibTrans" cxnId="{EDF6FE6B-9DBE-4D7B-B8FD-7098875B4EED}">
      <dgm:prSet/>
      <dgm:spPr/>
      <dgm:t>
        <a:bodyPr/>
        <a:lstStyle/>
        <a:p>
          <a:endParaRPr lang="cs-CZ"/>
        </a:p>
      </dgm:t>
    </dgm:pt>
    <dgm:pt modelId="{4C35D32F-0EAB-4CD7-82EE-45574DC2A586}">
      <dgm:prSet custT="1"/>
      <dgm:spPr/>
      <dgm:t>
        <a:bodyPr/>
        <a:lstStyle/>
        <a:p>
          <a:pPr algn="l" rtl="0"/>
          <a:r>
            <a:rPr lang="cs-CZ" sz="1600" dirty="0" smtClean="0"/>
            <a:t>ČÍSLO PROJEKTU: </a:t>
          </a:r>
          <a:endParaRPr lang="cs-CZ" sz="1600" dirty="0"/>
        </a:p>
      </dgm:t>
    </dgm:pt>
    <dgm:pt modelId="{A15F02C0-547C-48B3-9D05-E7F145EBF3C4}" type="parTrans" cxnId="{2221FB34-310D-4638-ACAE-9ACC709E4926}">
      <dgm:prSet/>
      <dgm:spPr/>
      <dgm:t>
        <a:bodyPr/>
        <a:lstStyle/>
        <a:p>
          <a:endParaRPr lang="cs-CZ"/>
        </a:p>
      </dgm:t>
    </dgm:pt>
    <dgm:pt modelId="{8C5711BF-38F0-4590-B6BC-B3119A33CA2E}" type="sibTrans" cxnId="{2221FB34-310D-4638-ACAE-9ACC709E4926}">
      <dgm:prSet/>
      <dgm:spPr/>
      <dgm:t>
        <a:bodyPr/>
        <a:lstStyle/>
        <a:p>
          <a:endParaRPr lang="cs-CZ"/>
        </a:p>
      </dgm:t>
    </dgm:pt>
    <dgm:pt modelId="{333A1088-737F-45CB-B68E-254E46348037}" type="pres">
      <dgm:prSet presAssocID="{757F3AB3-0718-4624-B441-E567A8F0AB56}" presName="Name0" presStyleCnt="0">
        <dgm:presLayoutVars>
          <dgm:chMax val="7"/>
          <dgm:dir/>
          <dgm:animLvl val="lvl"/>
          <dgm:resizeHandles val="exact"/>
        </dgm:presLayoutVars>
      </dgm:prSet>
      <dgm:spPr/>
      <dgm:t>
        <a:bodyPr/>
        <a:lstStyle/>
        <a:p>
          <a:endParaRPr lang="cs-CZ"/>
        </a:p>
      </dgm:t>
    </dgm:pt>
    <dgm:pt modelId="{F5ABB229-8D3B-4694-996A-96F23CF14429}" type="pres">
      <dgm:prSet presAssocID="{D1D4F407-5343-4D3F-B5B9-D407B03CAEB4}" presName="circle1" presStyleLbl="node1" presStyleIdx="0" presStyleCnt="5"/>
      <dgm:spPr/>
      <dgm:t>
        <a:bodyPr/>
        <a:lstStyle/>
        <a:p>
          <a:endParaRPr lang="cs-CZ"/>
        </a:p>
      </dgm:t>
    </dgm:pt>
    <dgm:pt modelId="{F41139FD-01EE-4571-8B17-4FB00FC51163}" type="pres">
      <dgm:prSet presAssocID="{D1D4F407-5343-4D3F-B5B9-D407B03CAEB4}" presName="space" presStyleCnt="0"/>
      <dgm:spPr/>
      <dgm:t>
        <a:bodyPr/>
        <a:lstStyle/>
        <a:p>
          <a:endParaRPr lang="cs-CZ"/>
        </a:p>
      </dgm:t>
    </dgm:pt>
    <dgm:pt modelId="{D005CE8C-CC26-4C3E-AC11-E15060ECD759}" type="pres">
      <dgm:prSet presAssocID="{D1D4F407-5343-4D3F-B5B9-D407B03CAEB4}" presName="rect1" presStyleLbl="alignAcc1" presStyleIdx="0" presStyleCnt="5" custLinFactNeighborX="-244" custLinFactNeighborY="165"/>
      <dgm:spPr/>
      <dgm:t>
        <a:bodyPr/>
        <a:lstStyle/>
        <a:p>
          <a:endParaRPr lang="cs-CZ"/>
        </a:p>
      </dgm:t>
    </dgm:pt>
    <dgm:pt modelId="{2C702D82-9B77-49B7-9568-BB8EB47C3372}" type="pres">
      <dgm:prSet presAssocID="{D1B46980-6531-4606-95E6-44980827E919}" presName="vertSpace2" presStyleLbl="node1" presStyleIdx="0" presStyleCnt="5"/>
      <dgm:spPr/>
      <dgm:t>
        <a:bodyPr/>
        <a:lstStyle/>
        <a:p>
          <a:endParaRPr lang="cs-CZ"/>
        </a:p>
      </dgm:t>
    </dgm:pt>
    <dgm:pt modelId="{A52A0455-90FF-4808-ABD0-F02540D31D5A}" type="pres">
      <dgm:prSet presAssocID="{D1B46980-6531-4606-95E6-44980827E919}" presName="circle2" presStyleLbl="node1" presStyleIdx="1" presStyleCnt="5"/>
      <dgm:spPr/>
      <dgm:t>
        <a:bodyPr/>
        <a:lstStyle/>
        <a:p>
          <a:endParaRPr lang="cs-CZ"/>
        </a:p>
      </dgm:t>
    </dgm:pt>
    <dgm:pt modelId="{6140AFEC-043D-4C43-A2F9-D0F5331DF3A3}" type="pres">
      <dgm:prSet presAssocID="{D1B46980-6531-4606-95E6-44980827E919}" presName="rect2" presStyleLbl="alignAcc1" presStyleIdx="1" presStyleCnt="5"/>
      <dgm:spPr/>
      <dgm:t>
        <a:bodyPr/>
        <a:lstStyle/>
        <a:p>
          <a:endParaRPr lang="cs-CZ"/>
        </a:p>
      </dgm:t>
    </dgm:pt>
    <dgm:pt modelId="{9358AC05-5D7D-4327-9F80-1AD486AEA664}" type="pres">
      <dgm:prSet presAssocID="{B651F6E3-6281-48DB-9319-2AEAFDAE7572}" presName="vertSpace3" presStyleLbl="node1" presStyleIdx="1" presStyleCnt="5"/>
      <dgm:spPr/>
      <dgm:t>
        <a:bodyPr/>
        <a:lstStyle/>
        <a:p>
          <a:endParaRPr lang="cs-CZ"/>
        </a:p>
      </dgm:t>
    </dgm:pt>
    <dgm:pt modelId="{313FC574-E1CD-4FB4-B054-0B805CE0447D}" type="pres">
      <dgm:prSet presAssocID="{B651F6E3-6281-48DB-9319-2AEAFDAE7572}" presName="circle3" presStyleLbl="node1" presStyleIdx="2" presStyleCnt="5"/>
      <dgm:spPr/>
      <dgm:t>
        <a:bodyPr/>
        <a:lstStyle/>
        <a:p>
          <a:endParaRPr lang="cs-CZ"/>
        </a:p>
      </dgm:t>
    </dgm:pt>
    <dgm:pt modelId="{619D679B-A015-4ECF-8348-D1034C574F40}" type="pres">
      <dgm:prSet presAssocID="{B651F6E3-6281-48DB-9319-2AEAFDAE7572}" presName="rect3" presStyleLbl="alignAcc1" presStyleIdx="2" presStyleCnt="5" custLinFactNeighborX="343" custLinFactNeighborY="-1569"/>
      <dgm:spPr/>
      <dgm:t>
        <a:bodyPr/>
        <a:lstStyle/>
        <a:p>
          <a:endParaRPr lang="cs-CZ"/>
        </a:p>
      </dgm:t>
    </dgm:pt>
    <dgm:pt modelId="{322283A8-4A27-4CDA-BAE3-F381106A9174}" type="pres">
      <dgm:prSet presAssocID="{D8197B8C-B260-4A16-BDF4-0947B075E274}" presName="vertSpace4" presStyleLbl="node1" presStyleIdx="2" presStyleCnt="5"/>
      <dgm:spPr/>
      <dgm:t>
        <a:bodyPr/>
        <a:lstStyle/>
        <a:p>
          <a:endParaRPr lang="cs-CZ"/>
        </a:p>
      </dgm:t>
    </dgm:pt>
    <dgm:pt modelId="{FFC9F71D-1B4F-4AD9-A4A6-86ADEFC8AF5C}" type="pres">
      <dgm:prSet presAssocID="{D8197B8C-B260-4A16-BDF4-0947B075E274}" presName="circle4" presStyleLbl="node1" presStyleIdx="3" presStyleCnt="5"/>
      <dgm:spPr/>
      <dgm:t>
        <a:bodyPr/>
        <a:lstStyle/>
        <a:p>
          <a:endParaRPr lang="cs-CZ"/>
        </a:p>
      </dgm:t>
    </dgm:pt>
    <dgm:pt modelId="{25B08C86-7E15-44DC-BE7F-FFB55DD49D12}" type="pres">
      <dgm:prSet presAssocID="{D8197B8C-B260-4A16-BDF4-0947B075E274}" presName="rect4" presStyleLbl="alignAcc1" presStyleIdx="3" presStyleCnt="5" custLinFactNeighborX="-765" custLinFactNeighborY="131"/>
      <dgm:spPr/>
      <dgm:t>
        <a:bodyPr/>
        <a:lstStyle/>
        <a:p>
          <a:endParaRPr lang="cs-CZ"/>
        </a:p>
      </dgm:t>
    </dgm:pt>
    <dgm:pt modelId="{76644BE8-9D7C-4C09-B250-3D10AF48CBB7}" type="pres">
      <dgm:prSet presAssocID="{4C35D32F-0EAB-4CD7-82EE-45574DC2A586}" presName="vertSpace5" presStyleLbl="node1" presStyleIdx="3" presStyleCnt="5"/>
      <dgm:spPr/>
      <dgm:t>
        <a:bodyPr/>
        <a:lstStyle/>
        <a:p>
          <a:endParaRPr lang="cs-CZ"/>
        </a:p>
      </dgm:t>
    </dgm:pt>
    <dgm:pt modelId="{EE85B701-7295-41C0-BA7A-34D3756A2AE6}" type="pres">
      <dgm:prSet presAssocID="{4C35D32F-0EAB-4CD7-82EE-45574DC2A586}" presName="circle5" presStyleLbl="node1" presStyleIdx="4" presStyleCnt="5"/>
      <dgm:spPr/>
      <dgm:t>
        <a:bodyPr/>
        <a:lstStyle/>
        <a:p>
          <a:endParaRPr lang="cs-CZ"/>
        </a:p>
      </dgm:t>
    </dgm:pt>
    <dgm:pt modelId="{8BEBB6EC-1DAA-4CAC-8A25-BC0FCBD5DBD5}" type="pres">
      <dgm:prSet presAssocID="{4C35D32F-0EAB-4CD7-82EE-45574DC2A586}" presName="rect5" presStyleLbl="alignAcc1" presStyleIdx="4" presStyleCnt="5" custLinFactNeighborX="-765" custLinFactNeighborY="-15397"/>
      <dgm:spPr/>
      <dgm:t>
        <a:bodyPr/>
        <a:lstStyle/>
        <a:p>
          <a:endParaRPr lang="cs-CZ"/>
        </a:p>
      </dgm:t>
    </dgm:pt>
    <dgm:pt modelId="{AED2198E-93D5-4001-81B4-73124B309672}" type="pres">
      <dgm:prSet presAssocID="{D1D4F407-5343-4D3F-B5B9-D407B03CAEB4}" presName="rect1ParTxNoCh" presStyleLbl="alignAcc1" presStyleIdx="4" presStyleCnt="5">
        <dgm:presLayoutVars>
          <dgm:chMax val="1"/>
          <dgm:bulletEnabled val="1"/>
        </dgm:presLayoutVars>
      </dgm:prSet>
      <dgm:spPr/>
      <dgm:t>
        <a:bodyPr/>
        <a:lstStyle/>
        <a:p>
          <a:endParaRPr lang="cs-CZ"/>
        </a:p>
      </dgm:t>
    </dgm:pt>
    <dgm:pt modelId="{2BE915AB-18AA-4053-B92C-3BFC9ED204BB}" type="pres">
      <dgm:prSet presAssocID="{D1B46980-6531-4606-95E6-44980827E919}" presName="rect2ParTxNoCh" presStyleLbl="alignAcc1" presStyleIdx="4" presStyleCnt="5">
        <dgm:presLayoutVars>
          <dgm:chMax val="1"/>
          <dgm:bulletEnabled val="1"/>
        </dgm:presLayoutVars>
      </dgm:prSet>
      <dgm:spPr/>
      <dgm:t>
        <a:bodyPr/>
        <a:lstStyle/>
        <a:p>
          <a:endParaRPr lang="cs-CZ"/>
        </a:p>
      </dgm:t>
    </dgm:pt>
    <dgm:pt modelId="{6BB5E863-4638-4E1D-BFDE-399D028AC4ED}" type="pres">
      <dgm:prSet presAssocID="{B651F6E3-6281-48DB-9319-2AEAFDAE7572}" presName="rect3ParTxNoCh" presStyleLbl="alignAcc1" presStyleIdx="4" presStyleCnt="5">
        <dgm:presLayoutVars>
          <dgm:chMax val="1"/>
          <dgm:bulletEnabled val="1"/>
        </dgm:presLayoutVars>
      </dgm:prSet>
      <dgm:spPr/>
      <dgm:t>
        <a:bodyPr/>
        <a:lstStyle/>
        <a:p>
          <a:endParaRPr lang="cs-CZ"/>
        </a:p>
      </dgm:t>
    </dgm:pt>
    <dgm:pt modelId="{5A5FFA88-C948-4069-8E93-59FA12366E83}" type="pres">
      <dgm:prSet presAssocID="{D8197B8C-B260-4A16-BDF4-0947B075E274}" presName="rect4ParTxNoCh" presStyleLbl="alignAcc1" presStyleIdx="4" presStyleCnt="5">
        <dgm:presLayoutVars>
          <dgm:chMax val="1"/>
          <dgm:bulletEnabled val="1"/>
        </dgm:presLayoutVars>
      </dgm:prSet>
      <dgm:spPr/>
      <dgm:t>
        <a:bodyPr/>
        <a:lstStyle/>
        <a:p>
          <a:endParaRPr lang="cs-CZ"/>
        </a:p>
      </dgm:t>
    </dgm:pt>
    <dgm:pt modelId="{890E4F0B-2866-4A3F-A3C7-2A14B1797930}" type="pres">
      <dgm:prSet presAssocID="{4C35D32F-0EAB-4CD7-82EE-45574DC2A586}" presName="rect5ParTxNoCh" presStyleLbl="alignAcc1" presStyleIdx="4" presStyleCnt="5">
        <dgm:presLayoutVars>
          <dgm:chMax val="1"/>
          <dgm:bulletEnabled val="1"/>
        </dgm:presLayoutVars>
      </dgm:prSet>
      <dgm:spPr/>
      <dgm:t>
        <a:bodyPr/>
        <a:lstStyle/>
        <a:p>
          <a:endParaRPr lang="cs-CZ"/>
        </a:p>
      </dgm:t>
    </dgm:pt>
  </dgm:ptLst>
  <dgm:cxnLst>
    <dgm:cxn modelId="{410CB466-24A1-4BDC-8D4F-1B5B1E9214B0}" type="presOf" srcId="{D1D4F407-5343-4D3F-B5B9-D407B03CAEB4}" destId="{D005CE8C-CC26-4C3E-AC11-E15060ECD759}" srcOrd="0" destOrd="0" presId="urn:microsoft.com/office/officeart/2005/8/layout/target3"/>
    <dgm:cxn modelId="{4F5D132A-C849-4752-B9AD-A9C56BD597D3}" type="presOf" srcId="{757F3AB3-0718-4624-B441-E567A8F0AB56}" destId="{333A1088-737F-45CB-B68E-254E46348037}" srcOrd="0" destOrd="0" presId="urn:microsoft.com/office/officeart/2005/8/layout/target3"/>
    <dgm:cxn modelId="{41CB2934-27F5-45BD-B9B3-3A9FD029B1D1}" type="presOf" srcId="{D8197B8C-B260-4A16-BDF4-0947B075E274}" destId="{5A5FFA88-C948-4069-8E93-59FA12366E83}" srcOrd="1" destOrd="0" presId="urn:microsoft.com/office/officeart/2005/8/layout/target3"/>
    <dgm:cxn modelId="{77163447-2B9E-4D4A-B0FD-F21E09FFAA34}" type="presOf" srcId="{4C35D32F-0EAB-4CD7-82EE-45574DC2A586}" destId="{8BEBB6EC-1DAA-4CAC-8A25-BC0FCBD5DBD5}" srcOrd="0" destOrd="0" presId="urn:microsoft.com/office/officeart/2005/8/layout/target3"/>
    <dgm:cxn modelId="{14367CC6-B9B1-40CF-BBB3-C17F79391DAE}" srcId="{757F3AB3-0718-4624-B441-E567A8F0AB56}" destId="{D1D4F407-5343-4D3F-B5B9-D407B03CAEB4}" srcOrd="0" destOrd="0" parTransId="{FB3E2B41-81AD-4068-9354-4B764E7CC2F7}" sibTransId="{878E4EBE-18EA-43B6-B589-1210E1E4CF6A}"/>
    <dgm:cxn modelId="{5FDBB8AC-AB3E-4102-816B-A136DE40247F}" type="presOf" srcId="{D8197B8C-B260-4A16-BDF4-0947B075E274}" destId="{25B08C86-7E15-44DC-BE7F-FFB55DD49D12}" srcOrd="0" destOrd="0" presId="urn:microsoft.com/office/officeart/2005/8/layout/target3"/>
    <dgm:cxn modelId="{2221FB34-310D-4638-ACAE-9ACC709E4926}" srcId="{757F3AB3-0718-4624-B441-E567A8F0AB56}" destId="{4C35D32F-0EAB-4CD7-82EE-45574DC2A586}" srcOrd="4" destOrd="0" parTransId="{A15F02C0-547C-48B3-9D05-E7F145EBF3C4}" sibTransId="{8C5711BF-38F0-4590-B6BC-B3119A33CA2E}"/>
    <dgm:cxn modelId="{2FF22B6D-4525-4D54-A774-F1CDE495932E}" type="presOf" srcId="{D1B46980-6531-4606-95E6-44980827E919}" destId="{6140AFEC-043D-4C43-A2F9-D0F5331DF3A3}" srcOrd="0" destOrd="0" presId="urn:microsoft.com/office/officeart/2005/8/layout/target3"/>
    <dgm:cxn modelId="{8CE672E2-96C1-4AC6-8E60-F33C09AD5C19}" type="presOf" srcId="{B651F6E3-6281-48DB-9319-2AEAFDAE7572}" destId="{619D679B-A015-4ECF-8348-D1034C574F40}" srcOrd="0" destOrd="0" presId="urn:microsoft.com/office/officeart/2005/8/layout/target3"/>
    <dgm:cxn modelId="{EDF6FE6B-9DBE-4D7B-B8FD-7098875B4EED}" srcId="{757F3AB3-0718-4624-B441-E567A8F0AB56}" destId="{D8197B8C-B260-4A16-BDF4-0947B075E274}" srcOrd="3" destOrd="0" parTransId="{51C5993D-B262-45E6-B66E-76BC9D6D883D}" sibTransId="{1AEC7F05-E0FE-459C-BD47-224AC9D7BEE4}"/>
    <dgm:cxn modelId="{748A8746-CBC5-4790-B05F-B4540F03AEE2}" type="presOf" srcId="{B651F6E3-6281-48DB-9319-2AEAFDAE7572}" destId="{6BB5E863-4638-4E1D-BFDE-399D028AC4ED}" srcOrd="1" destOrd="0" presId="urn:microsoft.com/office/officeart/2005/8/layout/target3"/>
    <dgm:cxn modelId="{0FFB155D-F9DA-410E-B0F4-F34509E7B0B3}" type="presOf" srcId="{D1D4F407-5343-4D3F-B5B9-D407B03CAEB4}" destId="{AED2198E-93D5-4001-81B4-73124B309672}" srcOrd="1" destOrd="0" presId="urn:microsoft.com/office/officeart/2005/8/layout/target3"/>
    <dgm:cxn modelId="{126912B5-3A95-4C51-B30D-5E1C64719514}" type="presOf" srcId="{4C35D32F-0EAB-4CD7-82EE-45574DC2A586}" destId="{890E4F0B-2866-4A3F-A3C7-2A14B1797930}" srcOrd="1" destOrd="0" presId="urn:microsoft.com/office/officeart/2005/8/layout/target3"/>
    <dgm:cxn modelId="{755C753F-D80E-45CD-B9BF-C13B329054C3}" type="presOf" srcId="{D1B46980-6531-4606-95E6-44980827E919}" destId="{2BE915AB-18AA-4053-B92C-3BFC9ED204BB}" srcOrd="1" destOrd="0" presId="urn:microsoft.com/office/officeart/2005/8/layout/target3"/>
    <dgm:cxn modelId="{7BC66EC3-EBD6-4F3A-99ED-9D25F66FFA51}" srcId="{757F3AB3-0718-4624-B441-E567A8F0AB56}" destId="{B651F6E3-6281-48DB-9319-2AEAFDAE7572}" srcOrd="2" destOrd="0" parTransId="{A571E265-742E-411A-ABCF-E39FDBC7528A}" sibTransId="{E33260FE-399D-481C-B2D6-3B35DD16DC84}"/>
    <dgm:cxn modelId="{AB906E97-3CD9-4E05-91AE-864F8E394536}" srcId="{757F3AB3-0718-4624-B441-E567A8F0AB56}" destId="{D1B46980-6531-4606-95E6-44980827E919}" srcOrd="1" destOrd="0" parTransId="{4F7B2CF5-A270-4D61-A510-1C1C5A4DCD3B}" sibTransId="{CFF69701-2866-4EF5-BFB5-F3F9B72EB817}"/>
    <dgm:cxn modelId="{521E223E-8FD4-4D5F-8D35-247537189135}" type="presParOf" srcId="{333A1088-737F-45CB-B68E-254E46348037}" destId="{F5ABB229-8D3B-4694-996A-96F23CF14429}" srcOrd="0" destOrd="0" presId="urn:microsoft.com/office/officeart/2005/8/layout/target3"/>
    <dgm:cxn modelId="{AFD8A684-54A7-4227-896B-8F3CB3A9BAD0}" type="presParOf" srcId="{333A1088-737F-45CB-B68E-254E46348037}" destId="{F41139FD-01EE-4571-8B17-4FB00FC51163}" srcOrd="1" destOrd="0" presId="urn:microsoft.com/office/officeart/2005/8/layout/target3"/>
    <dgm:cxn modelId="{F4092326-BA22-40D5-BF5D-22A3B608C570}" type="presParOf" srcId="{333A1088-737F-45CB-B68E-254E46348037}" destId="{D005CE8C-CC26-4C3E-AC11-E15060ECD759}" srcOrd="2" destOrd="0" presId="urn:microsoft.com/office/officeart/2005/8/layout/target3"/>
    <dgm:cxn modelId="{15795483-FD0B-4CC1-B86F-1C4C46ECE6BC}" type="presParOf" srcId="{333A1088-737F-45CB-B68E-254E46348037}" destId="{2C702D82-9B77-49B7-9568-BB8EB47C3372}" srcOrd="3" destOrd="0" presId="urn:microsoft.com/office/officeart/2005/8/layout/target3"/>
    <dgm:cxn modelId="{3C3C399D-6F41-4559-8D77-116D844D0F8D}" type="presParOf" srcId="{333A1088-737F-45CB-B68E-254E46348037}" destId="{A52A0455-90FF-4808-ABD0-F02540D31D5A}" srcOrd="4" destOrd="0" presId="urn:microsoft.com/office/officeart/2005/8/layout/target3"/>
    <dgm:cxn modelId="{88C10C1F-2B41-45D4-BD1C-5B1696A5992D}" type="presParOf" srcId="{333A1088-737F-45CB-B68E-254E46348037}" destId="{6140AFEC-043D-4C43-A2F9-D0F5331DF3A3}" srcOrd="5" destOrd="0" presId="urn:microsoft.com/office/officeart/2005/8/layout/target3"/>
    <dgm:cxn modelId="{9CA9A3F3-7A3F-43F3-88DD-132217F4E96C}" type="presParOf" srcId="{333A1088-737F-45CB-B68E-254E46348037}" destId="{9358AC05-5D7D-4327-9F80-1AD486AEA664}" srcOrd="6" destOrd="0" presId="urn:microsoft.com/office/officeart/2005/8/layout/target3"/>
    <dgm:cxn modelId="{6889C364-6B77-4947-8C4A-E6DA0E76B9E0}" type="presParOf" srcId="{333A1088-737F-45CB-B68E-254E46348037}" destId="{313FC574-E1CD-4FB4-B054-0B805CE0447D}" srcOrd="7" destOrd="0" presId="urn:microsoft.com/office/officeart/2005/8/layout/target3"/>
    <dgm:cxn modelId="{D5808D1A-2739-4E20-A36C-0C79AEF890FE}" type="presParOf" srcId="{333A1088-737F-45CB-B68E-254E46348037}" destId="{619D679B-A015-4ECF-8348-D1034C574F40}" srcOrd="8" destOrd="0" presId="urn:microsoft.com/office/officeart/2005/8/layout/target3"/>
    <dgm:cxn modelId="{A31147FC-863D-43ED-A759-773A99A6DCC6}" type="presParOf" srcId="{333A1088-737F-45CB-B68E-254E46348037}" destId="{322283A8-4A27-4CDA-BAE3-F381106A9174}" srcOrd="9" destOrd="0" presId="urn:microsoft.com/office/officeart/2005/8/layout/target3"/>
    <dgm:cxn modelId="{515A53CB-9A65-492A-8850-C09924F749D2}" type="presParOf" srcId="{333A1088-737F-45CB-B68E-254E46348037}" destId="{FFC9F71D-1B4F-4AD9-A4A6-86ADEFC8AF5C}" srcOrd="10" destOrd="0" presId="urn:microsoft.com/office/officeart/2005/8/layout/target3"/>
    <dgm:cxn modelId="{2A3F007C-83CD-4969-B6D3-B2E6731AEBD6}" type="presParOf" srcId="{333A1088-737F-45CB-B68E-254E46348037}" destId="{25B08C86-7E15-44DC-BE7F-FFB55DD49D12}" srcOrd="11" destOrd="0" presId="urn:microsoft.com/office/officeart/2005/8/layout/target3"/>
    <dgm:cxn modelId="{C79BD7E5-0D7F-4D3F-B10C-C65272CE1E97}" type="presParOf" srcId="{333A1088-737F-45CB-B68E-254E46348037}" destId="{76644BE8-9D7C-4C09-B250-3D10AF48CBB7}" srcOrd="12" destOrd="0" presId="urn:microsoft.com/office/officeart/2005/8/layout/target3"/>
    <dgm:cxn modelId="{14D6CD82-40AC-4633-B837-2B5C33569895}" type="presParOf" srcId="{333A1088-737F-45CB-B68E-254E46348037}" destId="{EE85B701-7295-41C0-BA7A-34D3756A2AE6}" srcOrd="13" destOrd="0" presId="urn:microsoft.com/office/officeart/2005/8/layout/target3"/>
    <dgm:cxn modelId="{1B61DCD0-EE22-441D-85A2-A891A53586A9}" type="presParOf" srcId="{333A1088-737F-45CB-B68E-254E46348037}" destId="{8BEBB6EC-1DAA-4CAC-8A25-BC0FCBD5DBD5}" srcOrd="14" destOrd="0" presId="urn:microsoft.com/office/officeart/2005/8/layout/target3"/>
    <dgm:cxn modelId="{2D40A950-1B20-4F38-980F-C68883E35B12}" type="presParOf" srcId="{333A1088-737F-45CB-B68E-254E46348037}" destId="{AED2198E-93D5-4001-81B4-73124B309672}" srcOrd="15" destOrd="0" presId="urn:microsoft.com/office/officeart/2005/8/layout/target3"/>
    <dgm:cxn modelId="{C918BA02-1D0B-47CC-A0BE-EA46A5B0AB95}" type="presParOf" srcId="{333A1088-737F-45CB-B68E-254E46348037}" destId="{2BE915AB-18AA-4053-B92C-3BFC9ED204BB}" srcOrd="16" destOrd="0" presId="urn:microsoft.com/office/officeart/2005/8/layout/target3"/>
    <dgm:cxn modelId="{A521E1F5-825F-41FF-85BB-5E331E3E3EB9}" type="presParOf" srcId="{333A1088-737F-45CB-B68E-254E46348037}" destId="{6BB5E863-4638-4E1D-BFDE-399D028AC4ED}" srcOrd="17" destOrd="0" presId="urn:microsoft.com/office/officeart/2005/8/layout/target3"/>
    <dgm:cxn modelId="{E0429313-F15A-4558-A0EA-B4D61706A81C}" type="presParOf" srcId="{333A1088-737F-45CB-B68E-254E46348037}" destId="{5A5FFA88-C948-4069-8E93-59FA12366E83}" srcOrd="18" destOrd="0" presId="urn:microsoft.com/office/officeart/2005/8/layout/target3"/>
    <dgm:cxn modelId="{0A179520-098D-4CA6-801A-152B6683878F}" type="presParOf" srcId="{333A1088-737F-45CB-B68E-254E46348037}" destId="{890E4F0B-2866-4A3F-A3C7-2A14B1797930}" srcOrd="19" destOrd="0" presId="urn:microsoft.com/office/officeart/2005/8/layout/targe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5ABB229-8D3B-4694-996A-96F23CF14429}">
      <dsp:nvSpPr>
        <dsp:cNvPr id="0" name=""/>
        <dsp:cNvSpPr/>
      </dsp:nvSpPr>
      <dsp:spPr>
        <a:xfrm>
          <a:off x="0" y="0"/>
          <a:ext cx="2547714" cy="2547714"/>
        </a:xfrm>
        <a:prstGeom prst="pie">
          <a:avLst>
            <a:gd name="adj1" fmla="val 5400000"/>
            <a:gd name="adj2" fmla="val 16200000"/>
          </a:avLst>
        </a:prstGeom>
        <a:gradFill rotWithShape="0">
          <a:gsLst>
            <a:gs pos="0">
              <a:schemeClr val="accent1">
                <a:hueOff val="0"/>
                <a:satOff val="0"/>
                <a:lumOff val="0"/>
                <a:alphaOff val="0"/>
                <a:shade val="63000"/>
                <a:satMod val="165000"/>
              </a:schemeClr>
            </a:gs>
            <a:gs pos="30000">
              <a:schemeClr val="accent1">
                <a:hueOff val="0"/>
                <a:satOff val="0"/>
                <a:lumOff val="0"/>
                <a:alphaOff val="0"/>
                <a:shade val="58000"/>
                <a:satMod val="165000"/>
              </a:schemeClr>
            </a:gs>
            <a:gs pos="75000">
              <a:schemeClr val="accent1">
                <a:hueOff val="0"/>
                <a:satOff val="0"/>
                <a:lumOff val="0"/>
                <a:alphaOff val="0"/>
                <a:shade val="30000"/>
                <a:satMod val="175000"/>
              </a:schemeClr>
            </a:gs>
            <a:gs pos="100000">
              <a:schemeClr val="accent1">
                <a:hueOff val="0"/>
                <a:satOff val="0"/>
                <a:lumOff val="0"/>
                <a:alphaOff val="0"/>
                <a:shade val="15000"/>
                <a:satMod val="175000"/>
              </a:schemeClr>
            </a:gs>
          </a:gsLst>
          <a:path path="circle">
            <a:fillToRect l="5000" t="100000" r="120000" b="10000"/>
          </a:path>
        </a:gradFill>
        <a:ln>
          <a:noFill/>
        </a:ln>
        <a:effectLst>
          <a:outerShdw blurRad="50800" dist="20000" dir="5400000" rotWithShape="0">
            <a:srgbClr val="000000">
              <a:alpha val="42000"/>
            </a:srgbClr>
          </a:outerShdw>
        </a:effectLst>
        <a:scene3d>
          <a:camera prst="orthographicFront">
            <a:rot lat="0" lon="0" rev="0"/>
          </a:camera>
          <a:lightRig rig="balanced" dir="t">
            <a:rot lat="0" lon="0" rev="0"/>
          </a:lightRig>
        </a:scene3d>
        <a:sp3d>
          <a:bevelT w="47625" h="69850"/>
          <a:contourClr>
            <a:schemeClr val="lt1"/>
          </a:contourClr>
        </a:sp3d>
      </dsp:spPr>
      <dsp:style>
        <a:lnRef idx="0">
          <a:scrgbClr r="0" g="0" b="0"/>
        </a:lnRef>
        <a:fillRef idx="3">
          <a:scrgbClr r="0" g="0" b="0"/>
        </a:fillRef>
        <a:effectRef idx="3">
          <a:scrgbClr r="0" g="0" b="0"/>
        </a:effectRef>
        <a:fontRef idx="minor">
          <a:schemeClr val="lt1"/>
        </a:fontRef>
      </dsp:style>
    </dsp:sp>
    <dsp:sp modelId="{D005CE8C-CC26-4C3E-AC11-E15060ECD759}">
      <dsp:nvSpPr>
        <dsp:cNvPr id="0" name=""/>
        <dsp:cNvSpPr/>
      </dsp:nvSpPr>
      <dsp:spPr>
        <a:xfrm>
          <a:off x="1258000" y="0"/>
          <a:ext cx="6498543" cy="2547714"/>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a:outerShdw blurRad="50800" dist="20000" dir="5400000" rotWithShape="0">
            <a:srgbClr val="000000">
              <a:alpha val="42000"/>
            </a:srgbClr>
          </a:outerShdw>
        </a:effectLst>
      </dsp:spPr>
      <dsp:style>
        <a:lnRef idx="1">
          <a:scrgbClr r="0" g="0" b="0"/>
        </a:lnRef>
        <a:fillRef idx="1">
          <a:scrgbClr r="0" g="0" b="0"/>
        </a:fillRef>
        <a:effectRef idx="2">
          <a:scrgbClr r="0" g="0" b="0"/>
        </a:effectRef>
        <a:fontRef idx="minor"/>
      </dsp:style>
      <dsp:txBody>
        <a:bodyPr spcFirstLastPara="0" vert="horz" wrap="square" lIns="60960" tIns="60960" rIns="60960" bIns="60960" numCol="1" spcCol="1270" anchor="ctr" anchorCtr="0">
          <a:noAutofit/>
        </a:bodyPr>
        <a:lstStyle/>
        <a:p>
          <a:pPr lvl="0" algn="l" defTabSz="711200" rtl="0">
            <a:lnSpc>
              <a:spcPct val="90000"/>
            </a:lnSpc>
            <a:spcBef>
              <a:spcPct val="0"/>
            </a:spcBef>
            <a:spcAft>
              <a:spcPct val="35000"/>
            </a:spcAft>
          </a:pPr>
          <a:r>
            <a:rPr lang="cs-CZ" sz="1600" kern="1200" dirty="0" smtClean="0"/>
            <a:t>NÁZEV ŠKOLY: Základní škola Strančice, okres Praha - východ</a:t>
          </a:r>
          <a:endParaRPr lang="cs-CZ" sz="1600" kern="1200" dirty="0"/>
        </a:p>
      </dsp:txBody>
      <dsp:txXfrm>
        <a:off x="1258000" y="0"/>
        <a:ext cx="6498543" cy="407634"/>
      </dsp:txXfrm>
    </dsp:sp>
    <dsp:sp modelId="{A52A0455-90FF-4808-ABD0-F02540D31D5A}">
      <dsp:nvSpPr>
        <dsp:cNvPr id="0" name=""/>
        <dsp:cNvSpPr/>
      </dsp:nvSpPr>
      <dsp:spPr>
        <a:xfrm>
          <a:off x="267509" y="407634"/>
          <a:ext cx="2012694" cy="2012694"/>
        </a:xfrm>
        <a:prstGeom prst="pie">
          <a:avLst>
            <a:gd name="adj1" fmla="val 5400000"/>
            <a:gd name="adj2" fmla="val 16200000"/>
          </a:avLst>
        </a:prstGeom>
        <a:gradFill rotWithShape="0">
          <a:gsLst>
            <a:gs pos="0">
              <a:schemeClr val="accent1">
                <a:hueOff val="0"/>
                <a:satOff val="0"/>
                <a:lumOff val="0"/>
                <a:alphaOff val="0"/>
                <a:shade val="63000"/>
                <a:satMod val="165000"/>
              </a:schemeClr>
            </a:gs>
            <a:gs pos="30000">
              <a:schemeClr val="accent1">
                <a:hueOff val="0"/>
                <a:satOff val="0"/>
                <a:lumOff val="0"/>
                <a:alphaOff val="0"/>
                <a:shade val="58000"/>
                <a:satMod val="165000"/>
              </a:schemeClr>
            </a:gs>
            <a:gs pos="75000">
              <a:schemeClr val="accent1">
                <a:hueOff val="0"/>
                <a:satOff val="0"/>
                <a:lumOff val="0"/>
                <a:alphaOff val="0"/>
                <a:shade val="30000"/>
                <a:satMod val="175000"/>
              </a:schemeClr>
            </a:gs>
            <a:gs pos="100000">
              <a:schemeClr val="accent1">
                <a:hueOff val="0"/>
                <a:satOff val="0"/>
                <a:lumOff val="0"/>
                <a:alphaOff val="0"/>
                <a:shade val="15000"/>
                <a:satMod val="175000"/>
              </a:schemeClr>
            </a:gs>
          </a:gsLst>
          <a:path path="circle">
            <a:fillToRect l="5000" t="100000" r="120000" b="10000"/>
          </a:path>
        </a:gradFill>
        <a:ln>
          <a:noFill/>
        </a:ln>
        <a:effectLst>
          <a:outerShdw blurRad="50800" dist="20000" dir="5400000" rotWithShape="0">
            <a:srgbClr val="000000">
              <a:alpha val="42000"/>
            </a:srgbClr>
          </a:outerShdw>
        </a:effectLst>
        <a:scene3d>
          <a:camera prst="orthographicFront">
            <a:rot lat="0" lon="0" rev="0"/>
          </a:camera>
          <a:lightRig rig="balanced" dir="t">
            <a:rot lat="0" lon="0" rev="0"/>
          </a:lightRig>
        </a:scene3d>
        <a:sp3d>
          <a:bevelT w="47625" h="69850"/>
          <a:contourClr>
            <a:schemeClr val="lt1"/>
          </a:contourClr>
        </a:sp3d>
      </dsp:spPr>
      <dsp:style>
        <a:lnRef idx="0">
          <a:scrgbClr r="0" g="0" b="0"/>
        </a:lnRef>
        <a:fillRef idx="3">
          <a:scrgbClr r="0" g="0" b="0"/>
        </a:fillRef>
        <a:effectRef idx="3">
          <a:scrgbClr r="0" g="0" b="0"/>
        </a:effectRef>
        <a:fontRef idx="minor">
          <a:schemeClr val="lt1"/>
        </a:fontRef>
      </dsp:style>
    </dsp:sp>
    <dsp:sp modelId="{6140AFEC-043D-4C43-A2F9-D0F5331DF3A3}">
      <dsp:nvSpPr>
        <dsp:cNvPr id="0" name=""/>
        <dsp:cNvSpPr/>
      </dsp:nvSpPr>
      <dsp:spPr>
        <a:xfrm>
          <a:off x="1273857" y="407634"/>
          <a:ext cx="6498543" cy="2012694"/>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a:outerShdw blurRad="50800" dist="20000" dir="5400000" rotWithShape="0">
            <a:srgbClr val="000000">
              <a:alpha val="42000"/>
            </a:srgbClr>
          </a:outerShdw>
        </a:effectLst>
      </dsp:spPr>
      <dsp:style>
        <a:lnRef idx="1">
          <a:scrgbClr r="0" g="0" b="0"/>
        </a:lnRef>
        <a:fillRef idx="1">
          <a:scrgbClr r="0" g="0" b="0"/>
        </a:fillRef>
        <a:effectRef idx="2">
          <a:scrgbClr r="0" g="0" b="0"/>
        </a:effectRef>
        <a:fontRef idx="minor"/>
      </dsp:style>
      <dsp:txBody>
        <a:bodyPr spcFirstLastPara="0" vert="horz" wrap="square" lIns="60960" tIns="60960" rIns="60960" bIns="60960" numCol="1" spcCol="1270" anchor="ctr" anchorCtr="0">
          <a:noAutofit/>
        </a:bodyPr>
        <a:lstStyle/>
        <a:p>
          <a:pPr lvl="0" algn="l" defTabSz="711200" rtl="0">
            <a:lnSpc>
              <a:spcPct val="90000"/>
            </a:lnSpc>
            <a:spcBef>
              <a:spcPct val="0"/>
            </a:spcBef>
            <a:spcAft>
              <a:spcPct val="35000"/>
            </a:spcAft>
          </a:pPr>
          <a:r>
            <a:rPr lang="cs-CZ" sz="1600" kern="1200" dirty="0" smtClean="0"/>
            <a:t>AUTOR: Mgr. Lenka Kulhavá</a:t>
          </a:r>
          <a:endParaRPr lang="cs-CZ" sz="1600" kern="1200" dirty="0"/>
        </a:p>
      </dsp:txBody>
      <dsp:txXfrm>
        <a:off x="1273857" y="407634"/>
        <a:ext cx="6498543" cy="407634"/>
      </dsp:txXfrm>
    </dsp:sp>
    <dsp:sp modelId="{313FC574-E1CD-4FB4-B054-0B805CE0447D}">
      <dsp:nvSpPr>
        <dsp:cNvPr id="0" name=""/>
        <dsp:cNvSpPr/>
      </dsp:nvSpPr>
      <dsp:spPr>
        <a:xfrm>
          <a:off x="535019" y="815268"/>
          <a:ext cx="1477674" cy="1477674"/>
        </a:xfrm>
        <a:prstGeom prst="pie">
          <a:avLst>
            <a:gd name="adj1" fmla="val 5400000"/>
            <a:gd name="adj2" fmla="val 16200000"/>
          </a:avLst>
        </a:prstGeom>
        <a:gradFill rotWithShape="0">
          <a:gsLst>
            <a:gs pos="0">
              <a:schemeClr val="accent1">
                <a:hueOff val="0"/>
                <a:satOff val="0"/>
                <a:lumOff val="0"/>
                <a:alphaOff val="0"/>
                <a:shade val="63000"/>
                <a:satMod val="165000"/>
              </a:schemeClr>
            </a:gs>
            <a:gs pos="30000">
              <a:schemeClr val="accent1">
                <a:hueOff val="0"/>
                <a:satOff val="0"/>
                <a:lumOff val="0"/>
                <a:alphaOff val="0"/>
                <a:shade val="58000"/>
                <a:satMod val="165000"/>
              </a:schemeClr>
            </a:gs>
            <a:gs pos="75000">
              <a:schemeClr val="accent1">
                <a:hueOff val="0"/>
                <a:satOff val="0"/>
                <a:lumOff val="0"/>
                <a:alphaOff val="0"/>
                <a:shade val="30000"/>
                <a:satMod val="175000"/>
              </a:schemeClr>
            </a:gs>
            <a:gs pos="100000">
              <a:schemeClr val="accent1">
                <a:hueOff val="0"/>
                <a:satOff val="0"/>
                <a:lumOff val="0"/>
                <a:alphaOff val="0"/>
                <a:shade val="15000"/>
                <a:satMod val="175000"/>
              </a:schemeClr>
            </a:gs>
          </a:gsLst>
          <a:path path="circle">
            <a:fillToRect l="5000" t="100000" r="120000" b="10000"/>
          </a:path>
        </a:gradFill>
        <a:ln>
          <a:noFill/>
        </a:ln>
        <a:effectLst>
          <a:outerShdw blurRad="50800" dist="20000" dir="5400000" rotWithShape="0">
            <a:srgbClr val="000000">
              <a:alpha val="42000"/>
            </a:srgbClr>
          </a:outerShdw>
        </a:effectLst>
        <a:scene3d>
          <a:camera prst="orthographicFront">
            <a:rot lat="0" lon="0" rev="0"/>
          </a:camera>
          <a:lightRig rig="balanced" dir="t">
            <a:rot lat="0" lon="0" rev="0"/>
          </a:lightRig>
        </a:scene3d>
        <a:sp3d>
          <a:bevelT w="47625" h="69850"/>
          <a:contourClr>
            <a:schemeClr val="lt1"/>
          </a:contourClr>
        </a:sp3d>
      </dsp:spPr>
      <dsp:style>
        <a:lnRef idx="0">
          <a:scrgbClr r="0" g="0" b="0"/>
        </a:lnRef>
        <a:fillRef idx="3">
          <a:scrgbClr r="0" g="0" b="0"/>
        </a:fillRef>
        <a:effectRef idx="3">
          <a:scrgbClr r="0" g="0" b="0"/>
        </a:effectRef>
        <a:fontRef idx="minor">
          <a:schemeClr val="lt1"/>
        </a:fontRef>
      </dsp:style>
    </dsp:sp>
    <dsp:sp modelId="{619D679B-A015-4ECF-8348-D1034C574F40}">
      <dsp:nvSpPr>
        <dsp:cNvPr id="0" name=""/>
        <dsp:cNvSpPr/>
      </dsp:nvSpPr>
      <dsp:spPr>
        <a:xfrm>
          <a:off x="1273857" y="792083"/>
          <a:ext cx="6498543" cy="1477674"/>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a:outerShdw blurRad="50800" dist="20000" dir="5400000" rotWithShape="0">
            <a:srgbClr val="000000">
              <a:alpha val="42000"/>
            </a:srgbClr>
          </a:outerShdw>
        </a:effectLst>
      </dsp:spPr>
      <dsp:style>
        <a:lnRef idx="1">
          <a:scrgbClr r="0" g="0" b="0"/>
        </a:lnRef>
        <a:fillRef idx="1">
          <a:scrgbClr r="0" g="0" b="0"/>
        </a:fillRef>
        <a:effectRef idx="2">
          <a:scrgbClr r="0" g="0" b="0"/>
        </a:effectRef>
        <a:fontRef idx="minor"/>
      </dsp:style>
      <dsp:txBody>
        <a:bodyPr spcFirstLastPara="0" vert="horz" wrap="square" lIns="60960" tIns="60960" rIns="60960" bIns="60960" numCol="1" spcCol="1270" anchor="ctr" anchorCtr="0">
          <a:noAutofit/>
        </a:bodyPr>
        <a:lstStyle/>
        <a:p>
          <a:pPr lvl="0" algn="l" defTabSz="711200" rtl="0">
            <a:lnSpc>
              <a:spcPct val="90000"/>
            </a:lnSpc>
            <a:spcBef>
              <a:spcPct val="0"/>
            </a:spcBef>
            <a:spcAft>
              <a:spcPct val="35000"/>
            </a:spcAft>
          </a:pPr>
          <a:r>
            <a:rPr lang="cs-CZ" sz="1600" kern="1200" dirty="0" smtClean="0"/>
            <a:t>NÁZEV: VY_32_INOVACE_3.2.10.2. O 16</a:t>
          </a:r>
          <a:endParaRPr lang="cs-CZ" sz="1600" kern="1200" dirty="0"/>
        </a:p>
      </dsp:txBody>
      <dsp:txXfrm>
        <a:off x="1273857" y="792083"/>
        <a:ext cx="6498543" cy="407634"/>
      </dsp:txXfrm>
    </dsp:sp>
    <dsp:sp modelId="{FFC9F71D-1B4F-4AD9-A4A6-86ADEFC8AF5C}">
      <dsp:nvSpPr>
        <dsp:cNvPr id="0" name=""/>
        <dsp:cNvSpPr/>
      </dsp:nvSpPr>
      <dsp:spPr>
        <a:xfrm>
          <a:off x="802529" y="1222902"/>
          <a:ext cx="942654" cy="942654"/>
        </a:xfrm>
        <a:prstGeom prst="pie">
          <a:avLst>
            <a:gd name="adj1" fmla="val 5400000"/>
            <a:gd name="adj2" fmla="val 16200000"/>
          </a:avLst>
        </a:prstGeom>
        <a:gradFill rotWithShape="0">
          <a:gsLst>
            <a:gs pos="0">
              <a:schemeClr val="accent1">
                <a:hueOff val="0"/>
                <a:satOff val="0"/>
                <a:lumOff val="0"/>
                <a:alphaOff val="0"/>
                <a:shade val="63000"/>
                <a:satMod val="165000"/>
              </a:schemeClr>
            </a:gs>
            <a:gs pos="30000">
              <a:schemeClr val="accent1">
                <a:hueOff val="0"/>
                <a:satOff val="0"/>
                <a:lumOff val="0"/>
                <a:alphaOff val="0"/>
                <a:shade val="58000"/>
                <a:satMod val="165000"/>
              </a:schemeClr>
            </a:gs>
            <a:gs pos="75000">
              <a:schemeClr val="accent1">
                <a:hueOff val="0"/>
                <a:satOff val="0"/>
                <a:lumOff val="0"/>
                <a:alphaOff val="0"/>
                <a:shade val="30000"/>
                <a:satMod val="175000"/>
              </a:schemeClr>
            </a:gs>
            <a:gs pos="100000">
              <a:schemeClr val="accent1">
                <a:hueOff val="0"/>
                <a:satOff val="0"/>
                <a:lumOff val="0"/>
                <a:alphaOff val="0"/>
                <a:shade val="15000"/>
                <a:satMod val="175000"/>
              </a:schemeClr>
            </a:gs>
          </a:gsLst>
          <a:path path="circle">
            <a:fillToRect l="5000" t="100000" r="120000" b="10000"/>
          </a:path>
        </a:gradFill>
        <a:ln>
          <a:noFill/>
        </a:ln>
        <a:effectLst>
          <a:outerShdw blurRad="50800" dist="20000" dir="5400000" rotWithShape="0">
            <a:srgbClr val="000000">
              <a:alpha val="42000"/>
            </a:srgbClr>
          </a:outerShdw>
        </a:effectLst>
        <a:scene3d>
          <a:camera prst="orthographicFront">
            <a:rot lat="0" lon="0" rev="0"/>
          </a:camera>
          <a:lightRig rig="balanced" dir="t">
            <a:rot lat="0" lon="0" rev="0"/>
          </a:lightRig>
        </a:scene3d>
        <a:sp3d>
          <a:bevelT w="47625" h="69850"/>
          <a:contourClr>
            <a:schemeClr val="lt1"/>
          </a:contourClr>
        </a:sp3d>
      </dsp:spPr>
      <dsp:style>
        <a:lnRef idx="0">
          <a:scrgbClr r="0" g="0" b="0"/>
        </a:lnRef>
        <a:fillRef idx="3">
          <a:scrgbClr r="0" g="0" b="0"/>
        </a:fillRef>
        <a:effectRef idx="3">
          <a:scrgbClr r="0" g="0" b="0"/>
        </a:effectRef>
        <a:fontRef idx="minor">
          <a:schemeClr val="lt1"/>
        </a:fontRef>
      </dsp:style>
    </dsp:sp>
    <dsp:sp modelId="{25B08C86-7E15-44DC-BE7F-FFB55DD49D12}">
      <dsp:nvSpPr>
        <dsp:cNvPr id="0" name=""/>
        <dsp:cNvSpPr/>
      </dsp:nvSpPr>
      <dsp:spPr>
        <a:xfrm>
          <a:off x="1224143" y="1224137"/>
          <a:ext cx="6498543" cy="942654"/>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a:outerShdw blurRad="50800" dist="20000" dir="5400000" rotWithShape="0">
            <a:srgbClr val="000000">
              <a:alpha val="42000"/>
            </a:srgbClr>
          </a:outerShdw>
        </a:effectLst>
      </dsp:spPr>
      <dsp:style>
        <a:lnRef idx="1">
          <a:scrgbClr r="0" g="0" b="0"/>
        </a:lnRef>
        <a:fillRef idx="1">
          <a:scrgbClr r="0" g="0" b="0"/>
        </a:fillRef>
        <a:effectRef idx="2">
          <a:scrgbClr r="0" g="0" b="0"/>
        </a:effectRef>
        <a:fontRef idx="minor"/>
      </dsp:style>
      <dsp:txBody>
        <a:bodyPr spcFirstLastPara="0" vert="horz" wrap="square" lIns="60960" tIns="60960" rIns="60960" bIns="60960" numCol="1" spcCol="1270" anchor="ctr" anchorCtr="0">
          <a:noAutofit/>
        </a:bodyPr>
        <a:lstStyle/>
        <a:p>
          <a:pPr lvl="0" algn="l" defTabSz="711200" rtl="0">
            <a:lnSpc>
              <a:spcPct val="90000"/>
            </a:lnSpc>
            <a:spcBef>
              <a:spcPct val="0"/>
            </a:spcBef>
            <a:spcAft>
              <a:spcPct val="35000"/>
            </a:spcAft>
          </a:pPr>
          <a:r>
            <a:rPr lang="cs-CZ" sz="1600" kern="1200" dirty="0" err="1" smtClean="0"/>
            <a:t>TEMA</a:t>
          </a:r>
          <a:r>
            <a:rPr lang="cs-CZ" sz="1600" kern="1200" dirty="0" smtClean="0"/>
            <a:t>: Angličtina</a:t>
          </a:r>
          <a:endParaRPr lang="cs-CZ" sz="1600" kern="1200" dirty="0"/>
        </a:p>
      </dsp:txBody>
      <dsp:txXfrm>
        <a:off x="1224143" y="1224137"/>
        <a:ext cx="6498543" cy="407634"/>
      </dsp:txXfrm>
    </dsp:sp>
    <dsp:sp modelId="{EE85B701-7295-41C0-BA7A-34D3756A2AE6}">
      <dsp:nvSpPr>
        <dsp:cNvPr id="0" name=""/>
        <dsp:cNvSpPr/>
      </dsp:nvSpPr>
      <dsp:spPr>
        <a:xfrm>
          <a:off x="1070039" y="1630536"/>
          <a:ext cx="407634" cy="407634"/>
        </a:xfrm>
        <a:prstGeom prst="pie">
          <a:avLst>
            <a:gd name="adj1" fmla="val 5400000"/>
            <a:gd name="adj2" fmla="val 16200000"/>
          </a:avLst>
        </a:prstGeom>
        <a:gradFill rotWithShape="0">
          <a:gsLst>
            <a:gs pos="0">
              <a:schemeClr val="accent1">
                <a:hueOff val="0"/>
                <a:satOff val="0"/>
                <a:lumOff val="0"/>
                <a:alphaOff val="0"/>
                <a:shade val="63000"/>
                <a:satMod val="165000"/>
              </a:schemeClr>
            </a:gs>
            <a:gs pos="30000">
              <a:schemeClr val="accent1">
                <a:hueOff val="0"/>
                <a:satOff val="0"/>
                <a:lumOff val="0"/>
                <a:alphaOff val="0"/>
                <a:shade val="58000"/>
                <a:satMod val="165000"/>
              </a:schemeClr>
            </a:gs>
            <a:gs pos="75000">
              <a:schemeClr val="accent1">
                <a:hueOff val="0"/>
                <a:satOff val="0"/>
                <a:lumOff val="0"/>
                <a:alphaOff val="0"/>
                <a:shade val="30000"/>
                <a:satMod val="175000"/>
              </a:schemeClr>
            </a:gs>
            <a:gs pos="100000">
              <a:schemeClr val="accent1">
                <a:hueOff val="0"/>
                <a:satOff val="0"/>
                <a:lumOff val="0"/>
                <a:alphaOff val="0"/>
                <a:shade val="15000"/>
                <a:satMod val="175000"/>
              </a:schemeClr>
            </a:gs>
          </a:gsLst>
          <a:path path="circle">
            <a:fillToRect l="5000" t="100000" r="120000" b="10000"/>
          </a:path>
        </a:gradFill>
        <a:ln>
          <a:noFill/>
        </a:ln>
        <a:effectLst>
          <a:outerShdw blurRad="50800" dist="20000" dir="5400000" rotWithShape="0">
            <a:srgbClr val="000000">
              <a:alpha val="42000"/>
            </a:srgbClr>
          </a:outerShdw>
        </a:effectLst>
        <a:scene3d>
          <a:camera prst="orthographicFront">
            <a:rot lat="0" lon="0" rev="0"/>
          </a:camera>
          <a:lightRig rig="balanced" dir="t">
            <a:rot lat="0" lon="0" rev="0"/>
          </a:lightRig>
        </a:scene3d>
        <a:sp3d>
          <a:bevelT w="47625" h="69850"/>
          <a:contourClr>
            <a:schemeClr val="lt1"/>
          </a:contourClr>
        </a:sp3d>
      </dsp:spPr>
      <dsp:style>
        <a:lnRef idx="0">
          <a:scrgbClr r="0" g="0" b="0"/>
        </a:lnRef>
        <a:fillRef idx="3">
          <a:scrgbClr r="0" g="0" b="0"/>
        </a:fillRef>
        <a:effectRef idx="3">
          <a:scrgbClr r="0" g="0" b="0"/>
        </a:effectRef>
        <a:fontRef idx="minor">
          <a:schemeClr val="lt1"/>
        </a:fontRef>
      </dsp:style>
    </dsp:sp>
    <dsp:sp modelId="{8BEBB6EC-1DAA-4CAC-8A25-BC0FCBD5DBD5}">
      <dsp:nvSpPr>
        <dsp:cNvPr id="0" name=""/>
        <dsp:cNvSpPr/>
      </dsp:nvSpPr>
      <dsp:spPr>
        <a:xfrm>
          <a:off x="1224143" y="1567773"/>
          <a:ext cx="6498543" cy="407634"/>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a:outerShdw blurRad="50800" dist="20000" dir="5400000" rotWithShape="0">
            <a:srgbClr val="000000">
              <a:alpha val="42000"/>
            </a:srgbClr>
          </a:outerShdw>
        </a:effectLst>
      </dsp:spPr>
      <dsp:style>
        <a:lnRef idx="1">
          <a:scrgbClr r="0" g="0" b="0"/>
        </a:lnRef>
        <a:fillRef idx="1">
          <a:scrgbClr r="0" g="0" b="0"/>
        </a:fillRef>
        <a:effectRef idx="2">
          <a:scrgbClr r="0" g="0" b="0"/>
        </a:effectRef>
        <a:fontRef idx="minor"/>
      </dsp:style>
      <dsp:txBody>
        <a:bodyPr spcFirstLastPara="0" vert="horz" wrap="square" lIns="60960" tIns="60960" rIns="60960" bIns="60960" numCol="1" spcCol="1270" anchor="ctr" anchorCtr="0">
          <a:noAutofit/>
        </a:bodyPr>
        <a:lstStyle/>
        <a:p>
          <a:pPr lvl="0" algn="l" defTabSz="711200" rtl="0">
            <a:lnSpc>
              <a:spcPct val="90000"/>
            </a:lnSpc>
            <a:spcBef>
              <a:spcPct val="0"/>
            </a:spcBef>
            <a:spcAft>
              <a:spcPct val="35000"/>
            </a:spcAft>
          </a:pPr>
          <a:r>
            <a:rPr lang="cs-CZ" sz="1600" kern="1200" dirty="0" smtClean="0"/>
            <a:t>ČÍSLO PROJEKTU: </a:t>
          </a:r>
          <a:endParaRPr lang="cs-CZ" sz="1600" kern="1200" dirty="0"/>
        </a:p>
      </dsp:txBody>
      <dsp:txXfrm>
        <a:off x="1224143" y="1567773"/>
        <a:ext cx="6498543" cy="407634"/>
      </dsp:txXfrm>
    </dsp:sp>
  </dsp:spTree>
</dsp:drawing>
</file>

<file path=ppt/diagrams/layout1.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Úvodní snímek">
    <p:bg>
      <p:bgRef idx="1001">
        <a:schemeClr val="bg1"/>
      </p:bgRef>
    </p:bg>
    <p:spTree>
      <p:nvGrpSpPr>
        <p:cNvPr id="1" name=""/>
        <p:cNvGrpSpPr/>
        <p:nvPr/>
      </p:nvGrpSpPr>
      <p:grpSpPr>
        <a:xfrm>
          <a:off x="0" y="0"/>
          <a:ext cx="0" cy="0"/>
          <a:chOff x="0" y="0"/>
          <a:chExt cx="0" cy="0"/>
        </a:xfrm>
      </p:grpSpPr>
      <p:sp>
        <p:nvSpPr>
          <p:cNvPr id="8" name="Nadpis 7"/>
          <p:cNvSpPr>
            <a:spLocks noGrp="1"/>
          </p:cNvSpPr>
          <p:nvPr>
            <p:ph type="ctrTitle"/>
          </p:nvPr>
        </p:nvSpPr>
        <p:spPr>
          <a:xfrm>
            <a:off x="2286000" y="3124200"/>
            <a:ext cx="6172200" cy="1894362"/>
          </a:xfrm>
        </p:spPr>
        <p:txBody>
          <a:bodyPr/>
          <a:lstStyle>
            <a:lvl1pPr>
              <a:defRPr b="1"/>
            </a:lvl1pPr>
          </a:lstStyle>
          <a:p>
            <a:r>
              <a:rPr kumimoji="0" lang="cs-CZ" smtClean="0"/>
              <a:t>Kliknutím lze upravit styl.</a:t>
            </a:r>
            <a:endParaRPr kumimoji="0" lang="en-US"/>
          </a:p>
        </p:txBody>
      </p:sp>
      <p:sp>
        <p:nvSpPr>
          <p:cNvPr id="9" name="Podnadpis 8"/>
          <p:cNvSpPr>
            <a:spLocks noGrp="1"/>
          </p:cNvSpPr>
          <p:nvPr>
            <p:ph type="subTitle" idx="1"/>
          </p:nvPr>
        </p:nvSpPr>
        <p:spPr>
          <a:xfrm>
            <a:off x="2286000" y="5003322"/>
            <a:ext cx="6172200" cy="1371600"/>
          </a:xfrm>
        </p:spPr>
        <p:txBody>
          <a:bodyPr/>
          <a:lstStyle>
            <a:lvl1pPr marL="0" indent="0" algn="l">
              <a:buNone/>
              <a:defRPr sz="1800" b="1">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cs-CZ" smtClean="0"/>
              <a:t>Kliknutím lze upravit styl předlohy.</a:t>
            </a:r>
            <a:endParaRPr kumimoji="0" lang="en-US"/>
          </a:p>
        </p:txBody>
      </p:sp>
      <p:sp>
        <p:nvSpPr>
          <p:cNvPr id="28" name="Zástupný symbol pro datum 27"/>
          <p:cNvSpPr>
            <a:spLocks noGrp="1"/>
          </p:cNvSpPr>
          <p:nvPr>
            <p:ph type="dt" sz="half" idx="10"/>
          </p:nvPr>
        </p:nvSpPr>
        <p:spPr bwMode="auto">
          <a:xfrm rot="5400000">
            <a:off x="7764621" y="1174097"/>
            <a:ext cx="2286000" cy="381000"/>
          </a:xfrm>
        </p:spPr>
        <p:txBody>
          <a:bodyPr/>
          <a:lstStyle/>
          <a:p>
            <a:fld id="{5788DA8F-B225-4792-91AA-766D6D7E5E6F}" type="datetimeFigureOut">
              <a:rPr lang="cs-CZ" smtClean="0"/>
              <a:t>25.6.2012</a:t>
            </a:fld>
            <a:endParaRPr lang="cs-CZ"/>
          </a:p>
        </p:txBody>
      </p:sp>
      <p:sp>
        <p:nvSpPr>
          <p:cNvPr id="17" name="Zástupný symbol pro zápatí 16"/>
          <p:cNvSpPr>
            <a:spLocks noGrp="1"/>
          </p:cNvSpPr>
          <p:nvPr>
            <p:ph type="ftr" sz="quarter" idx="11"/>
          </p:nvPr>
        </p:nvSpPr>
        <p:spPr bwMode="auto">
          <a:xfrm rot="5400000">
            <a:off x="7077269" y="4181669"/>
            <a:ext cx="3657600" cy="384048"/>
          </a:xfrm>
        </p:spPr>
        <p:txBody>
          <a:bodyPr/>
          <a:lstStyle/>
          <a:p>
            <a:endParaRPr lang="cs-CZ"/>
          </a:p>
        </p:txBody>
      </p:sp>
      <p:sp>
        <p:nvSpPr>
          <p:cNvPr id="10" name="Obdélník 9"/>
          <p:cNvSpPr/>
          <p:nvPr/>
        </p:nvSpPr>
        <p:spPr bwMode="auto">
          <a:xfrm>
            <a:off x="381000" y="0"/>
            <a:ext cx="609600" cy="6858000"/>
          </a:xfrm>
          <a:prstGeom prst="rect">
            <a:avLst/>
          </a:prstGeom>
          <a:solidFill>
            <a:schemeClr val="accent1">
              <a:tint val="60000"/>
              <a:alpha val="54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Obdélník 11"/>
          <p:cNvSpPr/>
          <p:nvPr/>
        </p:nvSpPr>
        <p:spPr bwMode="auto">
          <a:xfrm>
            <a:off x="276336" y="0"/>
            <a:ext cx="104664" cy="6858000"/>
          </a:xfrm>
          <a:prstGeom prst="rect">
            <a:avLst/>
          </a:prstGeom>
          <a:solidFill>
            <a:schemeClr val="accent1">
              <a:tint val="40000"/>
              <a:alpha val="36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4" name="Obdélník 13"/>
          <p:cNvSpPr/>
          <p:nvPr/>
        </p:nvSpPr>
        <p:spPr bwMode="auto">
          <a:xfrm>
            <a:off x="990600" y="0"/>
            <a:ext cx="181872" cy="6858000"/>
          </a:xfrm>
          <a:prstGeom prst="rect">
            <a:avLst/>
          </a:prstGeom>
          <a:solidFill>
            <a:schemeClr val="accent1">
              <a:tint val="40000"/>
              <a:alpha val="7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9" name="Obdélník 18"/>
          <p:cNvSpPr/>
          <p:nvPr/>
        </p:nvSpPr>
        <p:spPr bwMode="auto">
          <a:xfrm>
            <a:off x="1141320" y="0"/>
            <a:ext cx="230280" cy="6858000"/>
          </a:xfrm>
          <a:prstGeom prst="rect">
            <a:avLst/>
          </a:prstGeom>
          <a:solidFill>
            <a:schemeClr val="accent1">
              <a:tint val="20000"/>
              <a:alpha val="7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Přímá spojnice 10"/>
          <p:cNvSpPr>
            <a:spLocks noChangeShapeType="1"/>
          </p:cNvSpPr>
          <p:nvPr/>
        </p:nvSpPr>
        <p:spPr bwMode="auto">
          <a:xfrm>
            <a:off x="106344" y="0"/>
            <a:ext cx="0" cy="6858000"/>
          </a:xfrm>
          <a:prstGeom prst="line">
            <a:avLst/>
          </a:prstGeom>
          <a:noFill/>
          <a:ln w="57150" cap="flat" cmpd="sng" algn="ctr">
            <a:solidFill>
              <a:schemeClr val="accent1">
                <a:tint val="60000"/>
                <a:alpha val="7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8" name="Přímá spojnice 17"/>
          <p:cNvSpPr>
            <a:spLocks noChangeShapeType="1"/>
          </p:cNvSpPr>
          <p:nvPr/>
        </p:nvSpPr>
        <p:spPr bwMode="auto">
          <a:xfrm>
            <a:off x="914400" y="0"/>
            <a:ext cx="0" cy="6858000"/>
          </a:xfrm>
          <a:prstGeom prst="line">
            <a:avLst/>
          </a:prstGeom>
          <a:noFill/>
          <a:ln w="57150" cap="flat" cmpd="sng" algn="ctr">
            <a:solidFill>
              <a:schemeClr val="accent1">
                <a:tint val="20000"/>
                <a:alpha val="8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0" name="Přímá spojnice 19"/>
          <p:cNvSpPr>
            <a:spLocks noChangeShapeType="1"/>
          </p:cNvSpPr>
          <p:nvPr/>
        </p:nvSpPr>
        <p:spPr bwMode="auto">
          <a:xfrm>
            <a:off x="854112" y="0"/>
            <a:ext cx="0" cy="6858000"/>
          </a:xfrm>
          <a:prstGeom prst="line">
            <a:avLst/>
          </a:prstGeom>
          <a:noFill/>
          <a:ln w="5715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6" name="Přímá spojnice 15"/>
          <p:cNvSpPr>
            <a:spLocks noChangeShapeType="1"/>
          </p:cNvSpPr>
          <p:nvPr/>
        </p:nvSpPr>
        <p:spPr bwMode="auto">
          <a:xfrm>
            <a:off x="1726640" y="0"/>
            <a:ext cx="0" cy="6858000"/>
          </a:xfrm>
          <a:prstGeom prst="line">
            <a:avLst/>
          </a:prstGeom>
          <a:noFill/>
          <a:ln w="28575" cap="flat" cmpd="sng" algn="ctr">
            <a:solidFill>
              <a:schemeClr val="accent1">
                <a:tint val="60000"/>
                <a:alpha val="82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5" name="Přímá spojnice 14"/>
          <p:cNvSpPr>
            <a:spLocks noChangeShapeType="1"/>
          </p:cNvSpPr>
          <p:nvPr/>
        </p:nvSpPr>
        <p:spPr bwMode="auto">
          <a:xfrm>
            <a:off x="1066800" y="0"/>
            <a:ext cx="0" cy="6858000"/>
          </a:xfrm>
          <a:prstGeom prst="line">
            <a:avLst/>
          </a:prstGeom>
          <a:noFill/>
          <a:ln w="9525"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2" name="Přímá spojnice 21"/>
          <p:cNvSpPr>
            <a:spLocks noChangeShapeType="1"/>
          </p:cNvSpPr>
          <p:nvPr/>
        </p:nvSpPr>
        <p:spPr bwMode="auto">
          <a:xfrm>
            <a:off x="9113856"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7" name="Obdélník 26"/>
          <p:cNvSpPr/>
          <p:nvPr/>
        </p:nvSpPr>
        <p:spPr bwMode="auto">
          <a:xfrm>
            <a:off x="1219200" y="0"/>
            <a:ext cx="76200" cy="6858000"/>
          </a:xfrm>
          <a:prstGeom prst="rect">
            <a:avLst/>
          </a:prstGeom>
          <a:solidFill>
            <a:schemeClr val="accent1">
              <a:tint val="60000"/>
              <a:alpha val="5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1" name="Ovál 20"/>
          <p:cNvSpPr/>
          <p:nvPr/>
        </p:nvSpPr>
        <p:spPr bwMode="auto">
          <a:xfrm>
            <a:off x="609600" y="3429000"/>
            <a:ext cx="1295400" cy="1295400"/>
          </a:xfrm>
          <a:prstGeom prst="ellipse">
            <a:avLst/>
          </a:prstGeom>
          <a:solidFill>
            <a:schemeClr val="accent1"/>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Ovál 22"/>
          <p:cNvSpPr/>
          <p:nvPr/>
        </p:nvSpPr>
        <p:spPr bwMode="auto">
          <a:xfrm>
            <a:off x="1309632" y="4866752"/>
            <a:ext cx="641424" cy="641424"/>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4" name="Ovál 23"/>
          <p:cNvSpPr/>
          <p:nvPr/>
        </p:nvSpPr>
        <p:spPr bwMode="auto">
          <a:xfrm>
            <a:off x="1091080" y="5500632"/>
            <a:ext cx="137160" cy="13716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6" name="Ovál 25"/>
          <p:cNvSpPr/>
          <p:nvPr/>
        </p:nvSpPr>
        <p:spPr bwMode="auto">
          <a:xfrm>
            <a:off x="1664208" y="5788152"/>
            <a:ext cx="274320" cy="27432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5" name="Ovál 24"/>
          <p:cNvSpPr/>
          <p:nvPr/>
        </p:nvSpPr>
        <p:spPr>
          <a:xfrm>
            <a:off x="1905000" y="4495800"/>
            <a:ext cx="365760" cy="365760"/>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9" name="Zástupný symbol pro číslo snímku 28"/>
          <p:cNvSpPr>
            <a:spLocks noGrp="1"/>
          </p:cNvSpPr>
          <p:nvPr>
            <p:ph type="sldNum" sz="quarter" idx="12"/>
          </p:nvPr>
        </p:nvSpPr>
        <p:spPr bwMode="auto">
          <a:xfrm>
            <a:off x="1325544" y="4928702"/>
            <a:ext cx="609600" cy="517524"/>
          </a:xfrm>
        </p:spPr>
        <p:txBody>
          <a:bodyPr/>
          <a:lstStyle/>
          <a:p>
            <a:fld id="{16FBDE85-1F09-4D3E-86BA-8EB04D655F8B}" type="slidenum">
              <a:rPr lang="cs-CZ" smtClean="0"/>
              <a:t>‹#›</a:t>
            </a:fld>
            <a:endParaRPr lang="cs-CZ"/>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Kliknutím lze upravit styl.</a:t>
            </a:r>
            <a:endParaRPr kumimoji="0" lang="en-US"/>
          </a:p>
        </p:txBody>
      </p:sp>
      <p:sp>
        <p:nvSpPr>
          <p:cNvPr id="8" name="Zástupný symbol pro obsah 7"/>
          <p:cNvSpPr>
            <a:spLocks noGrp="1"/>
          </p:cNvSpPr>
          <p:nvPr>
            <p:ph sz="quarter" idx="1"/>
          </p:nvPr>
        </p:nvSpPr>
        <p:spPr>
          <a:xfrm>
            <a:off x="457200" y="1600200"/>
            <a:ext cx="7467600" cy="4873752"/>
          </a:xfrm>
        </p:spPr>
        <p:txBody>
          <a:body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7" name="Zástupný symbol pro datum 6"/>
          <p:cNvSpPr>
            <a:spLocks noGrp="1"/>
          </p:cNvSpPr>
          <p:nvPr>
            <p:ph type="dt" sz="half" idx="14"/>
          </p:nvPr>
        </p:nvSpPr>
        <p:spPr/>
        <p:txBody>
          <a:bodyPr rtlCol="0"/>
          <a:lstStyle/>
          <a:p>
            <a:fld id="{5788DA8F-B225-4792-91AA-766D6D7E5E6F}" type="datetimeFigureOut">
              <a:rPr lang="cs-CZ" smtClean="0"/>
              <a:t>25.6.2012</a:t>
            </a:fld>
            <a:endParaRPr lang="cs-CZ"/>
          </a:p>
        </p:txBody>
      </p:sp>
      <p:sp>
        <p:nvSpPr>
          <p:cNvPr id="9" name="Zástupný symbol pro číslo snímku 8"/>
          <p:cNvSpPr>
            <a:spLocks noGrp="1"/>
          </p:cNvSpPr>
          <p:nvPr>
            <p:ph type="sldNum" sz="quarter" idx="15"/>
          </p:nvPr>
        </p:nvSpPr>
        <p:spPr/>
        <p:txBody>
          <a:bodyPr rtlCol="0"/>
          <a:lstStyle/>
          <a:p>
            <a:fld id="{16FBDE85-1F09-4D3E-86BA-8EB04D655F8B}" type="slidenum">
              <a:rPr lang="cs-CZ" smtClean="0"/>
              <a:t>‹#›</a:t>
            </a:fld>
            <a:endParaRPr lang="cs-CZ"/>
          </a:p>
        </p:txBody>
      </p:sp>
      <p:sp>
        <p:nvSpPr>
          <p:cNvPr id="10" name="Zástupný symbol pro zápatí 9"/>
          <p:cNvSpPr>
            <a:spLocks noGrp="1"/>
          </p:cNvSpPr>
          <p:nvPr>
            <p:ph type="ftr" sz="quarter" idx="16"/>
          </p:nvPr>
        </p:nvSpPr>
        <p:spPr/>
        <p:txBody>
          <a:bodyPr rtlCol="0"/>
          <a:lstStyle/>
          <a:p>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Záhlaví části">
    <p:bg>
      <p:bgRef idx="1001">
        <a:schemeClr val="bg2"/>
      </p:bgRef>
    </p:bg>
    <p:spTree>
      <p:nvGrpSpPr>
        <p:cNvPr id="1" name=""/>
        <p:cNvGrpSpPr/>
        <p:nvPr/>
      </p:nvGrpSpPr>
      <p:grpSpPr>
        <a:xfrm>
          <a:off x="0" y="0"/>
          <a:ext cx="0" cy="0"/>
          <a:chOff x="0" y="0"/>
          <a:chExt cx="0" cy="0"/>
        </a:xfrm>
      </p:grpSpPr>
      <p:sp>
        <p:nvSpPr>
          <p:cNvPr id="2" name="Nadpis 1"/>
          <p:cNvSpPr>
            <a:spLocks noGrp="1"/>
          </p:cNvSpPr>
          <p:nvPr>
            <p:ph type="title"/>
          </p:nvPr>
        </p:nvSpPr>
        <p:spPr>
          <a:xfrm>
            <a:off x="2286000" y="2895600"/>
            <a:ext cx="6172200" cy="2053590"/>
          </a:xfrm>
        </p:spPr>
        <p:txBody>
          <a:bodyPr/>
          <a:lstStyle>
            <a:lvl1pPr algn="l">
              <a:buNone/>
              <a:defRPr sz="3000" b="1" cap="small" baseline="0"/>
            </a:lvl1pPr>
          </a:lstStyle>
          <a:p>
            <a:r>
              <a:rPr kumimoji="0" lang="cs-CZ" smtClean="0"/>
              <a:t>Kliknutím lze upravit styl.</a:t>
            </a:r>
            <a:endParaRPr kumimoji="0" lang="en-US"/>
          </a:p>
        </p:txBody>
      </p:sp>
      <p:sp>
        <p:nvSpPr>
          <p:cNvPr id="3" name="Zástupný symbol pro text 2"/>
          <p:cNvSpPr>
            <a:spLocks noGrp="1"/>
          </p:cNvSpPr>
          <p:nvPr>
            <p:ph type="body" idx="1"/>
          </p:nvPr>
        </p:nvSpPr>
        <p:spPr>
          <a:xfrm>
            <a:off x="2286000" y="5010150"/>
            <a:ext cx="6172200" cy="1371600"/>
          </a:xfrm>
        </p:spPr>
        <p:txBody>
          <a:bodyPr anchor="t"/>
          <a:lstStyle>
            <a:lvl1pPr marL="0" indent="0">
              <a:buNone/>
              <a:defRPr sz="1800" b="1">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cs-CZ" smtClean="0"/>
              <a:t>Kliknutím lze upravit styly předlohy textu.</a:t>
            </a:r>
          </a:p>
        </p:txBody>
      </p:sp>
      <p:sp>
        <p:nvSpPr>
          <p:cNvPr id="4" name="Zástupný symbol pro datum 3"/>
          <p:cNvSpPr>
            <a:spLocks noGrp="1"/>
          </p:cNvSpPr>
          <p:nvPr>
            <p:ph type="dt" sz="half" idx="10"/>
          </p:nvPr>
        </p:nvSpPr>
        <p:spPr bwMode="auto">
          <a:xfrm rot="5400000">
            <a:off x="7763256" y="1170432"/>
            <a:ext cx="2286000" cy="381000"/>
          </a:xfrm>
        </p:spPr>
        <p:txBody>
          <a:bodyPr/>
          <a:lstStyle/>
          <a:p>
            <a:fld id="{5788DA8F-B225-4792-91AA-766D6D7E5E6F}" type="datetimeFigureOut">
              <a:rPr lang="cs-CZ" smtClean="0"/>
              <a:t>25.6.2012</a:t>
            </a:fld>
            <a:endParaRPr lang="cs-CZ"/>
          </a:p>
        </p:txBody>
      </p:sp>
      <p:sp>
        <p:nvSpPr>
          <p:cNvPr id="5" name="Zástupný symbol pro zápatí 4"/>
          <p:cNvSpPr>
            <a:spLocks noGrp="1"/>
          </p:cNvSpPr>
          <p:nvPr>
            <p:ph type="ftr" sz="quarter" idx="11"/>
          </p:nvPr>
        </p:nvSpPr>
        <p:spPr bwMode="auto">
          <a:xfrm rot="5400000">
            <a:off x="7077456" y="4178808"/>
            <a:ext cx="3657600" cy="384048"/>
          </a:xfrm>
        </p:spPr>
        <p:txBody>
          <a:bodyPr/>
          <a:lstStyle/>
          <a:p>
            <a:endParaRPr lang="cs-CZ"/>
          </a:p>
        </p:txBody>
      </p:sp>
      <p:sp>
        <p:nvSpPr>
          <p:cNvPr id="9" name="Obdélník 8"/>
          <p:cNvSpPr/>
          <p:nvPr/>
        </p:nvSpPr>
        <p:spPr bwMode="auto">
          <a:xfrm>
            <a:off x="381000" y="0"/>
            <a:ext cx="609600" cy="6858000"/>
          </a:xfrm>
          <a:prstGeom prst="rect">
            <a:avLst/>
          </a:prstGeom>
          <a:solidFill>
            <a:schemeClr val="accent1">
              <a:tint val="60000"/>
              <a:alpha val="54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Obdélník 9"/>
          <p:cNvSpPr/>
          <p:nvPr/>
        </p:nvSpPr>
        <p:spPr bwMode="auto">
          <a:xfrm>
            <a:off x="276336" y="0"/>
            <a:ext cx="104664" cy="6858000"/>
          </a:xfrm>
          <a:prstGeom prst="rect">
            <a:avLst/>
          </a:prstGeom>
          <a:solidFill>
            <a:schemeClr val="accent1">
              <a:tint val="40000"/>
              <a:alpha val="36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Obdélník 10"/>
          <p:cNvSpPr/>
          <p:nvPr/>
        </p:nvSpPr>
        <p:spPr bwMode="auto">
          <a:xfrm>
            <a:off x="990600" y="0"/>
            <a:ext cx="181872" cy="6858000"/>
          </a:xfrm>
          <a:prstGeom prst="rect">
            <a:avLst/>
          </a:prstGeom>
          <a:solidFill>
            <a:schemeClr val="accent1">
              <a:tint val="40000"/>
              <a:alpha val="7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Obdélník 11"/>
          <p:cNvSpPr/>
          <p:nvPr/>
        </p:nvSpPr>
        <p:spPr bwMode="auto">
          <a:xfrm>
            <a:off x="1141320" y="0"/>
            <a:ext cx="230280" cy="6858000"/>
          </a:xfrm>
          <a:prstGeom prst="rect">
            <a:avLst/>
          </a:prstGeom>
          <a:solidFill>
            <a:schemeClr val="accent1">
              <a:tint val="20000"/>
              <a:alpha val="7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Přímá spojnice 12"/>
          <p:cNvSpPr>
            <a:spLocks noChangeShapeType="1"/>
          </p:cNvSpPr>
          <p:nvPr/>
        </p:nvSpPr>
        <p:spPr bwMode="auto">
          <a:xfrm>
            <a:off x="106344" y="0"/>
            <a:ext cx="0" cy="6858000"/>
          </a:xfrm>
          <a:prstGeom prst="line">
            <a:avLst/>
          </a:prstGeom>
          <a:noFill/>
          <a:ln w="57150" cap="flat" cmpd="sng" algn="ctr">
            <a:solidFill>
              <a:schemeClr val="accent1">
                <a:tint val="60000"/>
                <a:alpha val="7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Přímá spojnice 13"/>
          <p:cNvSpPr>
            <a:spLocks noChangeShapeType="1"/>
          </p:cNvSpPr>
          <p:nvPr/>
        </p:nvSpPr>
        <p:spPr bwMode="auto">
          <a:xfrm>
            <a:off x="914400" y="0"/>
            <a:ext cx="0" cy="6858000"/>
          </a:xfrm>
          <a:prstGeom prst="line">
            <a:avLst/>
          </a:prstGeom>
          <a:noFill/>
          <a:ln w="57150" cap="flat" cmpd="sng" algn="ctr">
            <a:solidFill>
              <a:schemeClr val="accent1">
                <a:tint val="20000"/>
                <a:alpha val="8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5" name="Přímá spojnice 14"/>
          <p:cNvSpPr>
            <a:spLocks noChangeShapeType="1"/>
          </p:cNvSpPr>
          <p:nvPr/>
        </p:nvSpPr>
        <p:spPr bwMode="auto">
          <a:xfrm>
            <a:off x="854112" y="0"/>
            <a:ext cx="0" cy="6858000"/>
          </a:xfrm>
          <a:prstGeom prst="line">
            <a:avLst/>
          </a:prstGeom>
          <a:noFill/>
          <a:ln w="5715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6" name="Přímá spojnice 15"/>
          <p:cNvSpPr>
            <a:spLocks noChangeShapeType="1"/>
          </p:cNvSpPr>
          <p:nvPr/>
        </p:nvSpPr>
        <p:spPr bwMode="auto">
          <a:xfrm>
            <a:off x="1726640" y="0"/>
            <a:ext cx="0" cy="6858000"/>
          </a:xfrm>
          <a:prstGeom prst="line">
            <a:avLst/>
          </a:prstGeom>
          <a:noFill/>
          <a:ln w="28575" cap="flat" cmpd="sng" algn="ctr">
            <a:solidFill>
              <a:schemeClr val="accent1">
                <a:tint val="60000"/>
                <a:alpha val="82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7" name="Přímá spojnice 16"/>
          <p:cNvSpPr>
            <a:spLocks noChangeShapeType="1"/>
          </p:cNvSpPr>
          <p:nvPr/>
        </p:nvSpPr>
        <p:spPr bwMode="auto">
          <a:xfrm>
            <a:off x="1066800" y="0"/>
            <a:ext cx="0" cy="6858000"/>
          </a:xfrm>
          <a:prstGeom prst="line">
            <a:avLst/>
          </a:prstGeom>
          <a:noFill/>
          <a:ln w="9525"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8" name="Obdélník 17"/>
          <p:cNvSpPr/>
          <p:nvPr/>
        </p:nvSpPr>
        <p:spPr bwMode="auto">
          <a:xfrm>
            <a:off x="1219200" y="0"/>
            <a:ext cx="76200" cy="6858000"/>
          </a:xfrm>
          <a:prstGeom prst="rect">
            <a:avLst/>
          </a:prstGeom>
          <a:solidFill>
            <a:schemeClr val="accent1">
              <a:tint val="60000"/>
              <a:alpha val="5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9" name="Ovál 18"/>
          <p:cNvSpPr/>
          <p:nvPr/>
        </p:nvSpPr>
        <p:spPr bwMode="auto">
          <a:xfrm>
            <a:off x="609600" y="3429000"/>
            <a:ext cx="1295400" cy="129540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0" name="Ovál 19"/>
          <p:cNvSpPr/>
          <p:nvPr/>
        </p:nvSpPr>
        <p:spPr bwMode="auto">
          <a:xfrm>
            <a:off x="1324704" y="4866752"/>
            <a:ext cx="641424" cy="641424"/>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1" name="Ovál 20"/>
          <p:cNvSpPr/>
          <p:nvPr/>
        </p:nvSpPr>
        <p:spPr bwMode="auto">
          <a:xfrm>
            <a:off x="1091080" y="5500632"/>
            <a:ext cx="137160" cy="13716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2" name="Ovál 21"/>
          <p:cNvSpPr/>
          <p:nvPr/>
        </p:nvSpPr>
        <p:spPr bwMode="auto">
          <a:xfrm>
            <a:off x="1664208" y="5791200"/>
            <a:ext cx="274320" cy="27432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Ovál 22"/>
          <p:cNvSpPr/>
          <p:nvPr/>
        </p:nvSpPr>
        <p:spPr bwMode="auto">
          <a:xfrm>
            <a:off x="1879040" y="4479888"/>
            <a:ext cx="365760" cy="365760"/>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6" name="Přímá spojnice 25"/>
          <p:cNvSpPr>
            <a:spLocks noChangeShapeType="1"/>
          </p:cNvSpPr>
          <p:nvPr/>
        </p:nvSpPr>
        <p:spPr bwMode="auto">
          <a:xfrm>
            <a:off x="9097944"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6" name="Zástupný symbol pro číslo snímku 5"/>
          <p:cNvSpPr>
            <a:spLocks noGrp="1"/>
          </p:cNvSpPr>
          <p:nvPr>
            <p:ph type="sldNum" sz="quarter" idx="12"/>
          </p:nvPr>
        </p:nvSpPr>
        <p:spPr bwMode="auto">
          <a:xfrm>
            <a:off x="1340616" y="4928702"/>
            <a:ext cx="609600" cy="517524"/>
          </a:xfrm>
        </p:spPr>
        <p:txBody>
          <a:bodyPr/>
          <a:lstStyle/>
          <a:p>
            <a:fld id="{16FBDE85-1F09-4D3E-86BA-8EB04D655F8B}" type="slidenum">
              <a:rPr lang="cs-CZ" smtClean="0"/>
              <a:t>‹#›</a:t>
            </a:fld>
            <a:endParaRPr lang="cs-CZ"/>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Kliknutím lze upravit styl.</a:t>
            </a:r>
            <a:endParaRPr kumimoji="0" lang="en-US"/>
          </a:p>
        </p:txBody>
      </p:sp>
      <p:sp>
        <p:nvSpPr>
          <p:cNvPr id="5" name="Zástupný symbol pro datum 4"/>
          <p:cNvSpPr>
            <a:spLocks noGrp="1"/>
          </p:cNvSpPr>
          <p:nvPr>
            <p:ph type="dt" sz="half" idx="10"/>
          </p:nvPr>
        </p:nvSpPr>
        <p:spPr/>
        <p:txBody>
          <a:bodyPr/>
          <a:lstStyle/>
          <a:p>
            <a:fld id="{5788DA8F-B225-4792-91AA-766D6D7E5E6F}" type="datetimeFigureOut">
              <a:rPr lang="cs-CZ" smtClean="0"/>
              <a:t>25.6.2012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16FBDE85-1F09-4D3E-86BA-8EB04D655F8B}" type="slidenum">
              <a:rPr lang="cs-CZ" smtClean="0"/>
              <a:t>‹#›</a:t>
            </a:fld>
            <a:endParaRPr lang="cs-CZ"/>
          </a:p>
        </p:txBody>
      </p:sp>
      <p:sp>
        <p:nvSpPr>
          <p:cNvPr id="9" name="Zástupný symbol pro obsah 8"/>
          <p:cNvSpPr>
            <a:spLocks noGrp="1"/>
          </p:cNvSpPr>
          <p:nvPr>
            <p:ph sz="quarter" idx="1"/>
          </p:nvPr>
        </p:nvSpPr>
        <p:spPr>
          <a:xfrm>
            <a:off x="457200" y="1600200"/>
            <a:ext cx="3657600" cy="4572000"/>
          </a:xfrm>
        </p:spPr>
        <p:txBody>
          <a:body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11" name="Zástupný symbol pro obsah 10"/>
          <p:cNvSpPr>
            <a:spLocks noGrp="1"/>
          </p:cNvSpPr>
          <p:nvPr>
            <p:ph sz="quarter" idx="2"/>
          </p:nvPr>
        </p:nvSpPr>
        <p:spPr>
          <a:xfrm>
            <a:off x="4270248" y="1600200"/>
            <a:ext cx="3657600" cy="4572000"/>
          </a:xfrm>
        </p:spPr>
        <p:txBody>
          <a:body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7543800" cy="1143000"/>
          </a:xfrm>
        </p:spPr>
        <p:txBody>
          <a:bodyPr anchor="b"/>
          <a:lstStyle>
            <a:lvl1pPr>
              <a:defRPr/>
            </a:lvl1pPr>
          </a:lstStyle>
          <a:p>
            <a:r>
              <a:rPr kumimoji="0" lang="cs-CZ" smtClean="0"/>
              <a:t>Kliknutím lze upravit styl.</a:t>
            </a:r>
            <a:endParaRPr kumimoji="0" lang="en-US"/>
          </a:p>
        </p:txBody>
      </p:sp>
      <p:sp>
        <p:nvSpPr>
          <p:cNvPr id="7" name="Zástupný symbol pro datum 6"/>
          <p:cNvSpPr>
            <a:spLocks noGrp="1"/>
          </p:cNvSpPr>
          <p:nvPr>
            <p:ph type="dt" sz="half" idx="10"/>
          </p:nvPr>
        </p:nvSpPr>
        <p:spPr/>
        <p:txBody>
          <a:bodyPr/>
          <a:lstStyle/>
          <a:p>
            <a:fld id="{5788DA8F-B225-4792-91AA-766D6D7E5E6F}" type="datetimeFigureOut">
              <a:rPr lang="cs-CZ" smtClean="0"/>
              <a:t>25.6.2012</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16FBDE85-1F09-4D3E-86BA-8EB04D655F8B}" type="slidenum">
              <a:rPr lang="cs-CZ" smtClean="0"/>
              <a:t>‹#›</a:t>
            </a:fld>
            <a:endParaRPr lang="cs-CZ"/>
          </a:p>
        </p:txBody>
      </p:sp>
      <p:sp>
        <p:nvSpPr>
          <p:cNvPr id="11" name="Zástupný symbol pro obsah 10"/>
          <p:cNvSpPr>
            <a:spLocks noGrp="1"/>
          </p:cNvSpPr>
          <p:nvPr>
            <p:ph sz="quarter" idx="2"/>
          </p:nvPr>
        </p:nvSpPr>
        <p:spPr>
          <a:xfrm>
            <a:off x="457200" y="2362200"/>
            <a:ext cx="3657600" cy="3886200"/>
          </a:xfrm>
        </p:spPr>
        <p:txBody>
          <a:body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13" name="Zástupný symbol pro obsah 12"/>
          <p:cNvSpPr>
            <a:spLocks noGrp="1"/>
          </p:cNvSpPr>
          <p:nvPr>
            <p:ph sz="quarter" idx="4"/>
          </p:nvPr>
        </p:nvSpPr>
        <p:spPr>
          <a:xfrm>
            <a:off x="4371975" y="2362200"/>
            <a:ext cx="3657600" cy="3886200"/>
          </a:xfrm>
        </p:spPr>
        <p:txBody>
          <a:body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12" name="Zástupný symbol pro text 11"/>
          <p:cNvSpPr>
            <a:spLocks noGrp="1"/>
          </p:cNvSpPr>
          <p:nvPr>
            <p:ph type="body" sz="quarter" idx="1"/>
          </p:nvPr>
        </p:nvSpPr>
        <p:spPr>
          <a:xfrm>
            <a:off x="457200" y="1569720"/>
            <a:ext cx="3657600" cy="658368"/>
          </a:xfrm>
          <a:prstGeom prst="roundRect">
            <a:avLst>
              <a:gd name="adj" fmla="val 16667"/>
            </a:avLst>
          </a:prstGeom>
          <a:solidFill>
            <a:schemeClr val="accent1"/>
          </a:solidFill>
        </p:spPr>
        <p:txBody>
          <a:bodyPr rtlCol="0" anchor="ctr">
            <a:noAutofit/>
          </a:bodyPr>
          <a:lstStyle>
            <a:lvl1pPr marL="0" indent="0">
              <a:buFontTx/>
              <a:buNone/>
              <a:defRPr sz="2000" b="1">
                <a:solidFill>
                  <a:srgbClr val="FFFFFF"/>
                </a:solidFill>
              </a:defRPr>
            </a:lvl1pPr>
          </a:lstStyle>
          <a:p>
            <a:pPr lvl="0" eaLnBrk="1" latinLnBrk="0" hangingPunct="1"/>
            <a:r>
              <a:rPr kumimoji="0" lang="cs-CZ" smtClean="0"/>
              <a:t>Kliknutím lze upravit styly předlohy textu.</a:t>
            </a:r>
          </a:p>
        </p:txBody>
      </p:sp>
      <p:sp>
        <p:nvSpPr>
          <p:cNvPr id="14" name="Zástupný symbol pro text 13"/>
          <p:cNvSpPr>
            <a:spLocks noGrp="1"/>
          </p:cNvSpPr>
          <p:nvPr>
            <p:ph type="body" sz="quarter" idx="3"/>
          </p:nvPr>
        </p:nvSpPr>
        <p:spPr>
          <a:xfrm>
            <a:off x="4343400" y="1569720"/>
            <a:ext cx="3657600" cy="658368"/>
          </a:xfrm>
          <a:prstGeom prst="roundRect">
            <a:avLst>
              <a:gd name="adj" fmla="val 16667"/>
            </a:avLst>
          </a:prstGeom>
          <a:solidFill>
            <a:schemeClr val="accent1"/>
          </a:solidFill>
        </p:spPr>
        <p:txBody>
          <a:bodyPr rtlCol="0" anchor="ctr">
            <a:noAutofit/>
          </a:bodyPr>
          <a:lstStyle>
            <a:lvl1pPr marL="0" indent="0">
              <a:buFontTx/>
              <a:buNone/>
              <a:defRPr sz="2000" b="1">
                <a:solidFill>
                  <a:srgbClr val="FFFFFF"/>
                </a:solidFill>
              </a:defRPr>
            </a:lvl1pPr>
          </a:lstStyle>
          <a:p>
            <a:pPr lvl="0" eaLnBrk="1" latinLnBrk="0" hangingPunct="1"/>
            <a:r>
              <a:rPr kumimoji="0" lang="cs-CZ" smtClean="0"/>
              <a:t>Kliknutím lze upravit styly předlohy textu.</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Kliknutím lze upravit styl.</a:t>
            </a:r>
            <a:endParaRPr kumimoji="0" lang="en-US"/>
          </a:p>
        </p:txBody>
      </p:sp>
      <p:sp>
        <p:nvSpPr>
          <p:cNvPr id="6" name="Zástupný symbol pro datum 5"/>
          <p:cNvSpPr>
            <a:spLocks noGrp="1"/>
          </p:cNvSpPr>
          <p:nvPr>
            <p:ph type="dt" sz="half" idx="10"/>
          </p:nvPr>
        </p:nvSpPr>
        <p:spPr/>
        <p:txBody>
          <a:bodyPr rtlCol="0"/>
          <a:lstStyle/>
          <a:p>
            <a:fld id="{5788DA8F-B225-4792-91AA-766D6D7E5E6F}" type="datetimeFigureOut">
              <a:rPr lang="cs-CZ" smtClean="0"/>
              <a:t>25.6.2012</a:t>
            </a:fld>
            <a:endParaRPr lang="cs-CZ"/>
          </a:p>
        </p:txBody>
      </p:sp>
      <p:sp>
        <p:nvSpPr>
          <p:cNvPr id="7" name="Zástupný symbol pro číslo snímku 6"/>
          <p:cNvSpPr>
            <a:spLocks noGrp="1"/>
          </p:cNvSpPr>
          <p:nvPr>
            <p:ph type="sldNum" sz="quarter" idx="11"/>
          </p:nvPr>
        </p:nvSpPr>
        <p:spPr/>
        <p:txBody>
          <a:bodyPr rtlCol="0"/>
          <a:lstStyle/>
          <a:p>
            <a:fld id="{16FBDE85-1F09-4D3E-86BA-8EB04D655F8B}" type="slidenum">
              <a:rPr lang="cs-CZ" smtClean="0"/>
              <a:t>‹#›</a:t>
            </a:fld>
            <a:endParaRPr lang="cs-CZ"/>
          </a:p>
        </p:txBody>
      </p:sp>
      <p:sp>
        <p:nvSpPr>
          <p:cNvPr id="8" name="Zástupný symbol pro zápatí 7"/>
          <p:cNvSpPr>
            <a:spLocks noGrp="1"/>
          </p:cNvSpPr>
          <p:nvPr>
            <p:ph type="ftr" sz="quarter" idx="12"/>
          </p:nvPr>
        </p:nvSpPr>
        <p:spPr/>
        <p:txBody>
          <a:bodyPr rtlCol="0"/>
          <a:lstStyle/>
          <a:p>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5788DA8F-B225-4792-91AA-766D6D7E5E6F}" type="datetimeFigureOut">
              <a:rPr lang="cs-CZ" smtClean="0"/>
              <a:t>25.6.2012</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16FBDE85-1F09-4D3E-86BA-8EB04D655F8B}" type="slidenum">
              <a:rPr lang="cs-CZ" smtClean="0"/>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Obsah s titulkem">
    <p:bg>
      <p:bgRef idx="1001">
        <a:schemeClr val="bg1"/>
      </p:bgRef>
    </p:bg>
    <p:spTree>
      <p:nvGrpSpPr>
        <p:cNvPr id="1" name=""/>
        <p:cNvGrpSpPr/>
        <p:nvPr/>
      </p:nvGrpSpPr>
      <p:grpSpPr>
        <a:xfrm>
          <a:off x="0" y="0"/>
          <a:ext cx="0" cy="0"/>
          <a:chOff x="0" y="0"/>
          <a:chExt cx="0" cy="0"/>
        </a:xfrm>
      </p:grpSpPr>
      <p:sp>
        <p:nvSpPr>
          <p:cNvPr id="10" name="Přímá spojnice 9"/>
          <p:cNvSpPr>
            <a:spLocks noChangeShapeType="1"/>
          </p:cNvSpPr>
          <p:nvPr/>
        </p:nvSpPr>
        <p:spPr bwMode="auto">
          <a:xfrm>
            <a:off x="8763000" y="0"/>
            <a:ext cx="0" cy="6858000"/>
          </a:xfrm>
          <a:prstGeom prst="line">
            <a:avLst/>
          </a:prstGeom>
          <a:noFill/>
          <a:ln w="38100" cap="flat" cmpd="sng" algn="ctr">
            <a:solidFill>
              <a:schemeClr val="accent1">
                <a:tint val="60000"/>
                <a:alpha val="93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 name="Nadpis 1"/>
          <p:cNvSpPr>
            <a:spLocks noGrp="1"/>
          </p:cNvSpPr>
          <p:nvPr>
            <p:ph type="title"/>
          </p:nvPr>
        </p:nvSpPr>
        <p:spPr>
          <a:xfrm rot="5400000">
            <a:off x="3371850" y="3200400"/>
            <a:ext cx="6309360" cy="457200"/>
          </a:xfrm>
        </p:spPr>
        <p:txBody>
          <a:bodyPr anchor="b"/>
          <a:lstStyle>
            <a:lvl1pPr algn="l">
              <a:buNone/>
              <a:defRPr sz="2000" b="1" cap="small" baseline="0"/>
            </a:lvl1pPr>
          </a:lstStyle>
          <a:p>
            <a:r>
              <a:rPr kumimoji="0" lang="cs-CZ" smtClean="0"/>
              <a:t>Kliknutím lze upravit styl.</a:t>
            </a:r>
            <a:endParaRPr kumimoji="0" lang="en-US"/>
          </a:p>
        </p:txBody>
      </p:sp>
      <p:sp>
        <p:nvSpPr>
          <p:cNvPr id="3" name="Zástupný symbol pro text 2"/>
          <p:cNvSpPr>
            <a:spLocks noGrp="1"/>
          </p:cNvSpPr>
          <p:nvPr>
            <p:ph type="body" idx="2"/>
          </p:nvPr>
        </p:nvSpPr>
        <p:spPr>
          <a:xfrm>
            <a:off x="6812280" y="274320"/>
            <a:ext cx="1527048" cy="4983480"/>
          </a:xfrm>
        </p:spPr>
        <p:txBody>
          <a:bodyPr/>
          <a:lstStyle>
            <a:lvl1pPr marL="0" indent="0">
              <a:spcBef>
                <a:spcPts val="400"/>
              </a:spcBef>
              <a:spcAft>
                <a:spcPts val="1000"/>
              </a:spcAft>
              <a:buNone/>
              <a:defRPr sz="1200"/>
            </a:lvl1pPr>
            <a:lvl2pPr>
              <a:buNone/>
              <a:defRPr sz="1200"/>
            </a:lvl2pPr>
            <a:lvl3pPr>
              <a:buNone/>
              <a:defRPr sz="1000"/>
            </a:lvl3pPr>
            <a:lvl4pPr>
              <a:buNone/>
              <a:defRPr sz="900"/>
            </a:lvl4pPr>
            <a:lvl5pPr>
              <a:buNone/>
              <a:defRPr sz="900"/>
            </a:lvl5pPr>
          </a:lstStyle>
          <a:p>
            <a:pPr lvl="0" eaLnBrk="1" latinLnBrk="0" hangingPunct="1"/>
            <a:r>
              <a:rPr kumimoji="0" lang="cs-CZ" smtClean="0"/>
              <a:t>Kliknutím lze upravit styly předlohy textu.</a:t>
            </a:r>
          </a:p>
        </p:txBody>
      </p:sp>
      <p:sp>
        <p:nvSpPr>
          <p:cNvPr id="8" name="Přímá spojnice 7"/>
          <p:cNvSpPr>
            <a:spLocks noChangeShapeType="1"/>
          </p:cNvSpPr>
          <p:nvPr/>
        </p:nvSpPr>
        <p:spPr bwMode="auto">
          <a:xfrm>
            <a:off x="62484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9" name="Přímá spojnice 8"/>
          <p:cNvSpPr>
            <a:spLocks noChangeShapeType="1"/>
          </p:cNvSpPr>
          <p:nvPr/>
        </p:nvSpPr>
        <p:spPr bwMode="auto">
          <a:xfrm>
            <a:off x="6192296" y="0"/>
            <a:ext cx="0" cy="6858000"/>
          </a:xfrm>
          <a:prstGeom prst="line">
            <a:avLst/>
          </a:prstGeom>
          <a:noFill/>
          <a:ln w="1270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1" name="Přímá spojnice 10"/>
          <p:cNvSpPr>
            <a:spLocks noChangeShapeType="1"/>
          </p:cNvSpPr>
          <p:nvPr/>
        </p:nvSpPr>
        <p:spPr bwMode="auto">
          <a:xfrm>
            <a:off x="8991600" y="0"/>
            <a:ext cx="0" cy="6858000"/>
          </a:xfrm>
          <a:prstGeom prst="line">
            <a:avLst/>
          </a:prstGeom>
          <a:noFill/>
          <a:ln w="1905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Obdélník 11"/>
          <p:cNvSpPr/>
          <p:nvPr/>
        </p:nvSpPr>
        <p:spPr bwMode="auto">
          <a:xfrm>
            <a:off x="8839200" y="0"/>
            <a:ext cx="304800" cy="6858000"/>
          </a:xfrm>
          <a:prstGeom prst="rect">
            <a:avLst/>
          </a:prstGeom>
          <a:solidFill>
            <a:schemeClr val="accent1">
              <a:tint val="60000"/>
              <a:alpha val="87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Přímá spojnice 12"/>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Ovál 13"/>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8" name="Zástupný symbol pro obsah 17"/>
          <p:cNvSpPr>
            <a:spLocks noGrp="1"/>
          </p:cNvSpPr>
          <p:nvPr>
            <p:ph sz="quarter" idx="1"/>
          </p:nvPr>
        </p:nvSpPr>
        <p:spPr>
          <a:xfrm>
            <a:off x="304800" y="274320"/>
            <a:ext cx="5638800" cy="6327648"/>
          </a:xfrm>
        </p:spPr>
        <p:txBody>
          <a:body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21" name="Zástupný symbol pro datum 20"/>
          <p:cNvSpPr>
            <a:spLocks noGrp="1"/>
          </p:cNvSpPr>
          <p:nvPr>
            <p:ph type="dt" sz="half" idx="14"/>
          </p:nvPr>
        </p:nvSpPr>
        <p:spPr/>
        <p:txBody>
          <a:bodyPr rtlCol="0"/>
          <a:lstStyle/>
          <a:p>
            <a:fld id="{5788DA8F-B225-4792-91AA-766D6D7E5E6F}" type="datetimeFigureOut">
              <a:rPr lang="cs-CZ" smtClean="0"/>
              <a:t>25.6.2012</a:t>
            </a:fld>
            <a:endParaRPr lang="cs-CZ"/>
          </a:p>
        </p:txBody>
      </p:sp>
      <p:sp>
        <p:nvSpPr>
          <p:cNvPr id="22" name="Zástupný symbol pro číslo snímku 21"/>
          <p:cNvSpPr>
            <a:spLocks noGrp="1"/>
          </p:cNvSpPr>
          <p:nvPr>
            <p:ph type="sldNum" sz="quarter" idx="15"/>
          </p:nvPr>
        </p:nvSpPr>
        <p:spPr/>
        <p:txBody>
          <a:bodyPr rtlCol="0"/>
          <a:lstStyle/>
          <a:p>
            <a:fld id="{16FBDE85-1F09-4D3E-86BA-8EB04D655F8B}" type="slidenum">
              <a:rPr lang="cs-CZ" smtClean="0"/>
              <a:t>‹#›</a:t>
            </a:fld>
            <a:endParaRPr lang="cs-CZ"/>
          </a:p>
        </p:txBody>
      </p:sp>
      <p:sp>
        <p:nvSpPr>
          <p:cNvPr id="23" name="Zástupný symbol pro zápatí 22"/>
          <p:cNvSpPr>
            <a:spLocks noGrp="1"/>
          </p:cNvSpPr>
          <p:nvPr>
            <p:ph type="ftr" sz="quarter" idx="16"/>
          </p:nvPr>
        </p:nvSpPr>
        <p:spPr/>
        <p:txBody>
          <a:bodyPr rtlCol="0"/>
          <a:lstStyle/>
          <a:p>
            <a:endParaRPr lang="cs-CZ"/>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Obrázek s titulkem">
    <p:spTree>
      <p:nvGrpSpPr>
        <p:cNvPr id="1" name=""/>
        <p:cNvGrpSpPr/>
        <p:nvPr/>
      </p:nvGrpSpPr>
      <p:grpSpPr>
        <a:xfrm>
          <a:off x="0" y="0"/>
          <a:ext cx="0" cy="0"/>
          <a:chOff x="0" y="0"/>
          <a:chExt cx="0" cy="0"/>
        </a:xfrm>
      </p:grpSpPr>
      <p:sp>
        <p:nvSpPr>
          <p:cNvPr id="9" name="Přímá spojnice 8"/>
          <p:cNvSpPr>
            <a:spLocks noChangeShapeType="1"/>
          </p:cNvSpPr>
          <p:nvPr/>
        </p:nvSpPr>
        <p:spPr bwMode="auto">
          <a:xfrm>
            <a:off x="87630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Ovál 12"/>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 name="Nadpis 1"/>
          <p:cNvSpPr>
            <a:spLocks noGrp="1"/>
          </p:cNvSpPr>
          <p:nvPr>
            <p:ph type="title"/>
          </p:nvPr>
        </p:nvSpPr>
        <p:spPr>
          <a:xfrm rot="5400000">
            <a:off x="3350133" y="3200400"/>
            <a:ext cx="6309360" cy="457200"/>
          </a:xfrm>
        </p:spPr>
        <p:txBody>
          <a:bodyPr anchor="b"/>
          <a:lstStyle>
            <a:lvl1pPr algn="l">
              <a:buNone/>
              <a:defRPr sz="2000" b="1"/>
            </a:lvl1pPr>
          </a:lstStyle>
          <a:p>
            <a:r>
              <a:rPr kumimoji="0" lang="cs-CZ" smtClean="0"/>
              <a:t>Kliknutím lze upravit styl.</a:t>
            </a:r>
            <a:endParaRPr kumimoji="0" lang="en-US"/>
          </a:p>
        </p:txBody>
      </p:sp>
      <p:sp>
        <p:nvSpPr>
          <p:cNvPr id="3" name="Zástupný symbol pro obrázek 2"/>
          <p:cNvSpPr>
            <a:spLocks noGrp="1"/>
          </p:cNvSpPr>
          <p:nvPr>
            <p:ph type="pic" idx="1"/>
          </p:nvPr>
        </p:nvSpPr>
        <p:spPr>
          <a:xfrm>
            <a:off x="0" y="0"/>
            <a:ext cx="6172200" cy="6858000"/>
          </a:xfrm>
          <a:solidFill>
            <a:schemeClr val="bg2"/>
          </a:solidFill>
          <a:ln w="1270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lstStyle>
            <a:lvl1pPr marL="0" indent="0">
              <a:buNone/>
              <a:defRPr sz="3200"/>
            </a:lvl1pPr>
          </a:lstStyle>
          <a:p>
            <a:pPr algn="ctr" eaLnBrk="1" latinLnBrk="0" hangingPunct="1">
              <a:buFontTx/>
              <a:buNone/>
            </a:pPr>
            <a:r>
              <a:rPr kumimoji="0" lang="cs-CZ" smtClean="0"/>
              <a:t>Kliknutím na ikonu přidáte obrázek.</a:t>
            </a:r>
            <a:endParaRPr kumimoji="0" lang="en-US" dirty="0"/>
          </a:p>
        </p:txBody>
      </p:sp>
      <p:sp>
        <p:nvSpPr>
          <p:cNvPr id="4" name="Zástupný symbol pro text 3"/>
          <p:cNvSpPr>
            <a:spLocks noGrp="1"/>
          </p:cNvSpPr>
          <p:nvPr>
            <p:ph type="body" sz="half" idx="2"/>
          </p:nvPr>
        </p:nvSpPr>
        <p:spPr>
          <a:xfrm>
            <a:off x="6765798" y="264795"/>
            <a:ext cx="1524000" cy="4956048"/>
          </a:xfrm>
        </p:spPr>
        <p:txBody>
          <a:bodyPr rot="0" spcFirstLastPara="0" vertOverflow="overflow" horzOverflow="overflow" vert="horz" wrap="square" lIns="91440" tIns="45720" rIns="91440" bIns="45720" numCol="1" spcCol="274320" rtlCol="0" fromWordArt="0" anchor="t" anchorCtr="0" forceAA="0" compatLnSpc="1">
            <a:normAutofit/>
          </a:bodyPr>
          <a:lstStyle>
            <a:lvl1pPr marL="0" indent="0">
              <a:spcBef>
                <a:spcPts val="100"/>
              </a:spcBef>
              <a:spcAft>
                <a:spcPts val="400"/>
              </a:spcAft>
              <a:buFontTx/>
              <a:buNone/>
              <a:defRPr sz="1200"/>
            </a:lvl1pPr>
            <a:lvl2pPr>
              <a:defRPr sz="1200"/>
            </a:lvl2pPr>
            <a:lvl3pPr>
              <a:defRPr sz="1000"/>
            </a:lvl3pPr>
            <a:lvl4pPr>
              <a:defRPr sz="900"/>
            </a:lvl4pPr>
            <a:lvl5pPr>
              <a:defRPr sz="900"/>
            </a:lvl5pPr>
          </a:lstStyle>
          <a:p>
            <a:pPr lvl="0" eaLnBrk="1" latinLnBrk="0" hangingPunct="1"/>
            <a:r>
              <a:rPr kumimoji="0" lang="cs-CZ" smtClean="0"/>
              <a:t>Kliknutím lze upravit styly předlohy textu.</a:t>
            </a:r>
          </a:p>
        </p:txBody>
      </p:sp>
      <p:sp>
        <p:nvSpPr>
          <p:cNvPr id="10" name="Přímá spojnice 9"/>
          <p:cNvSpPr>
            <a:spLocks noChangeShapeType="1"/>
          </p:cNvSpPr>
          <p:nvPr/>
        </p:nvSpPr>
        <p:spPr bwMode="auto">
          <a:xfrm>
            <a:off x="8991600" y="0"/>
            <a:ext cx="0" cy="6858000"/>
          </a:xfrm>
          <a:prstGeom prst="line">
            <a:avLst/>
          </a:prstGeom>
          <a:noFill/>
          <a:ln w="9525" cap="flat" cmpd="sng" algn="ctr">
            <a:solidFill>
              <a:schemeClr val="tx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1" name="Obdélník 10"/>
          <p:cNvSpPr/>
          <p:nvPr/>
        </p:nvSpPr>
        <p:spPr bwMode="auto">
          <a:xfrm>
            <a:off x="8839200" y="0"/>
            <a:ext cx="304800" cy="6858000"/>
          </a:xfrm>
          <a:prstGeom prst="rect">
            <a:avLst/>
          </a:prstGeom>
          <a:solidFill>
            <a:schemeClr val="accent1">
              <a:tint val="6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Přímá spojnice 11"/>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9" name="Přímá spojnice 18"/>
          <p:cNvSpPr>
            <a:spLocks noChangeShapeType="1"/>
          </p:cNvSpPr>
          <p:nvPr/>
        </p:nvSpPr>
        <p:spPr bwMode="auto">
          <a:xfrm>
            <a:off x="62484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0" name="Přímá spojnice 19"/>
          <p:cNvSpPr>
            <a:spLocks noChangeShapeType="1"/>
          </p:cNvSpPr>
          <p:nvPr/>
        </p:nvSpPr>
        <p:spPr bwMode="auto">
          <a:xfrm>
            <a:off x="6192296" y="0"/>
            <a:ext cx="0" cy="6858000"/>
          </a:xfrm>
          <a:prstGeom prst="line">
            <a:avLst/>
          </a:prstGeom>
          <a:noFill/>
          <a:ln w="1270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7" name="Zástupný symbol pro datum 16"/>
          <p:cNvSpPr>
            <a:spLocks noGrp="1"/>
          </p:cNvSpPr>
          <p:nvPr>
            <p:ph type="dt" sz="half" idx="10"/>
          </p:nvPr>
        </p:nvSpPr>
        <p:spPr/>
        <p:txBody>
          <a:bodyPr rtlCol="0"/>
          <a:lstStyle/>
          <a:p>
            <a:fld id="{5788DA8F-B225-4792-91AA-766D6D7E5E6F}" type="datetimeFigureOut">
              <a:rPr lang="cs-CZ" smtClean="0"/>
              <a:t>25.6.2012</a:t>
            </a:fld>
            <a:endParaRPr lang="cs-CZ"/>
          </a:p>
        </p:txBody>
      </p:sp>
      <p:sp>
        <p:nvSpPr>
          <p:cNvPr id="18" name="Zástupný symbol pro číslo snímku 17"/>
          <p:cNvSpPr>
            <a:spLocks noGrp="1"/>
          </p:cNvSpPr>
          <p:nvPr>
            <p:ph type="sldNum" sz="quarter" idx="11"/>
          </p:nvPr>
        </p:nvSpPr>
        <p:spPr/>
        <p:txBody>
          <a:bodyPr rtlCol="0"/>
          <a:lstStyle/>
          <a:p>
            <a:fld id="{16FBDE85-1F09-4D3E-86BA-8EB04D655F8B}" type="slidenum">
              <a:rPr lang="cs-CZ" smtClean="0"/>
              <a:t>‹#›</a:t>
            </a:fld>
            <a:endParaRPr lang="cs-CZ"/>
          </a:p>
        </p:txBody>
      </p:sp>
      <p:sp>
        <p:nvSpPr>
          <p:cNvPr id="21" name="Zástupný symbol pro zápatí 20"/>
          <p:cNvSpPr>
            <a:spLocks noGrp="1"/>
          </p:cNvSpPr>
          <p:nvPr>
            <p:ph type="ftr" sz="quarter" idx="12"/>
          </p:nvPr>
        </p:nvSpPr>
        <p:spPr/>
        <p:txBody>
          <a:bodyPr rtlCol="0"/>
          <a:lstStyle/>
          <a:p>
            <a:endParaRPr lang="cs-CZ"/>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Kliknutím lze upravit styl.</a:t>
            </a:r>
            <a:endParaRPr kumimoji="0" lang="en-US"/>
          </a:p>
        </p:txBody>
      </p:sp>
      <p:sp>
        <p:nvSpPr>
          <p:cNvPr id="3" name="Zástupný symbol pro svislý text 2"/>
          <p:cNvSpPr>
            <a:spLocks noGrp="1"/>
          </p:cNvSpPr>
          <p:nvPr>
            <p:ph type="body" orient="vert" idx="1"/>
          </p:nvPr>
        </p:nvSpPr>
        <p:spPr/>
        <p:txBody>
          <a:bodyPr vert="eaVer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p>
            <a:fld id="{5788DA8F-B225-4792-91AA-766D6D7E5E6F}" type="datetimeFigureOut">
              <a:rPr lang="cs-CZ" smtClean="0"/>
              <a:t>25.6.2012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16FBDE85-1F09-4D3E-86BA-8EB04D655F8B}" type="slidenum">
              <a:rPr lang="cs-CZ" smtClean="0"/>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9"/>
            <a:ext cx="1676400" cy="5851525"/>
          </a:xfrm>
        </p:spPr>
        <p:txBody>
          <a:bodyPr vert="eaVert"/>
          <a:lstStyle/>
          <a:p>
            <a:r>
              <a:rPr kumimoji="0" lang="cs-CZ" smtClean="0"/>
              <a:t>Kliknutím lze upravit styl.</a:t>
            </a:r>
            <a:endParaRPr kumimoji="0" lang="en-US"/>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p>
            <a:fld id="{5788DA8F-B225-4792-91AA-766D6D7E5E6F}" type="datetimeFigureOut">
              <a:rPr lang="cs-CZ" smtClean="0"/>
              <a:t>25.6.2012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16FBDE85-1F09-4D3E-86BA-8EB04D655F8B}" type="slidenum">
              <a:rPr lang="cs-CZ" smtClean="0"/>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6" name="Přímá spojnice 15"/>
          <p:cNvSpPr>
            <a:spLocks noChangeShapeType="1"/>
          </p:cNvSpPr>
          <p:nvPr/>
        </p:nvSpPr>
        <p:spPr bwMode="auto">
          <a:xfrm>
            <a:off x="8763000" y="0"/>
            <a:ext cx="0" cy="6858000"/>
          </a:xfrm>
          <a:prstGeom prst="line">
            <a:avLst/>
          </a:prstGeom>
          <a:noFill/>
          <a:ln w="38100" cap="flat" cmpd="sng" algn="ctr">
            <a:solidFill>
              <a:schemeClr val="accent1">
                <a:tint val="60000"/>
                <a:alpha val="93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2" name="Zástupný symbol pro nadpis 21"/>
          <p:cNvSpPr>
            <a:spLocks noGrp="1"/>
          </p:cNvSpPr>
          <p:nvPr>
            <p:ph type="title"/>
          </p:nvPr>
        </p:nvSpPr>
        <p:spPr>
          <a:xfrm>
            <a:off x="457200" y="274638"/>
            <a:ext cx="7467600" cy="1143000"/>
          </a:xfrm>
          <a:prstGeom prst="rect">
            <a:avLst/>
          </a:prstGeom>
        </p:spPr>
        <p:txBody>
          <a:bodyPr vert="horz" anchor="b">
            <a:normAutofit/>
          </a:bodyPr>
          <a:lstStyle/>
          <a:p>
            <a:r>
              <a:rPr kumimoji="0" lang="cs-CZ" smtClean="0"/>
              <a:t>Kliknutím lze upravit styl.</a:t>
            </a:r>
            <a:endParaRPr kumimoji="0" lang="en-US"/>
          </a:p>
        </p:txBody>
      </p:sp>
      <p:sp>
        <p:nvSpPr>
          <p:cNvPr id="13" name="Zástupný symbol pro text 12"/>
          <p:cNvSpPr>
            <a:spLocks noGrp="1"/>
          </p:cNvSpPr>
          <p:nvPr>
            <p:ph type="body" idx="1"/>
          </p:nvPr>
        </p:nvSpPr>
        <p:spPr>
          <a:xfrm>
            <a:off x="457200" y="1600200"/>
            <a:ext cx="7467600" cy="4873752"/>
          </a:xfrm>
          <a:prstGeom prst="rect">
            <a:avLst/>
          </a:prstGeom>
        </p:spPr>
        <p:txBody>
          <a:bodyPr vert="horz">
            <a:normAutofit/>
          </a:bodyPr>
          <a:lstStyle/>
          <a:p>
            <a:pPr lvl="0" eaLnBrk="1" latinLnBrk="0" hangingPunct="1"/>
            <a:r>
              <a:rPr kumimoji="0" lang="cs-CZ" smtClean="0"/>
              <a:t>Kliknutím lze upravit styly předlohy textu.</a:t>
            </a:r>
          </a:p>
          <a:p>
            <a:pPr lvl="1" eaLnBrk="1" latinLnBrk="0" hangingPunct="1"/>
            <a:r>
              <a:rPr kumimoji="0" lang="cs-CZ" smtClean="0"/>
              <a:t>Druhá úroveň</a:t>
            </a:r>
          </a:p>
          <a:p>
            <a:pPr lvl="2" eaLnBrk="1" latinLnBrk="0" hangingPunct="1"/>
            <a:r>
              <a:rPr kumimoji="0" lang="cs-CZ" smtClean="0"/>
              <a:t>Třetí úroveň</a:t>
            </a:r>
          </a:p>
          <a:p>
            <a:pPr lvl="3" eaLnBrk="1" latinLnBrk="0" hangingPunct="1"/>
            <a:r>
              <a:rPr kumimoji="0" lang="cs-CZ" smtClean="0"/>
              <a:t>Čtvrtá úroveň</a:t>
            </a:r>
          </a:p>
          <a:p>
            <a:pPr lvl="4" eaLnBrk="1" latinLnBrk="0" hangingPunct="1"/>
            <a:r>
              <a:rPr kumimoji="0" lang="cs-CZ" smtClean="0"/>
              <a:t>Pátá úroveň</a:t>
            </a:r>
            <a:endParaRPr kumimoji="0" lang="en-US"/>
          </a:p>
        </p:txBody>
      </p:sp>
      <p:sp>
        <p:nvSpPr>
          <p:cNvPr id="14" name="Zástupný symbol pro datum 13"/>
          <p:cNvSpPr>
            <a:spLocks noGrp="1"/>
          </p:cNvSpPr>
          <p:nvPr>
            <p:ph type="dt" sz="half" idx="2"/>
          </p:nvPr>
        </p:nvSpPr>
        <p:spPr>
          <a:xfrm rot="5400000">
            <a:off x="7589520" y="1081851"/>
            <a:ext cx="2011680" cy="384048"/>
          </a:xfrm>
          <a:prstGeom prst="rect">
            <a:avLst/>
          </a:prstGeom>
        </p:spPr>
        <p:txBody>
          <a:bodyPr vert="horz" anchor="ctr" anchorCtr="0"/>
          <a:lstStyle>
            <a:lvl1pPr algn="r" eaLnBrk="1" latinLnBrk="0" hangingPunct="1">
              <a:defRPr kumimoji="0" sz="1200">
                <a:solidFill>
                  <a:schemeClr val="tx2"/>
                </a:solidFill>
              </a:defRPr>
            </a:lvl1pPr>
          </a:lstStyle>
          <a:p>
            <a:fld id="{5788DA8F-B225-4792-91AA-766D6D7E5E6F}" type="datetimeFigureOut">
              <a:rPr lang="cs-CZ" smtClean="0"/>
              <a:t>25.6.2012</a:t>
            </a:fld>
            <a:endParaRPr lang="cs-CZ"/>
          </a:p>
        </p:txBody>
      </p:sp>
      <p:sp>
        <p:nvSpPr>
          <p:cNvPr id="3" name="Zástupný symbol pro zápatí 2"/>
          <p:cNvSpPr>
            <a:spLocks noGrp="1"/>
          </p:cNvSpPr>
          <p:nvPr>
            <p:ph type="ftr" sz="quarter" idx="3"/>
          </p:nvPr>
        </p:nvSpPr>
        <p:spPr>
          <a:xfrm rot="5400000">
            <a:off x="6990186" y="3737240"/>
            <a:ext cx="3200400" cy="365760"/>
          </a:xfrm>
          <a:prstGeom prst="rect">
            <a:avLst/>
          </a:prstGeom>
        </p:spPr>
        <p:txBody>
          <a:bodyPr vert="horz" anchor="ctr" anchorCtr="0"/>
          <a:lstStyle>
            <a:lvl1pPr algn="l" eaLnBrk="1" latinLnBrk="0" hangingPunct="1">
              <a:defRPr kumimoji="0" sz="1200">
                <a:solidFill>
                  <a:schemeClr val="tx2"/>
                </a:solidFill>
              </a:defRPr>
            </a:lvl1pPr>
          </a:lstStyle>
          <a:p>
            <a:endParaRPr lang="cs-CZ"/>
          </a:p>
        </p:txBody>
      </p:sp>
      <p:sp>
        <p:nvSpPr>
          <p:cNvPr id="7" name="Přímá spojnice 6"/>
          <p:cNvSpPr>
            <a:spLocks noChangeShapeType="1"/>
          </p:cNvSpPr>
          <p:nvPr/>
        </p:nvSpPr>
        <p:spPr bwMode="auto">
          <a:xfrm>
            <a:off x="76200"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9" name="Přímá spojnice 8"/>
          <p:cNvSpPr>
            <a:spLocks noChangeShapeType="1"/>
          </p:cNvSpPr>
          <p:nvPr/>
        </p:nvSpPr>
        <p:spPr bwMode="auto">
          <a:xfrm>
            <a:off x="8991600" y="0"/>
            <a:ext cx="0" cy="6858000"/>
          </a:xfrm>
          <a:prstGeom prst="line">
            <a:avLst/>
          </a:prstGeom>
          <a:noFill/>
          <a:ln w="1905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0" name="Obdélník 9"/>
          <p:cNvSpPr/>
          <p:nvPr/>
        </p:nvSpPr>
        <p:spPr bwMode="auto">
          <a:xfrm>
            <a:off x="8839200" y="0"/>
            <a:ext cx="304800" cy="6858000"/>
          </a:xfrm>
          <a:prstGeom prst="rect">
            <a:avLst/>
          </a:prstGeom>
          <a:solidFill>
            <a:schemeClr val="accent1">
              <a:tint val="60000"/>
              <a:alpha val="87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Přímá spojnice 10"/>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Ovál 11"/>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Zástupný symbol pro číslo snímku 22"/>
          <p:cNvSpPr>
            <a:spLocks noGrp="1"/>
          </p:cNvSpPr>
          <p:nvPr>
            <p:ph type="sldNum" sz="quarter" idx="4"/>
          </p:nvPr>
        </p:nvSpPr>
        <p:spPr>
          <a:xfrm>
            <a:off x="8129016" y="5734050"/>
            <a:ext cx="609600" cy="521208"/>
          </a:xfrm>
          <a:prstGeom prst="rect">
            <a:avLst/>
          </a:prstGeom>
        </p:spPr>
        <p:txBody>
          <a:bodyPr vert="horz" anchor="ctr"/>
          <a:lstStyle>
            <a:lvl1pPr algn="ctr" eaLnBrk="1" latinLnBrk="0" hangingPunct="1">
              <a:defRPr kumimoji="0" sz="1400" b="1">
                <a:solidFill>
                  <a:srgbClr val="FFFFFF"/>
                </a:solidFill>
              </a:defRPr>
            </a:lvl1pPr>
          </a:lstStyle>
          <a:p>
            <a:fld id="{16FBDE85-1F09-4D3E-86BA-8EB04D655F8B}" type="slidenum">
              <a:rPr lang="cs-CZ" smtClean="0"/>
              <a:t>‹#›</a:t>
            </a:fld>
            <a:endParaRPr lang="cs-CZ"/>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3000" b="0" kern="1200" cap="small" baseline="0">
          <a:solidFill>
            <a:schemeClr val="tx2"/>
          </a:solidFill>
          <a:latin typeface="+mj-lt"/>
          <a:ea typeface="+mj-ea"/>
          <a:cs typeface="+mj-cs"/>
        </a:defRPr>
      </a:lvl1pPr>
    </p:titleStyle>
    <p:bodyStyle>
      <a:lvl1pPr marL="274320" indent="-274320" algn="l" rtl="0" eaLnBrk="1" latinLnBrk="0" hangingPunct="1">
        <a:spcBef>
          <a:spcPts val="600"/>
        </a:spcBef>
        <a:buClr>
          <a:schemeClr val="accent1"/>
        </a:buClr>
        <a:buSzPct val="70000"/>
        <a:buFont typeface="Wingdings"/>
        <a:buChar char=""/>
        <a:defRPr kumimoji="0" sz="2400" kern="1200">
          <a:solidFill>
            <a:schemeClr val="tx1"/>
          </a:solidFill>
          <a:latin typeface="+mn-lt"/>
          <a:ea typeface="+mn-ea"/>
          <a:cs typeface="+mn-cs"/>
        </a:defRPr>
      </a:lvl1pPr>
      <a:lvl2pPr marL="640080" indent="-274320" algn="l" rtl="0" eaLnBrk="1" latinLnBrk="0" hangingPunct="1">
        <a:spcBef>
          <a:spcPct val="20000"/>
        </a:spcBef>
        <a:buClr>
          <a:schemeClr val="accent1"/>
        </a:buClr>
        <a:buSzPct val="80000"/>
        <a:buFont typeface="Wingdings 2"/>
        <a:buChar char=""/>
        <a:defRPr kumimoji="0" sz="2100" kern="1200">
          <a:solidFill>
            <a:schemeClr val="tx1"/>
          </a:solidFill>
          <a:latin typeface="+mn-lt"/>
          <a:ea typeface="+mn-ea"/>
          <a:cs typeface="+mn-cs"/>
        </a:defRPr>
      </a:lvl2pPr>
      <a:lvl3pPr marL="914400" indent="-182880" algn="l" rtl="0" eaLnBrk="1" latinLnBrk="0" hangingPunct="1">
        <a:spcBef>
          <a:spcPct val="20000"/>
        </a:spcBef>
        <a:buClr>
          <a:schemeClr val="accent1">
            <a:shade val="75000"/>
          </a:schemeClr>
        </a:buClr>
        <a:buSzPct val="60000"/>
        <a:buFont typeface="Wingdings"/>
        <a:buChar char=""/>
        <a:defRPr kumimoji="0" sz="1800" kern="1200">
          <a:solidFill>
            <a:schemeClr val="tx1"/>
          </a:solidFill>
          <a:latin typeface="+mn-lt"/>
          <a:ea typeface="+mn-ea"/>
          <a:cs typeface="+mn-cs"/>
        </a:defRPr>
      </a:lvl3pPr>
      <a:lvl4pPr marL="1188720" indent="-182880" algn="l" rtl="0" eaLnBrk="1" latinLnBrk="0" hangingPunct="1">
        <a:spcBef>
          <a:spcPct val="20000"/>
        </a:spcBef>
        <a:buClr>
          <a:schemeClr val="accent1">
            <a:tint val="60000"/>
          </a:schemeClr>
        </a:buClr>
        <a:buSzPct val="60000"/>
        <a:buFont typeface="Wingdings"/>
        <a:buChar char=""/>
        <a:defRPr kumimoji="0" sz="1800" kern="1200">
          <a:solidFill>
            <a:schemeClr val="tx1"/>
          </a:solidFill>
          <a:latin typeface="+mn-lt"/>
          <a:ea typeface="+mn-ea"/>
          <a:cs typeface="+mn-cs"/>
        </a:defRPr>
      </a:lvl4pPr>
      <a:lvl5pPr marL="1463040" indent="-182880" algn="l" rtl="0" eaLnBrk="1" latinLnBrk="0" hangingPunct="1">
        <a:spcBef>
          <a:spcPct val="20000"/>
        </a:spcBef>
        <a:buClr>
          <a:schemeClr val="accent2">
            <a:tint val="60000"/>
          </a:schemeClr>
        </a:buClr>
        <a:buSzPct val="68000"/>
        <a:buFont typeface="Wingdings 2"/>
        <a:buChar char=""/>
        <a:defRPr kumimoji="0" sz="1600" kern="1200">
          <a:solidFill>
            <a:schemeClr val="tx1"/>
          </a:solidFill>
          <a:latin typeface="+mn-lt"/>
          <a:ea typeface="+mn-ea"/>
          <a:cs typeface="+mn-cs"/>
        </a:defRPr>
      </a:lvl5pPr>
      <a:lvl6pPr marL="1737360" indent="-182880" algn="l" rtl="0" eaLnBrk="1" latinLnBrk="0" hangingPunct="1">
        <a:spcBef>
          <a:spcPct val="20000"/>
        </a:spcBef>
        <a:buClr>
          <a:schemeClr val="accent1"/>
        </a:buClr>
        <a:buChar char="•"/>
        <a:defRPr kumimoji="0" sz="1600" kern="1200">
          <a:solidFill>
            <a:schemeClr val="tx2"/>
          </a:solidFill>
          <a:latin typeface="+mn-lt"/>
          <a:ea typeface="+mn-ea"/>
          <a:cs typeface="+mn-cs"/>
        </a:defRPr>
      </a:lvl6pPr>
      <a:lvl7pPr marL="2011680" indent="-182880" algn="l" rtl="0" eaLnBrk="1" latinLnBrk="0" hangingPunct="1">
        <a:spcBef>
          <a:spcPct val="20000"/>
        </a:spcBef>
        <a:buClr>
          <a:schemeClr val="accent1">
            <a:tint val="60000"/>
          </a:schemeClr>
        </a:buClr>
        <a:buSzPct val="60000"/>
        <a:buFont typeface="Wingdings"/>
        <a:buChar char=""/>
        <a:defRPr kumimoji="0" sz="1400" kern="1200" baseline="0">
          <a:solidFill>
            <a:schemeClr val="tx2"/>
          </a:solidFill>
          <a:latin typeface="+mn-lt"/>
          <a:ea typeface="+mn-ea"/>
          <a:cs typeface="+mn-cs"/>
        </a:defRPr>
      </a:lvl7pPr>
      <a:lvl8pPr marL="2286000" indent="-182880" algn="l" rtl="0" eaLnBrk="1" latinLnBrk="0" hangingPunct="1">
        <a:spcBef>
          <a:spcPct val="20000"/>
        </a:spcBef>
        <a:buClr>
          <a:schemeClr val="accent2"/>
        </a:buClr>
        <a:buChar char="•"/>
        <a:defRPr kumimoji="0" sz="1400" kern="1200" cap="small" baseline="0">
          <a:solidFill>
            <a:schemeClr val="tx2"/>
          </a:solidFill>
          <a:latin typeface="+mn-lt"/>
          <a:ea typeface="+mn-ea"/>
          <a:cs typeface="+mn-cs"/>
        </a:defRPr>
      </a:lvl8pPr>
      <a:lvl9pPr marL="2560320" indent="-182880" algn="l" rtl="0" eaLnBrk="1" latinLnBrk="0" hangingPunct="1">
        <a:spcBef>
          <a:spcPct val="20000"/>
        </a:spcBef>
        <a:buClr>
          <a:schemeClr val="accent1">
            <a:shade val="75000"/>
          </a:schemeClr>
        </a:buClr>
        <a:buChar char="•"/>
        <a:defRPr kumimoji="0" sz="1400" kern="1200" baseline="0">
          <a:solidFill>
            <a:schemeClr val="tx2"/>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2.jpeg"/><Relationship Id="rId2" Type="http://schemas.openxmlformats.org/officeDocument/2006/relationships/diagramData" Target="../diagrams/data1.xml"/><Relationship Id="rId1" Type="http://schemas.openxmlformats.org/officeDocument/2006/relationships/slideLayout" Target="../slideLayouts/slideLayout1.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p:cNvGraphicFramePr/>
          <p:nvPr>
            <p:extLst>
              <p:ext uri="{D42A27DB-BD31-4B8C-83A1-F6EECF244321}">
                <p14:modId xmlns:p14="http://schemas.microsoft.com/office/powerpoint/2010/main" val="3910775421"/>
              </p:ext>
            </p:extLst>
          </p:nvPr>
        </p:nvGraphicFramePr>
        <p:xfrm>
          <a:off x="539552" y="620688"/>
          <a:ext cx="7772400" cy="254771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5" name="Obrázek 4"/>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1979712" y="4743820"/>
            <a:ext cx="5407152" cy="1045464"/>
          </a:xfrm>
          <a:prstGeom prst="rect">
            <a:avLst/>
          </a:prstGeom>
        </p:spPr>
      </p:pic>
      <p:sp>
        <p:nvSpPr>
          <p:cNvPr id="6" name="TextovéPole 5"/>
          <p:cNvSpPr txBox="1"/>
          <p:nvPr/>
        </p:nvSpPr>
        <p:spPr>
          <a:xfrm>
            <a:off x="3707904" y="2276872"/>
            <a:ext cx="2404826" cy="369332"/>
          </a:xfrm>
          <a:prstGeom prst="rect">
            <a:avLst/>
          </a:prstGeom>
          <a:noFill/>
        </p:spPr>
        <p:txBody>
          <a:bodyPr wrap="none" rtlCol="0">
            <a:spAutoFit/>
          </a:bodyPr>
          <a:lstStyle/>
          <a:p>
            <a:r>
              <a:rPr lang="cs-CZ" dirty="0">
                <a:solidFill>
                  <a:prstClr val="black"/>
                </a:solidFill>
              </a:rPr>
              <a:t>CZ.1.07/1.4.00/21.2976</a:t>
            </a:r>
          </a:p>
        </p:txBody>
      </p:sp>
      <p:sp>
        <p:nvSpPr>
          <p:cNvPr id="7" name="TextovéPole 6"/>
          <p:cNvSpPr txBox="1"/>
          <p:nvPr/>
        </p:nvSpPr>
        <p:spPr>
          <a:xfrm>
            <a:off x="2751442" y="1339400"/>
            <a:ext cx="184731" cy="369332"/>
          </a:xfrm>
          <a:prstGeom prst="rect">
            <a:avLst/>
          </a:prstGeom>
          <a:noFill/>
        </p:spPr>
        <p:txBody>
          <a:bodyPr wrap="none" rtlCol="0">
            <a:spAutoFit/>
          </a:bodyPr>
          <a:lstStyle/>
          <a:p>
            <a:endParaRPr lang="cs-CZ" dirty="0"/>
          </a:p>
        </p:txBody>
      </p:sp>
      <p:sp>
        <p:nvSpPr>
          <p:cNvPr id="8" name="TextovéPole 7"/>
          <p:cNvSpPr txBox="1"/>
          <p:nvPr/>
        </p:nvSpPr>
        <p:spPr>
          <a:xfrm>
            <a:off x="2657133" y="2180092"/>
            <a:ext cx="184731" cy="369332"/>
          </a:xfrm>
          <a:prstGeom prst="rect">
            <a:avLst/>
          </a:prstGeom>
          <a:noFill/>
        </p:spPr>
        <p:txBody>
          <a:bodyPr wrap="none" rtlCol="0">
            <a:spAutoFit/>
          </a:bodyPr>
          <a:lstStyle/>
          <a:p>
            <a:endParaRPr lang="cs-CZ" dirty="0"/>
          </a:p>
        </p:txBody>
      </p:sp>
    </p:spTree>
    <p:extLst>
      <p:ext uri="{BB962C8B-B14F-4D97-AF65-F5344CB8AC3E}">
        <p14:creationId xmlns:p14="http://schemas.microsoft.com/office/powerpoint/2010/main" val="38796571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1835696" y="908720"/>
            <a:ext cx="1872208" cy="461665"/>
          </a:xfrm>
          <a:prstGeom prst="rect">
            <a:avLst/>
          </a:prstGeom>
          <a:noFill/>
          <a:ln>
            <a:solidFill>
              <a:schemeClr val="accent1"/>
            </a:solidFill>
          </a:ln>
        </p:spPr>
        <p:txBody>
          <a:bodyPr wrap="square" rtlCol="0">
            <a:spAutoFit/>
          </a:bodyPr>
          <a:lstStyle/>
          <a:p>
            <a:r>
              <a:rPr lang="cs-CZ" sz="2400" dirty="0" smtClean="0"/>
              <a:t>ANOTACE:</a:t>
            </a:r>
            <a:endParaRPr lang="cs-CZ" sz="2400" dirty="0"/>
          </a:p>
        </p:txBody>
      </p:sp>
      <p:sp>
        <p:nvSpPr>
          <p:cNvPr id="3" name="TextovéPole 2"/>
          <p:cNvSpPr txBox="1"/>
          <p:nvPr/>
        </p:nvSpPr>
        <p:spPr>
          <a:xfrm>
            <a:off x="827584" y="1700808"/>
            <a:ext cx="6912768" cy="3477875"/>
          </a:xfrm>
          <a:prstGeom prst="rect">
            <a:avLst/>
          </a:prstGeom>
          <a:noFill/>
          <a:ln>
            <a:solidFill>
              <a:schemeClr val="accent1"/>
            </a:solidFill>
          </a:ln>
        </p:spPr>
        <p:txBody>
          <a:bodyPr wrap="square" rtlCol="0">
            <a:spAutoFit/>
          </a:bodyPr>
          <a:lstStyle/>
          <a:p>
            <a:r>
              <a:rPr lang="cs-CZ" sz="2000" dirty="0" smtClean="0"/>
              <a:t>	Prezentace je určena pro žáky 7. - 9. ročníku ZŠ k seznámení, opakování a shrnutí  učiva o minulých časech v angličtině.</a:t>
            </a:r>
          </a:p>
          <a:p>
            <a:r>
              <a:rPr lang="cs-CZ" sz="2000" dirty="0" smtClean="0"/>
              <a:t>	V první části prezentace v přehledu porovnává použití obou minulých času (past </a:t>
            </a:r>
            <a:r>
              <a:rPr lang="cs-CZ" sz="2000" dirty="0" err="1" smtClean="0"/>
              <a:t>simple</a:t>
            </a:r>
            <a:r>
              <a:rPr lang="cs-CZ" sz="2000" dirty="0" smtClean="0"/>
              <a:t>/</a:t>
            </a:r>
            <a:r>
              <a:rPr lang="cs-CZ" sz="2000" dirty="0" err="1" smtClean="0"/>
              <a:t>continuous</a:t>
            </a:r>
            <a:r>
              <a:rPr lang="cs-CZ" sz="2000" dirty="0" smtClean="0"/>
              <a:t>) na příkladech.</a:t>
            </a:r>
          </a:p>
          <a:p>
            <a:r>
              <a:rPr lang="cs-CZ" sz="2000" dirty="0"/>
              <a:t>	</a:t>
            </a:r>
            <a:r>
              <a:rPr lang="cs-CZ" sz="2000" dirty="0" smtClean="0"/>
              <a:t>V další části jsou žáci v přehledu seznámeni s druhy sloves, které se používají pouze v minulém čase prostém.</a:t>
            </a:r>
          </a:p>
          <a:p>
            <a:r>
              <a:rPr lang="cs-CZ" sz="2000" dirty="0" smtClean="0"/>
              <a:t>	Poslední část prezentace obsahuje mnoho cvičení na procvičení a testování znalosti učiva. 	</a:t>
            </a:r>
            <a:endParaRPr lang="cs-CZ" sz="2000" dirty="0"/>
          </a:p>
        </p:txBody>
      </p:sp>
    </p:spTree>
    <p:extLst>
      <p:ext uri="{BB962C8B-B14F-4D97-AF65-F5344CB8AC3E}">
        <p14:creationId xmlns:p14="http://schemas.microsoft.com/office/powerpoint/2010/main" val="3456819605"/>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a:xfrm>
            <a:off x="2286000" y="3124200"/>
            <a:ext cx="4086200" cy="1894362"/>
          </a:xfrm>
        </p:spPr>
        <p:txBody>
          <a:bodyPr>
            <a:normAutofit/>
          </a:bodyPr>
          <a:lstStyle/>
          <a:p>
            <a:r>
              <a:rPr lang="cs-CZ" sz="4000" dirty="0" smtClean="0"/>
              <a:t>PAST TENSES</a:t>
            </a:r>
            <a:endParaRPr lang="cs-CZ" sz="4000" dirty="0"/>
          </a:p>
        </p:txBody>
      </p:sp>
      <p:sp>
        <p:nvSpPr>
          <p:cNvPr id="3" name="Podnadpis 2"/>
          <p:cNvSpPr>
            <a:spLocks noGrp="1"/>
          </p:cNvSpPr>
          <p:nvPr>
            <p:ph type="subTitle" idx="1"/>
          </p:nvPr>
        </p:nvSpPr>
        <p:spPr/>
        <p:txBody>
          <a:bodyPr/>
          <a:lstStyle/>
          <a:p>
            <a:r>
              <a:rPr lang="cs-CZ" dirty="0" smtClean="0"/>
              <a:t>Lenka Kulhavá</a:t>
            </a:r>
            <a:endParaRPr lang="cs-CZ" dirty="0"/>
          </a:p>
        </p:txBody>
      </p:sp>
    </p:spTree>
    <p:extLst>
      <p:ext uri="{BB962C8B-B14F-4D97-AF65-F5344CB8AC3E}">
        <p14:creationId xmlns:p14="http://schemas.microsoft.com/office/powerpoint/2010/main" val="13696119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8" presetClass="emph" presetSubtype="0" fill="hold" grpId="0" nodeType="clickEffect">
                                  <p:stCondLst>
                                    <p:cond delay="0"/>
                                  </p:stCondLst>
                                  <p:childTnLst>
                                    <p:animRot by="21600000">
                                      <p:cBhvr>
                                        <p:cTn id="6" dur="2000" fill="hold"/>
                                        <p:tgtEl>
                                          <p:spTgt spid="2"/>
                                        </p:tgtEl>
                                        <p:attrNameLst>
                                          <p:attrName>r</p:attrName>
                                        </p:attrNameLst>
                                      </p:cBhvr>
                                    </p:animRot>
                                  </p:childTnLst>
                                </p:cTn>
                              </p:par>
                            </p:childTnLst>
                          </p:cTn>
                        </p:par>
                      </p:childTnLst>
                    </p:cTn>
                  </p:par>
                  <p:par>
                    <p:cTn id="7" fill="hold">
                      <p:stCondLst>
                        <p:cond delay="indefinite"/>
                      </p:stCondLst>
                      <p:childTnLst>
                        <p:par>
                          <p:cTn id="8" fill="hold">
                            <p:stCondLst>
                              <p:cond delay="0"/>
                            </p:stCondLst>
                            <p:childTnLst>
                              <p:par>
                                <p:cTn id="9" presetID="42"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fade">
                                      <p:cBhvr>
                                        <p:cTn id="11" dur="1000"/>
                                        <p:tgtEl>
                                          <p:spTgt spid="3">
                                            <p:txEl>
                                              <p:pRg st="0" end="0"/>
                                            </p:txEl>
                                          </p:spTgt>
                                        </p:tgtEl>
                                      </p:cBhvr>
                                    </p:animEffect>
                                    <p:anim calcmode="lin" valueType="num">
                                      <p:cBhvr>
                                        <p:cTn id="12"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3"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0" y="0"/>
            <a:ext cx="4410236" cy="6370975"/>
          </a:xfrm>
          <a:prstGeom prst="rect">
            <a:avLst/>
          </a:prstGeom>
          <a:noFill/>
        </p:spPr>
        <p:txBody>
          <a:bodyPr wrap="square" rtlCol="0">
            <a:spAutoFit/>
          </a:bodyPr>
          <a:lstStyle/>
          <a:p>
            <a:pPr fontAlgn="ctr"/>
            <a:r>
              <a:rPr lang="cs-CZ" sz="2400" b="1" dirty="0" smtClean="0">
                <a:solidFill>
                  <a:srgbClr val="C00000"/>
                </a:solidFill>
              </a:rPr>
              <a:t>Past </a:t>
            </a:r>
            <a:r>
              <a:rPr lang="cs-CZ" sz="2400" b="1" dirty="0" err="1" smtClean="0">
                <a:solidFill>
                  <a:srgbClr val="C00000"/>
                </a:solidFill>
              </a:rPr>
              <a:t>Simple</a:t>
            </a:r>
            <a:endParaRPr lang="cs-CZ" sz="2400" b="1" dirty="0" smtClean="0">
              <a:solidFill>
                <a:srgbClr val="C00000"/>
              </a:solidFill>
            </a:endParaRPr>
          </a:p>
          <a:p>
            <a:pPr fontAlgn="ctr"/>
            <a:endParaRPr lang="cs-CZ" sz="2400" b="1" dirty="0"/>
          </a:p>
          <a:p>
            <a:pPr marL="342900" indent="-342900" fontAlgn="ctr">
              <a:buFont typeface="+mj-lt"/>
              <a:buAutoNum type="arabicParenR"/>
            </a:pPr>
            <a:r>
              <a:rPr lang="en-US" dirty="0"/>
              <a:t>irregular </a:t>
            </a:r>
            <a:r>
              <a:rPr lang="en-US" dirty="0" smtClean="0"/>
              <a:t>verbs</a:t>
            </a:r>
            <a:r>
              <a:rPr lang="cs-CZ" dirty="0" smtClean="0"/>
              <a:t> - </a:t>
            </a:r>
            <a:r>
              <a:rPr lang="en-US" dirty="0" smtClean="0"/>
              <a:t> </a:t>
            </a:r>
            <a:r>
              <a:rPr lang="en-US" dirty="0"/>
              <a:t>see </a:t>
            </a:r>
            <a:r>
              <a:rPr lang="en-US" dirty="0">
                <a:solidFill>
                  <a:srgbClr val="C00000"/>
                </a:solidFill>
              </a:rPr>
              <a:t>2nd column </a:t>
            </a:r>
            <a:endParaRPr lang="cs-CZ" dirty="0" smtClean="0">
              <a:solidFill>
                <a:srgbClr val="C00000"/>
              </a:solidFill>
            </a:endParaRPr>
          </a:p>
          <a:p>
            <a:pPr fontAlgn="ctr"/>
            <a:r>
              <a:rPr lang="cs-CZ" dirty="0">
                <a:solidFill>
                  <a:srgbClr val="C00000"/>
                </a:solidFill>
              </a:rPr>
              <a:t> </a:t>
            </a:r>
            <a:r>
              <a:rPr lang="cs-CZ" dirty="0" smtClean="0">
                <a:solidFill>
                  <a:srgbClr val="C00000"/>
                </a:solidFill>
              </a:rPr>
              <a:t>    </a:t>
            </a:r>
            <a:r>
              <a:rPr lang="en-US" dirty="0" smtClean="0">
                <a:solidFill>
                  <a:srgbClr val="C00000"/>
                </a:solidFill>
              </a:rPr>
              <a:t>of </a:t>
            </a:r>
            <a:r>
              <a:rPr lang="cs-CZ" smtClean="0">
                <a:solidFill>
                  <a:srgbClr val="C00000"/>
                </a:solidFill>
              </a:rPr>
              <a:t> </a:t>
            </a:r>
            <a:r>
              <a:rPr lang="en-US" smtClean="0">
                <a:solidFill>
                  <a:srgbClr val="C00000"/>
                </a:solidFill>
              </a:rPr>
              <a:t>irregular </a:t>
            </a:r>
            <a:r>
              <a:rPr lang="en-US" dirty="0" smtClean="0">
                <a:solidFill>
                  <a:srgbClr val="C00000"/>
                </a:solidFill>
              </a:rPr>
              <a:t>verbs</a:t>
            </a:r>
            <a:r>
              <a:rPr lang="cs-CZ" dirty="0" smtClean="0"/>
              <a:t>:</a:t>
            </a:r>
          </a:p>
          <a:p>
            <a:pPr fontAlgn="ctr"/>
            <a:r>
              <a:rPr lang="cs-CZ" dirty="0" smtClean="0"/>
              <a:t>     </a:t>
            </a:r>
            <a:r>
              <a:rPr lang="en-US" dirty="0" smtClean="0"/>
              <a:t>I </a:t>
            </a:r>
            <a:r>
              <a:rPr lang="en-US" dirty="0" smtClean="0">
                <a:solidFill>
                  <a:srgbClr val="C00000"/>
                </a:solidFill>
              </a:rPr>
              <a:t>spoke</a:t>
            </a:r>
            <a:endParaRPr lang="cs-CZ" dirty="0">
              <a:solidFill>
                <a:srgbClr val="C00000"/>
              </a:solidFill>
            </a:endParaRPr>
          </a:p>
          <a:p>
            <a:pPr fontAlgn="ctr"/>
            <a:r>
              <a:rPr lang="cs-CZ" dirty="0" smtClean="0"/>
              <a:t>2)  </a:t>
            </a:r>
            <a:r>
              <a:rPr lang="en-US" dirty="0" smtClean="0"/>
              <a:t>regular </a:t>
            </a:r>
            <a:r>
              <a:rPr lang="en-US" dirty="0"/>
              <a:t>verbs: </a:t>
            </a:r>
            <a:r>
              <a:rPr lang="en-US" dirty="0">
                <a:solidFill>
                  <a:srgbClr val="C00000"/>
                </a:solidFill>
              </a:rPr>
              <a:t>verb + </a:t>
            </a:r>
            <a:r>
              <a:rPr lang="en-US" dirty="0" err="1">
                <a:solidFill>
                  <a:srgbClr val="C00000"/>
                </a:solidFill>
              </a:rPr>
              <a:t>ed</a:t>
            </a:r>
            <a:endParaRPr lang="cs-CZ" dirty="0">
              <a:solidFill>
                <a:srgbClr val="C00000"/>
              </a:solidFill>
            </a:endParaRPr>
          </a:p>
          <a:p>
            <a:pPr fontAlgn="ctr"/>
            <a:r>
              <a:rPr lang="cs-CZ" dirty="0" smtClean="0"/>
              <a:t>     </a:t>
            </a:r>
            <a:r>
              <a:rPr lang="en-US" dirty="0" smtClean="0"/>
              <a:t>I </a:t>
            </a:r>
            <a:r>
              <a:rPr lang="en-US" dirty="0" smtClean="0">
                <a:solidFill>
                  <a:srgbClr val="C00000"/>
                </a:solidFill>
              </a:rPr>
              <a:t>worked</a:t>
            </a:r>
            <a:endParaRPr lang="cs-CZ" b="1" dirty="0" smtClean="0">
              <a:solidFill>
                <a:srgbClr val="C00000"/>
              </a:solidFill>
            </a:endParaRPr>
          </a:p>
          <a:p>
            <a:pPr fontAlgn="ctr"/>
            <a:endParaRPr lang="cs-CZ" b="1" dirty="0"/>
          </a:p>
          <a:p>
            <a:pPr fontAlgn="ctr"/>
            <a:r>
              <a:rPr lang="cs-CZ" b="1" dirty="0" err="1" smtClean="0"/>
              <a:t>Exceptions</a:t>
            </a:r>
            <a:r>
              <a:rPr lang="en-US" b="1" dirty="0" smtClean="0"/>
              <a:t> </a:t>
            </a:r>
            <a:r>
              <a:rPr lang="en-US" b="1" dirty="0"/>
              <a:t>when adding '</a:t>
            </a:r>
            <a:r>
              <a:rPr lang="en-US" b="1" dirty="0" err="1"/>
              <a:t>ed</a:t>
            </a:r>
            <a:r>
              <a:rPr lang="en-US" b="1" dirty="0"/>
              <a:t>' :</a:t>
            </a:r>
            <a:r>
              <a:rPr lang="en-US" dirty="0"/>
              <a:t> </a:t>
            </a:r>
            <a:endParaRPr lang="cs-CZ" dirty="0" smtClean="0"/>
          </a:p>
          <a:p>
            <a:pPr marL="342900" indent="-342900" fontAlgn="ctr">
              <a:buFont typeface="+mj-lt"/>
              <a:buAutoNum type="arabicParenR"/>
            </a:pPr>
            <a:r>
              <a:rPr lang="en-US" dirty="0" smtClean="0"/>
              <a:t>when </a:t>
            </a:r>
            <a:r>
              <a:rPr lang="en-US" dirty="0">
                <a:solidFill>
                  <a:srgbClr val="C00000"/>
                </a:solidFill>
              </a:rPr>
              <a:t>the final letter is </a:t>
            </a:r>
            <a:r>
              <a:rPr lang="en-US" i="1" dirty="0">
                <a:solidFill>
                  <a:srgbClr val="C00000"/>
                </a:solidFill>
              </a:rPr>
              <a:t>e</a:t>
            </a:r>
            <a:r>
              <a:rPr lang="en-US" dirty="0"/>
              <a:t>, only </a:t>
            </a:r>
            <a:r>
              <a:rPr lang="en-US" dirty="0" smtClean="0"/>
              <a:t>add </a:t>
            </a:r>
            <a:r>
              <a:rPr lang="en-US" i="1" dirty="0" smtClean="0">
                <a:solidFill>
                  <a:srgbClr val="C00000"/>
                </a:solidFill>
              </a:rPr>
              <a:t>d</a:t>
            </a:r>
            <a:r>
              <a:rPr lang="cs-CZ" dirty="0"/>
              <a:t>:</a:t>
            </a:r>
            <a:r>
              <a:rPr lang="en-US" dirty="0" smtClean="0"/>
              <a:t> Example</a:t>
            </a:r>
            <a:r>
              <a:rPr lang="en-US" dirty="0"/>
              <a:t>: love - loved</a:t>
            </a:r>
            <a:endParaRPr lang="cs-CZ" dirty="0"/>
          </a:p>
          <a:p>
            <a:pPr fontAlgn="ctr"/>
            <a:r>
              <a:rPr lang="cs-CZ" dirty="0" smtClean="0"/>
              <a:t>2)  </a:t>
            </a:r>
            <a:r>
              <a:rPr lang="en-US" dirty="0" smtClean="0">
                <a:solidFill>
                  <a:srgbClr val="C00000"/>
                </a:solidFill>
              </a:rPr>
              <a:t>after </a:t>
            </a:r>
            <a:r>
              <a:rPr lang="en-US" dirty="0">
                <a:solidFill>
                  <a:srgbClr val="C00000"/>
                </a:solidFill>
              </a:rPr>
              <a:t>a short, stressed vowel, the </a:t>
            </a:r>
            <a:r>
              <a:rPr lang="cs-CZ" dirty="0" smtClean="0">
                <a:solidFill>
                  <a:srgbClr val="C00000"/>
                </a:solidFill>
              </a:rPr>
              <a:t>      </a:t>
            </a:r>
            <a:r>
              <a:rPr lang="en-US" dirty="0" smtClean="0">
                <a:solidFill>
                  <a:srgbClr val="C00000"/>
                </a:solidFill>
              </a:rPr>
              <a:t>final </a:t>
            </a:r>
            <a:r>
              <a:rPr lang="en-US" dirty="0">
                <a:solidFill>
                  <a:srgbClr val="C00000"/>
                </a:solidFill>
              </a:rPr>
              <a:t>consonant is doubled</a:t>
            </a:r>
            <a:r>
              <a:rPr lang="en-US" dirty="0"/>
              <a:t> Example: admit - admitted</a:t>
            </a:r>
            <a:endParaRPr lang="cs-CZ" dirty="0"/>
          </a:p>
          <a:p>
            <a:pPr fontAlgn="ctr"/>
            <a:r>
              <a:rPr lang="cs-CZ" dirty="0" smtClean="0"/>
              <a:t>3)  </a:t>
            </a:r>
            <a:r>
              <a:rPr lang="en-US" dirty="0" smtClean="0">
                <a:solidFill>
                  <a:srgbClr val="C00000"/>
                </a:solidFill>
              </a:rPr>
              <a:t>final </a:t>
            </a:r>
            <a:r>
              <a:rPr lang="en-US" i="1" dirty="0">
                <a:solidFill>
                  <a:srgbClr val="C00000"/>
                </a:solidFill>
              </a:rPr>
              <a:t>l</a:t>
            </a:r>
            <a:r>
              <a:rPr lang="en-US" dirty="0">
                <a:solidFill>
                  <a:srgbClr val="C00000"/>
                </a:solidFill>
              </a:rPr>
              <a:t> is always doubled </a:t>
            </a:r>
            <a:r>
              <a:rPr lang="en-US" dirty="0"/>
              <a:t>in British </a:t>
            </a:r>
            <a:r>
              <a:rPr lang="en-US" dirty="0" smtClean="0"/>
              <a:t>English </a:t>
            </a:r>
            <a:r>
              <a:rPr lang="en-US" dirty="0"/>
              <a:t>(not in American English) Example: travel - travelled</a:t>
            </a:r>
            <a:endParaRPr lang="cs-CZ" dirty="0"/>
          </a:p>
          <a:p>
            <a:pPr fontAlgn="ctr"/>
            <a:r>
              <a:rPr lang="cs-CZ" dirty="0" smtClean="0"/>
              <a:t>4)  </a:t>
            </a:r>
            <a:r>
              <a:rPr lang="en-US" dirty="0" smtClean="0">
                <a:solidFill>
                  <a:srgbClr val="C00000"/>
                </a:solidFill>
              </a:rPr>
              <a:t>after </a:t>
            </a:r>
            <a:r>
              <a:rPr lang="en-US" dirty="0">
                <a:solidFill>
                  <a:srgbClr val="C00000"/>
                </a:solidFill>
              </a:rPr>
              <a:t>a consonant, final </a:t>
            </a:r>
            <a:r>
              <a:rPr lang="en-US" i="1" dirty="0">
                <a:solidFill>
                  <a:srgbClr val="C00000"/>
                </a:solidFill>
              </a:rPr>
              <a:t>y</a:t>
            </a:r>
            <a:r>
              <a:rPr lang="en-US" dirty="0">
                <a:solidFill>
                  <a:srgbClr val="C00000"/>
                </a:solidFill>
              </a:rPr>
              <a:t> becomes </a:t>
            </a:r>
            <a:r>
              <a:rPr lang="en-US" i="1" dirty="0" err="1">
                <a:solidFill>
                  <a:srgbClr val="C00000"/>
                </a:solidFill>
              </a:rPr>
              <a:t>i</a:t>
            </a:r>
            <a:r>
              <a:rPr lang="en-US" dirty="0"/>
              <a:t>. (but: not after a vowel) Example: worry - he worried</a:t>
            </a:r>
            <a:br>
              <a:rPr lang="en-US" dirty="0"/>
            </a:br>
            <a:r>
              <a:rPr lang="en-US" dirty="0"/>
              <a:t>but: play - he played</a:t>
            </a:r>
            <a:endParaRPr lang="cs-CZ" dirty="0"/>
          </a:p>
          <a:p>
            <a:endParaRPr lang="cs-CZ" dirty="0"/>
          </a:p>
        </p:txBody>
      </p:sp>
      <p:sp>
        <p:nvSpPr>
          <p:cNvPr id="3" name="TextovéPole 2"/>
          <p:cNvSpPr txBox="1"/>
          <p:nvPr/>
        </p:nvSpPr>
        <p:spPr>
          <a:xfrm>
            <a:off x="4410236" y="0"/>
            <a:ext cx="4410236" cy="2492990"/>
          </a:xfrm>
          <a:prstGeom prst="rect">
            <a:avLst/>
          </a:prstGeom>
          <a:noFill/>
        </p:spPr>
        <p:txBody>
          <a:bodyPr wrap="square" rtlCol="0">
            <a:spAutoFit/>
          </a:bodyPr>
          <a:lstStyle/>
          <a:p>
            <a:pPr fontAlgn="ctr"/>
            <a:r>
              <a:rPr lang="cs-CZ" sz="2400" b="1" dirty="0">
                <a:solidFill>
                  <a:srgbClr val="C00000"/>
                </a:solidFill>
              </a:rPr>
              <a:t>Past </a:t>
            </a:r>
            <a:r>
              <a:rPr lang="cs-CZ" sz="2400" b="1" dirty="0" err="1" smtClean="0">
                <a:solidFill>
                  <a:srgbClr val="C00000"/>
                </a:solidFill>
              </a:rPr>
              <a:t>Continuous</a:t>
            </a:r>
            <a:endParaRPr lang="cs-CZ" sz="2400" b="1" dirty="0" smtClean="0">
              <a:solidFill>
                <a:srgbClr val="C00000"/>
              </a:solidFill>
            </a:endParaRPr>
          </a:p>
          <a:p>
            <a:pPr fontAlgn="ctr"/>
            <a:endParaRPr lang="cs-CZ" sz="2400" b="1" dirty="0"/>
          </a:p>
          <a:p>
            <a:pPr fontAlgn="ctr"/>
            <a:r>
              <a:rPr lang="en-US" dirty="0">
                <a:solidFill>
                  <a:srgbClr val="C00000"/>
                </a:solidFill>
              </a:rPr>
              <a:t>past form of 'be' + </a:t>
            </a:r>
            <a:r>
              <a:rPr lang="en-US" dirty="0" err="1">
                <a:solidFill>
                  <a:srgbClr val="C00000"/>
                </a:solidFill>
              </a:rPr>
              <a:t>ing</a:t>
            </a:r>
            <a:r>
              <a:rPr lang="en-US" dirty="0">
                <a:solidFill>
                  <a:srgbClr val="C00000"/>
                </a:solidFill>
              </a:rPr>
              <a:t> form</a:t>
            </a:r>
            <a:r>
              <a:rPr lang="en-US" dirty="0"/>
              <a:t> of </a:t>
            </a:r>
            <a:r>
              <a:rPr lang="en-US" dirty="0" smtClean="0"/>
              <a:t>verb</a:t>
            </a:r>
            <a:r>
              <a:rPr lang="cs-CZ" dirty="0" smtClean="0"/>
              <a:t>:</a:t>
            </a:r>
            <a:endParaRPr lang="cs-CZ" dirty="0"/>
          </a:p>
          <a:p>
            <a:pPr fontAlgn="ctr"/>
            <a:r>
              <a:rPr lang="en-US" dirty="0"/>
              <a:t>I </a:t>
            </a:r>
            <a:r>
              <a:rPr lang="en-US" dirty="0">
                <a:solidFill>
                  <a:srgbClr val="C00000"/>
                </a:solidFill>
              </a:rPr>
              <a:t>was speaking</a:t>
            </a:r>
            <a:br>
              <a:rPr lang="en-US" dirty="0">
                <a:solidFill>
                  <a:srgbClr val="C00000"/>
                </a:solidFill>
              </a:rPr>
            </a:br>
            <a:r>
              <a:rPr lang="en-US" dirty="0"/>
              <a:t>you were speaking</a:t>
            </a:r>
            <a:br>
              <a:rPr lang="en-US" dirty="0"/>
            </a:br>
            <a:r>
              <a:rPr lang="en-US" dirty="0"/>
              <a:t>he / she / it was speaking</a:t>
            </a:r>
            <a:br>
              <a:rPr lang="en-US" dirty="0"/>
            </a:br>
            <a:r>
              <a:rPr lang="en-US" dirty="0"/>
              <a:t>we were speaking</a:t>
            </a:r>
            <a:br>
              <a:rPr lang="en-US" dirty="0"/>
            </a:br>
            <a:r>
              <a:rPr lang="en-US" dirty="0"/>
              <a:t>they were </a:t>
            </a:r>
            <a:r>
              <a:rPr lang="en-US" dirty="0" smtClean="0"/>
              <a:t>speaking</a:t>
            </a:r>
            <a:endParaRPr lang="cs-CZ" dirty="0"/>
          </a:p>
        </p:txBody>
      </p:sp>
      <p:sp>
        <p:nvSpPr>
          <p:cNvPr id="4" name="Obdélník 3"/>
          <p:cNvSpPr/>
          <p:nvPr/>
        </p:nvSpPr>
        <p:spPr>
          <a:xfrm>
            <a:off x="4410236" y="2276871"/>
            <a:ext cx="4410236" cy="3970318"/>
          </a:xfrm>
          <a:prstGeom prst="rect">
            <a:avLst/>
          </a:prstGeom>
        </p:spPr>
        <p:txBody>
          <a:bodyPr wrap="square">
            <a:spAutoFit/>
          </a:bodyPr>
          <a:lstStyle/>
          <a:p>
            <a:endParaRPr lang="cs-CZ" b="1" dirty="0" smtClean="0"/>
          </a:p>
          <a:p>
            <a:r>
              <a:rPr lang="en-US" b="1" dirty="0" smtClean="0"/>
              <a:t>Exceptions </a:t>
            </a:r>
            <a:r>
              <a:rPr lang="en-US" b="1" dirty="0"/>
              <a:t>when adding '</a:t>
            </a:r>
            <a:r>
              <a:rPr lang="en-US" b="1" dirty="0" err="1"/>
              <a:t>ing</a:t>
            </a:r>
            <a:r>
              <a:rPr lang="en-US" b="1" dirty="0"/>
              <a:t>' :</a:t>
            </a:r>
            <a:r>
              <a:rPr lang="en-US" dirty="0"/>
              <a:t> </a:t>
            </a:r>
            <a:endParaRPr lang="cs-CZ" dirty="0" smtClean="0"/>
          </a:p>
          <a:p>
            <a:pPr marL="342900" indent="-342900">
              <a:buAutoNum type="arabicParenR"/>
            </a:pPr>
            <a:r>
              <a:rPr lang="en-US" dirty="0" smtClean="0">
                <a:solidFill>
                  <a:srgbClr val="C00000"/>
                </a:solidFill>
              </a:rPr>
              <a:t>silent </a:t>
            </a:r>
            <a:r>
              <a:rPr lang="en-US" i="1" dirty="0">
                <a:solidFill>
                  <a:srgbClr val="C00000"/>
                </a:solidFill>
              </a:rPr>
              <a:t>e</a:t>
            </a:r>
            <a:r>
              <a:rPr lang="en-US" dirty="0">
                <a:solidFill>
                  <a:srgbClr val="C00000"/>
                </a:solidFill>
              </a:rPr>
              <a:t> is dropped </a:t>
            </a:r>
            <a:r>
              <a:rPr lang="en-US" dirty="0"/>
              <a:t>(but: does not apply for </a:t>
            </a:r>
            <a:r>
              <a:rPr lang="en-US" i="1" dirty="0"/>
              <a:t>-</a:t>
            </a:r>
            <a:r>
              <a:rPr lang="en-US" i="1" dirty="0" err="1"/>
              <a:t>ee</a:t>
            </a:r>
            <a:r>
              <a:rPr lang="en-US" dirty="0"/>
              <a:t>) </a:t>
            </a:r>
            <a:endParaRPr lang="cs-CZ" dirty="0" smtClean="0"/>
          </a:p>
          <a:p>
            <a:r>
              <a:rPr lang="en-US" dirty="0" smtClean="0"/>
              <a:t>Example</a:t>
            </a:r>
            <a:r>
              <a:rPr lang="en-US" dirty="0"/>
              <a:t>: come - coming</a:t>
            </a:r>
            <a:br>
              <a:rPr lang="en-US" dirty="0"/>
            </a:br>
            <a:r>
              <a:rPr lang="en-US" dirty="0"/>
              <a:t>but: agree - agreeing</a:t>
            </a:r>
          </a:p>
          <a:p>
            <a:r>
              <a:rPr lang="cs-CZ" dirty="0" smtClean="0"/>
              <a:t>2) </a:t>
            </a:r>
            <a:r>
              <a:rPr lang="en-US" dirty="0" smtClean="0">
                <a:solidFill>
                  <a:srgbClr val="C00000"/>
                </a:solidFill>
              </a:rPr>
              <a:t>after </a:t>
            </a:r>
            <a:r>
              <a:rPr lang="en-US" dirty="0">
                <a:solidFill>
                  <a:srgbClr val="C00000"/>
                </a:solidFill>
              </a:rPr>
              <a:t>a short, stressed vowel, the final consonant is doubled</a:t>
            </a:r>
            <a:r>
              <a:rPr lang="en-US" dirty="0"/>
              <a:t> </a:t>
            </a:r>
            <a:endParaRPr lang="cs-CZ" dirty="0" smtClean="0"/>
          </a:p>
          <a:p>
            <a:r>
              <a:rPr lang="en-US" dirty="0" smtClean="0"/>
              <a:t>Example</a:t>
            </a:r>
            <a:r>
              <a:rPr lang="en-US" dirty="0"/>
              <a:t>: sit - sitting</a:t>
            </a:r>
          </a:p>
          <a:p>
            <a:r>
              <a:rPr lang="cs-CZ" dirty="0"/>
              <a:t>3</a:t>
            </a:r>
            <a:r>
              <a:rPr lang="cs-CZ" dirty="0" smtClean="0"/>
              <a:t>)   </a:t>
            </a:r>
            <a:r>
              <a:rPr lang="en-US" dirty="0" smtClean="0">
                <a:solidFill>
                  <a:srgbClr val="C00000"/>
                </a:solidFill>
              </a:rPr>
              <a:t>final </a:t>
            </a:r>
            <a:r>
              <a:rPr lang="en-US" i="1" dirty="0">
                <a:solidFill>
                  <a:srgbClr val="C00000"/>
                </a:solidFill>
              </a:rPr>
              <a:t>l</a:t>
            </a:r>
            <a:r>
              <a:rPr lang="en-US" dirty="0">
                <a:solidFill>
                  <a:srgbClr val="C00000"/>
                </a:solidFill>
              </a:rPr>
              <a:t> is always doubled </a:t>
            </a:r>
            <a:r>
              <a:rPr lang="en-US" dirty="0"/>
              <a:t>in British English (not in American English) Example: travel - travelling</a:t>
            </a:r>
          </a:p>
          <a:p>
            <a:pPr marL="342900" indent="-342900">
              <a:buAutoNum type="arabicParenR" startAt="4"/>
            </a:pPr>
            <a:r>
              <a:rPr lang="en-US" dirty="0" smtClean="0">
                <a:solidFill>
                  <a:srgbClr val="C00000"/>
                </a:solidFill>
              </a:rPr>
              <a:t>final </a:t>
            </a:r>
            <a:r>
              <a:rPr lang="en-US" i="1" dirty="0" err="1">
                <a:solidFill>
                  <a:srgbClr val="C00000"/>
                </a:solidFill>
              </a:rPr>
              <a:t>ie</a:t>
            </a:r>
            <a:r>
              <a:rPr lang="en-US" dirty="0">
                <a:solidFill>
                  <a:srgbClr val="C00000"/>
                </a:solidFill>
              </a:rPr>
              <a:t> becomes </a:t>
            </a:r>
            <a:r>
              <a:rPr lang="en-US" i="1" dirty="0" smtClean="0">
                <a:solidFill>
                  <a:srgbClr val="C00000"/>
                </a:solidFill>
              </a:rPr>
              <a:t>y</a:t>
            </a:r>
            <a:endParaRPr lang="cs-CZ" dirty="0"/>
          </a:p>
          <a:p>
            <a:r>
              <a:rPr lang="en-US" dirty="0" smtClean="0"/>
              <a:t>Example</a:t>
            </a:r>
            <a:r>
              <a:rPr lang="en-US" dirty="0"/>
              <a:t>: lie - lying</a:t>
            </a:r>
          </a:p>
        </p:txBody>
      </p:sp>
    </p:spTree>
    <p:extLst>
      <p:ext uri="{BB962C8B-B14F-4D97-AF65-F5344CB8AC3E}">
        <p14:creationId xmlns:p14="http://schemas.microsoft.com/office/powerpoint/2010/main" val="4140543160"/>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ovéPole 4"/>
          <p:cNvSpPr txBox="1"/>
          <p:nvPr/>
        </p:nvSpPr>
        <p:spPr>
          <a:xfrm>
            <a:off x="107504" y="0"/>
            <a:ext cx="8712968" cy="2431435"/>
          </a:xfrm>
          <a:prstGeom prst="rect">
            <a:avLst/>
          </a:prstGeom>
          <a:noFill/>
        </p:spPr>
        <p:txBody>
          <a:bodyPr wrap="square" rtlCol="0">
            <a:spAutoFit/>
          </a:bodyPr>
          <a:lstStyle/>
          <a:p>
            <a:pPr lvl="0" fontAlgn="base">
              <a:spcBef>
                <a:spcPct val="0"/>
              </a:spcBef>
              <a:spcAft>
                <a:spcPct val="0"/>
              </a:spcAft>
            </a:pPr>
            <a:r>
              <a:rPr lang="cs-CZ" sz="2400" b="1" dirty="0" smtClean="0">
                <a:solidFill>
                  <a:srgbClr val="C00000"/>
                </a:solidFill>
                <a:latin typeface="Comic Sans MS" pitchFamily="66" charset="0"/>
                <a:cs typeface="Arial" pitchFamily="34" charset="0"/>
              </a:rPr>
              <a:t>  PAST SIMPLE OR PAST CONTINUOUS</a:t>
            </a:r>
            <a:endParaRPr lang="cs-CZ" sz="2400" b="1" dirty="0">
              <a:solidFill>
                <a:srgbClr val="C00000"/>
              </a:solidFill>
              <a:latin typeface="Comic Sans MS" pitchFamily="66" charset="0"/>
              <a:cs typeface="Arial" pitchFamily="34" charset="0"/>
            </a:endParaRPr>
          </a:p>
          <a:p>
            <a:pPr lvl="0" algn="ctr" eaLnBrk="0" fontAlgn="base" hangingPunct="0">
              <a:spcBef>
                <a:spcPct val="0"/>
              </a:spcBef>
              <a:spcAft>
                <a:spcPct val="0"/>
              </a:spcAft>
            </a:pPr>
            <a:endParaRPr lang="cs-CZ" b="1" dirty="0">
              <a:latin typeface="Arial" pitchFamily="34" charset="0"/>
              <a:cs typeface="Arial" pitchFamily="34" charset="0"/>
            </a:endParaRPr>
          </a:p>
          <a:p>
            <a:pPr lvl="0" eaLnBrk="0" fontAlgn="base" hangingPunct="0">
              <a:spcBef>
                <a:spcPct val="0"/>
              </a:spcBef>
              <a:spcAft>
                <a:spcPct val="0"/>
              </a:spcAft>
            </a:pPr>
            <a:r>
              <a:rPr lang="cs-CZ" sz="2000" b="1" dirty="0" smtClean="0">
                <a:latin typeface="Arial" pitchFamily="34" charset="0"/>
                <a:cs typeface="Arial" pitchFamily="34" charset="0"/>
              </a:rPr>
              <a:t>    </a:t>
            </a:r>
            <a:r>
              <a:rPr lang="cs-CZ" sz="2000" b="1" dirty="0" err="1" smtClean="0">
                <a:latin typeface="Arial" pitchFamily="34" charset="0"/>
                <a:cs typeface="Arial" pitchFamily="34" charset="0"/>
              </a:rPr>
              <a:t>After</a:t>
            </a:r>
            <a:r>
              <a:rPr lang="cs-CZ" sz="2000" b="1" dirty="0" smtClean="0">
                <a:latin typeface="Arial" pitchFamily="34" charset="0"/>
                <a:cs typeface="Arial" pitchFamily="34" charset="0"/>
              </a:rPr>
              <a:t> </a:t>
            </a:r>
            <a:r>
              <a:rPr lang="cs-CZ" sz="2000" b="1" dirty="0" err="1">
                <a:latin typeface="Arial" pitchFamily="34" charset="0"/>
                <a:cs typeface="Arial" pitchFamily="34" charset="0"/>
              </a:rPr>
              <a:t>another</a:t>
            </a:r>
            <a:r>
              <a:rPr lang="cs-CZ" sz="2000" b="1" dirty="0">
                <a:latin typeface="Arial" pitchFamily="34" charset="0"/>
                <a:cs typeface="Arial" pitchFamily="34" charset="0"/>
              </a:rPr>
              <a:t> </a:t>
            </a:r>
            <a:r>
              <a:rPr lang="cs-CZ" sz="2000" b="1" dirty="0" err="1">
                <a:latin typeface="Arial" pitchFamily="34" charset="0"/>
                <a:cs typeface="Arial" pitchFamily="34" charset="0"/>
              </a:rPr>
              <a:t>or</a:t>
            </a:r>
            <a:r>
              <a:rPr lang="cs-CZ" sz="2000" b="1" dirty="0">
                <a:latin typeface="Arial" pitchFamily="34" charset="0"/>
                <a:cs typeface="Arial" pitchFamily="34" charset="0"/>
              </a:rPr>
              <a:t> </a:t>
            </a:r>
            <a:r>
              <a:rPr lang="cs-CZ" sz="2000" b="1" dirty="0" err="1">
                <a:latin typeface="Arial" pitchFamily="34" charset="0"/>
                <a:cs typeface="Arial" pitchFamily="34" charset="0"/>
              </a:rPr>
              <a:t>at</a:t>
            </a:r>
            <a:r>
              <a:rPr lang="cs-CZ" sz="2000" b="1" dirty="0">
                <a:latin typeface="Arial" pitchFamily="34" charset="0"/>
                <a:cs typeface="Arial" pitchFamily="34" charset="0"/>
              </a:rPr>
              <a:t> </a:t>
            </a:r>
            <a:r>
              <a:rPr lang="cs-CZ" sz="2000" b="1" dirty="0" err="1">
                <a:latin typeface="Arial" pitchFamily="34" charset="0"/>
                <a:cs typeface="Arial" pitchFamily="34" charset="0"/>
              </a:rPr>
              <a:t>the</a:t>
            </a:r>
            <a:r>
              <a:rPr lang="cs-CZ" sz="2000" b="1" dirty="0">
                <a:latin typeface="Arial" pitchFamily="34" charset="0"/>
                <a:cs typeface="Arial" pitchFamily="34" charset="0"/>
              </a:rPr>
              <a:t> </a:t>
            </a:r>
            <a:r>
              <a:rPr lang="cs-CZ" sz="2000" b="1" dirty="0" err="1">
                <a:latin typeface="Arial" pitchFamily="34" charset="0"/>
                <a:cs typeface="Arial" pitchFamily="34" charset="0"/>
              </a:rPr>
              <a:t>same</a:t>
            </a:r>
            <a:r>
              <a:rPr lang="cs-CZ" sz="2000" b="1" dirty="0">
                <a:latin typeface="Arial" pitchFamily="34" charset="0"/>
                <a:cs typeface="Arial" pitchFamily="34" charset="0"/>
              </a:rPr>
              <a:t> </a:t>
            </a:r>
            <a:r>
              <a:rPr lang="cs-CZ" sz="2000" b="1" dirty="0" err="1">
                <a:latin typeface="Arial" pitchFamily="34" charset="0"/>
                <a:cs typeface="Arial" pitchFamily="34" charset="0"/>
              </a:rPr>
              <a:t>time</a:t>
            </a:r>
            <a:r>
              <a:rPr lang="cs-CZ" sz="2000" b="1" dirty="0" smtClean="0">
                <a:latin typeface="Arial" pitchFamily="34" charset="0"/>
                <a:cs typeface="Arial" pitchFamily="34" charset="0"/>
              </a:rPr>
              <a:t>?</a:t>
            </a:r>
          </a:p>
          <a:p>
            <a:pPr marL="285750" lvl="0" indent="-285750" eaLnBrk="0" fontAlgn="base" hangingPunct="0">
              <a:spcBef>
                <a:spcPct val="0"/>
              </a:spcBef>
              <a:spcAft>
                <a:spcPct val="0"/>
              </a:spcAft>
              <a:buFont typeface="Wingdings" pitchFamily="2" charset="2"/>
              <a:buChar char="q"/>
            </a:pPr>
            <a:r>
              <a:rPr lang="en-US" dirty="0"/>
              <a:t>Do you want to express that the actions in the past happened one after another or at the same time</a:t>
            </a:r>
            <a:r>
              <a:rPr lang="en-US" dirty="0" smtClean="0"/>
              <a:t>?</a:t>
            </a:r>
            <a:endParaRPr lang="cs-CZ" dirty="0" smtClean="0"/>
          </a:p>
          <a:p>
            <a:pPr lvl="0" eaLnBrk="0" fontAlgn="base" hangingPunct="0">
              <a:spcBef>
                <a:spcPct val="0"/>
              </a:spcBef>
              <a:spcAft>
                <a:spcPct val="0"/>
              </a:spcAft>
            </a:pPr>
            <a:endParaRPr lang="cs-CZ" b="1" dirty="0">
              <a:latin typeface="Arial" pitchFamily="34" charset="0"/>
              <a:cs typeface="Arial" pitchFamily="34" charset="0"/>
            </a:endParaRPr>
          </a:p>
          <a:p>
            <a:pPr lvl="0" eaLnBrk="0" fontAlgn="base" hangingPunct="0">
              <a:spcBef>
                <a:spcPct val="0"/>
              </a:spcBef>
              <a:spcAft>
                <a:spcPct val="0"/>
              </a:spcAft>
            </a:pPr>
            <a:endParaRPr lang="cs-CZ" b="1" dirty="0">
              <a:latin typeface="Arial" pitchFamily="34" charset="0"/>
              <a:cs typeface="Arial" pitchFamily="34" charset="0"/>
            </a:endParaRPr>
          </a:p>
          <a:p>
            <a:pPr lvl="0" algn="ctr" eaLnBrk="0" fontAlgn="base" hangingPunct="0">
              <a:spcBef>
                <a:spcPct val="0"/>
              </a:spcBef>
              <a:spcAft>
                <a:spcPct val="0"/>
              </a:spcAft>
            </a:pPr>
            <a:r>
              <a:rPr lang="cs-CZ" b="1" dirty="0" err="1" smtClean="0">
                <a:solidFill>
                  <a:srgbClr val="FFFFFF"/>
                </a:solidFill>
                <a:latin typeface="Comic Sans MS" pitchFamily="66" charset="0"/>
                <a:cs typeface="Arial" pitchFamily="34" charset="0"/>
              </a:rPr>
              <a:t>after</a:t>
            </a:r>
            <a:endParaRPr lang="cs-CZ" dirty="0"/>
          </a:p>
        </p:txBody>
      </p:sp>
      <p:graphicFrame>
        <p:nvGraphicFramePr>
          <p:cNvPr id="6" name="Tabulka 5"/>
          <p:cNvGraphicFramePr>
            <a:graphicFrameLocks noGrp="1"/>
          </p:cNvGraphicFramePr>
          <p:nvPr>
            <p:extLst>
              <p:ext uri="{D42A27DB-BD31-4B8C-83A1-F6EECF244321}">
                <p14:modId xmlns:p14="http://schemas.microsoft.com/office/powerpoint/2010/main" val="2103377602"/>
              </p:ext>
            </p:extLst>
          </p:nvPr>
        </p:nvGraphicFramePr>
        <p:xfrm>
          <a:off x="179511" y="1628800"/>
          <a:ext cx="8640962" cy="1872208"/>
        </p:xfrm>
        <a:graphic>
          <a:graphicData uri="http://schemas.openxmlformats.org/drawingml/2006/table">
            <a:tbl>
              <a:tblPr/>
              <a:tblGrid>
                <a:gridCol w="4320481"/>
                <a:gridCol w="4320481"/>
              </a:tblGrid>
              <a:tr h="534917">
                <a:tc>
                  <a:txBody>
                    <a:bodyPr/>
                    <a:lstStyle/>
                    <a:p>
                      <a:r>
                        <a:rPr lang="cs-CZ" sz="2800" dirty="0" err="1">
                          <a:solidFill>
                            <a:srgbClr val="C00000"/>
                          </a:solidFill>
                          <a:effectLst/>
                        </a:rPr>
                        <a:t>Simple</a:t>
                      </a:r>
                      <a:r>
                        <a:rPr lang="cs-CZ" sz="2800" dirty="0">
                          <a:solidFill>
                            <a:srgbClr val="C00000"/>
                          </a:solidFill>
                          <a:effectLst/>
                        </a:rPr>
                        <a:t> Past</a:t>
                      </a:r>
                    </a:p>
                  </a:txBody>
                  <a:tcPr anchor="ctr">
                    <a:lnL>
                      <a:noFill/>
                    </a:lnL>
                    <a:lnR>
                      <a:noFill/>
                    </a:lnR>
                    <a:lnT>
                      <a:noFill/>
                    </a:lnT>
                    <a:lnB>
                      <a:noFill/>
                    </a:lnB>
                    <a:solidFill>
                      <a:srgbClr val="FFC000"/>
                    </a:solidFill>
                  </a:tcPr>
                </a:tc>
                <a:tc>
                  <a:txBody>
                    <a:bodyPr/>
                    <a:lstStyle/>
                    <a:p>
                      <a:r>
                        <a:rPr lang="cs-CZ" sz="2800" smtClean="0">
                          <a:solidFill>
                            <a:srgbClr val="C00000"/>
                          </a:solidFill>
                          <a:effectLst/>
                        </a:rPr>
                        <a:t>Past Continuous</a:t>
                      </a:r>
                      <a:endParaRPr lang="cs-CZ" sz="2800" dirty="0">
                        <a:solidFill>
                          <a:srgbClr val="C00000"/>
                        </a:solidFill>
                        <a:effectLst/>
                      </a:endParaRPr>
                    </a:p>
                  </a:txBody>
                  <a:tcPr anchor="ctr">
                    <a:lnL>
                      <a:noFill/>
                    </a:lnL>
                    <a:lnR>
                      <a:noFill/>
                    </a:lnR>
                    <a:lnT>
                      <a:noFill/>
                    </a:lnT>
                    <a:lnB>
                      <a:noFill/>
                    </a:lnB>
                    <a:solidFill>
                      <a:srgbClr val="FFC000"/>
                    </a:solidFill>
                  </a:tcPr>
                </a:tc>
              </a:tr>
              <a:tr h="1337291">
                <a:tc>
                  <a:txBody>
                    <a:bodyPr/>
                    <a:lstStyle/>
                    <a:p>
                      <a:r>
                        <a:rPr lang="en-US" b="1" dirty="0"/>
                        <a:t>after </a:t>
                      </a:r>
                      <a:r>
                        <a:rPr lang="en-US" b="1" dirty="0" smtClean="0"/>
                        <a:t>another</a:t>
                      </a:r>
                      <a:r>
                        <a:rPr lang="cs-CZ" b="1" dirty="0" smtClean="0"/>
                        <a:t>: </a:t>
                      </a:r>
                      <a:r>
                        <a:rPr lang="en-US" dirty="0" smtClean="0"/>
                        <a:t>She </a:t>
                      </a:r>
                      <a:r>
                        <a:rPr lang="en-US" dirty="0"/>
                        <a:t>came home, switched on the computer and checked her e-mails.</a:t>
                      </a:r>
                    </a:p>
                  </a:txBody>
                  <a:tcPr anchor="ctr">
                    <a:lnL>
                      <a:noFill/>
                    </a:lnL>
                    <a:lnR>
                      <a:noFill/>
                    </a:lnR>
                    <a:lnT>
                      <a:noFill/>
                    </a:lnT>
                    <a:lnB>
                      <a:noFill/>
                    </a:lnB>
                    <a:solidFill>
                      <a:srgbClr val="FFC000"/>
                    </a:solidFill>
                  </a:tcPr>
                </a:tc>
                <a:tc>
                  <a:txBody>
                    <a:bodyPr/>
                    <a:lstStyle/>
                    <a:p>
                      <a:r>
                        <a:rPr lang="en-US" b="1" dirty="0"/>
                        <a:t>at the </a:t>
                      </a:r>
                      <a:r>
                        <a:rPr lang="en-US" b="1"/>
                        <a:t>same </a:t>
                      </a:r>
                      <a:r>
                        <a:rPr lang="en-US" b="1" smtClean="0"/>
                        <a:t>time</a:t>
                      </a:r>
                      <a:r>
                        <a:rPr lang="cs-CZ" b="1" smtClean="0"/>
                        <a:t>:</a:t>
                      </a:r>
                      <a:r>
                        <a:rPr lang="cs-CZ" b="1" baseline="0" smtClean="0"/>
                        <a:t> </a:t>
                      </a:r>
                      <a:r>
                        <a:rPr lang="en-US" smtClean="0"/>
                        <a:t>Simon </a:t>
                      </a:r>
                      <a:r>
                        <a:rPr lang="en-US" dirty="0"/>
                        <a:t>was playing on the computer while his brother was watching TV.</a:t>
                      </a:r>
                    </a:p>
                  </a:txBody>
                  <a:tcPr anchor="ctr">
                    <a:lnL>
                      <a:noFill/>
                    </a:lnL>
                    <a:lnR>
                      <a:noFill/>
                    </a:lnR>
                    <a:lnT>
                      <a:noFill/>
                    </a:lnT>
                    <a:lnB>
                      <a:noFill/>
                    </a:lnB>
                    <a:solidFill>
                      <a:srgbClr val="FFC000"/>
                    </a:solidFill>
                  </a:tcPr>
                </a:tc>
              </a:tr>
            </a:tbl>
          </a:graphicData>
        </a:graphic>
      </p:graphicFrame>
      <p:sp>
        <p:nvSpPr>
          <p:cNvPr id="7" name="TextovéPole 6"/>
          <p:cNvSpPr txBox="1"/>
          <p:nvPr/>
        </p:nvSpPr>
        <p:spPr>
          <a:xfrm>
            <a:off x="107504" y="3501008"/>
            <a:ext cx="8496944" cy="1508105"/>
          </a:xfrm>
          <a:prstGeom prst="rect">
            <a:avLst/>
          </a:prstGeom>
          <a:noFill/>
        </p:spPr>
        <p:txBody>
          <a:bodyPr wrap="square" rtlCol="0">
            <a:spAutoFit/>
          </a:bodyPr>
          <a:lstStyle/>
          <a:p>
            <a:r>
              <a:rPr lang="cs-CZ" sz="2000" b="1" dirty="0" smtClean="0"/>
              <a:t>    </a:t>
            </a:r>
            <a:r>
              <a:rPr lang="en-US" sz="2000" b="1" dirty="0" smtClean="0"/>
              <a:t>New </a:t>
            </a:r>
            <a:r>
              <a:rPr lang="en-US" sz="2000" b="1" dirty="0"/>
              <a:t>action or already in progress?</a:t>
            </a:r>
          </a:p>
          <a:p>
            <a:pPr marL="285750" indent="-285750">
              <a:buFont typeface="Wingdings" pitchFamily="2" charset="2"/>
              <a:buChar char="q"/>
            </a:pPr>
            <a:r>
              <a:rPr lang="en-US" dirty="0"/>
              <a:t>If you want to express that a new action happened in the middle of another action, you need both tenses: Simple Past the new action and Past </a:t>
            </a:r>
            <a:r>
              <a:rPr lang="cs-CZ" dirty="0" err="1" smtClean="0"/>
              <a:t>Continuous</a:t>
            </a:r>
            <a:r>
              <a:rPr lang="en-US" dirty="0" smtClean="0"/>
              <a:t> </a:t>
            </a:r>
            <a:r>
              <a:rPr lang="en-US" dirty="0"/>
              <a:t>for the action already in progress.</a:t>
            </a:r>
          </a:p>
          <a:p>
            <a:endParaRPr lang="cs-CZ" dirty="0"/>
          </a:p>
        </p:txBody>
      </p:sp>
      <p:graphicFrame>
        <p:nvGraphicFramePr>
          <p:cNvPr id="8" name="Tabulka 7"/>
          <p:cNvGraphicFramePr>
            <a:graphicFrameLocks noGrp="1"/>
          </p:cNvGraphicFramePr>
          <p:nvPr>
            <p:extLst>
              <p:ext uri="{D42A27DB-BD31-4B8C-83A1-F6EECF244321}">
                <p14:modId xmlns:p14="http://schemas.microsoft.com/office/powerpoint/2010/main" val="3279917069"/>
              </p:ext>
            </p:extLst>
          </p:nvPr>
        </p:nvGraphicFramePr>
        <p:xfrm>
          <a:off x="179511" y="4869160"/>
          <a:ext cx="8640961" cy="1988840"/>
        </p:xfrm>
        <a:graphic>
          <a:graphicData uri="http://schemas.openxmlformats.org/drawingml/2006/table">
            <a:tbl>
              <a:tblPr/>
              <a:tblGrid>
                <a:gridCol w="4426722"/>
                <a:gridCol w="4214239"/>
              </a:tblGrid>
              <a:tr h="568241">
                <a:tc>
                  <a:txBody>
                    <a:bodyPr/>
                    <a:lstStyle/>
                    <a:p>
                      <a:r>
                        <a:rPr lang="cs-CZ" sz="2800" dirty="0" err="1">
                          <a:solidFill>
                            <a:srgbClr val="C00000"/>
                          </a:solidFill>
                          <a:effectLst/>
                        </a:rPr>
                        <a:t>Simple</a:t>
                      </a:r>
                      <a:r>
                        <a:rPr lang="cs-CZ" sz="2800" dirty="0">
                          <a:solidFill>
                            <a:srgbClr val="C00000"/>
                          </a:solidFill>
                          <a:effectLst/>
                        </a:rPr>
                        <a:t> Past</a:t>
                      </a:r>
                    </a:p>
                  </a:txBody>
                  <a:tcPr anchor="ctr">
                    <a:lnL>
                      <a:noFill/>
                    </a:lnL>
                    <a:lnR>
                      <a:noFill/>
                    </a:lnR>
                    <a:lnT>
                      <a:noFill/>
                    </a:lnT>
                    <a:lnB>
                      <a:noFill/>
                    </a:lnB>
                    <a:solidFill>
                      <a:srgbClr val="FFC000"/>
                    </a:solidFill>
                  </a:tcPr>
                </a:tc>
                <a:tc>
                  <a:txBody>
                    <a:bodyPr/>
                    <a:lstStyle/>
                    <a:p>
                      <a:r>
                        <a:rPr lang="cs-CZ" sz="2800" dirty="0" smtClean="0">
                          <a:solidFill>
                            <a:srgbClr val="C00000"/>
                          </a:solidFill>
                          <a:effectLst/>
                        </a:rPr>
                        <a:t>Past </a:t>
                      </a:r>
                      <a:r>
                        <a:rPr lang="cs-CZ" sz="2800" dirty="0" err="1" smtClean="0">
                          <a:solidFill>
                            <a:srgbClr val="C00000"/>
                          </a:solidFill>
                          <a:effectLst/>
                        </a:rPr>
                        <a:t>Continuous</a:t>
                      </a:r>
                      <a:endParaRPr lang="cs-CZ" sz="2800" dirty="0">
                        <a:solidFill>
                          <a:srgbClr val="C00000"/>
                        </a:solidFill>
                        <a:effectLst/>
                      </a:endParaRPr>
                    </a:p>
                  </a:txBody>
                  <a:tcPr anchor="ctr">
                    <a:lnL>
                      <a:noFill/>
                    </a:lnL>
                    <a:lnR>
                      <a:noFill/>
                    </a:lnR>
                    <a:lnT>
                      <a:noFill/>
                    </a:lnT>
                    <a:lnB>
                      <a:noFill/>
                    </a:lnB>
                    <a:solidFill>
                      <a:srgbClr val="FFC000"/>
                    </a:solidFill>
                  </a:tcPr>
                </a:tc>
              </a:tr>
              <a:tr h="1420599">
                <a:tc>
                  <a:txBody>
                    <a:bodyPr/>
                    <a:lstStyle/>
                    <a:p>
                      <a:r>
                        <a:rPr lang="en-US" b="1" dirty="0"/>
                        <a:t>new </a:t>
                      </a:r>
                      <a:r>
                        <a:rPr lang="en-US" b="1" dirty="0" smtClean="0"/>
                        <a:t>action</a:t>
                      </a:r>
                      <a:r>
                        <a:rPr lang="cs-CZ" b="1" dirty="0" smtClean="0"/>
                        <a:t>: </a:t>
                      </a:r>
                      <a:r>
                        <a:rPr lang="en-US" dirty="0" smtClean="0"/>
                        <a:t>My </a:t>
                      </a:r>
                      <a:r>
                        <a:rPr lang="en-US" dirty="0"/>
                        <a:t>mobile rang </a:t>
                      </a:r>
                      <a:r>
                        <a:rPr lang="en-US" dirty="0" smtClean="0"/>
                        <a:t>when </a:t>
                      </a:r>
                      <a:r>
                        <a:rPr lang="en-US" dirty="0"/>
                        <a:t>I was sitting in a meeting</a:t>
                      </a:r>
                      <a:r>
                        <a:rPr lang="en-US" dirty="0" smtClean="0"/>
                        <a:t>.</a:t>
                      </a:r>
                      <a:endParaRPr lang="en-US" dirty="0"/>
                    </a:p>
                  </a:txBody>
                  <a:tcPr anchor="ctr">
                    <a:lnL>
                      <a:noFill/>
                    </a:lnL>
                    <a:lnR>
                      <a:noFill/>
                    </a:lnR>
                    <a:lnT>
                      <a:noFill/>
                    </a:lnT>
                    <a:lnB>
                      <a:noFill/>
                    </a:lnB>
                    <a:solidFill>
                      <a:srgbClr val="FFC000"/>
                    </a:solidFill>
                  </a:tcPr>
                </a:tc>
                <a:tc>
                  <a:txBody>
                    <a:bodyPr/>
                    <a:lstStyle/>
                    <a:p>
                      <a:r>
                        <a:rPr lang="en-US" b="1" dirty="0"/>
                        <a:t>action already in </a:t>
                      </a:r>
                      <a:r>
                        <a:rPr lang="en-US" b="1" dirty="0" smtClean="0"/>
                        <a:t>progress</a:t>
                      </a:r>
                      <a:r>
                        <a:rPr lang="cs-CZ" b="1" dirty="0" smtClean="0"/>
                        <a:t>: </a:t>
                      </a:r>
                      <a:r>
                        <a:rPr lang="en-US" dirty="0" smtClean="0"/>
                        <a:t>While </a:t>
                      </a:r>
                      <a:r>
                        <a:rPr lang="en-US" dirty="0"/>
                        <a:t>I was sitting in a meeting, </a:t>
                      </a:r>
                      <a:r>
                        <a:rPr lang="en-US" dirty="0" smtClean="0"/>
                        <a:t>my </a:t>
                      </a:r>
                      <a:r>
                        <a:rPr lang="en-US" dirty="0"/>
                        <a:t>mobile suddenly rang</a:t>
                      </a:r>
                      <a:r>
                        <a:rPr lang="en-US" dirty="0" smtClean="0"/>
                        <a:t>.</a:t>
                      </a:r>
                      <a:endParaRPr lang="en-US" dirty="0"/>
                    </a:p>
                  </a:txBody>
                  <a:tcPr anchor="ctr">
                    <a:lnL>
                      <a:noFill/>
                    </a:lnL>
                    <a:lnR>
                      <a:noFill/>
                    </a:lnR>
                    <a:lnT>
                      <a:noFill/>
                    </a:lnT>
                    <a:lnB>
                      <a:noFill/>
                    </a:lnB>
                    <a:solidFill>
                      <a:srgbClr val="FFC000"/>
                    </a:solidFill>
                  </a:tcPr>
                </a:tc>
              </a:tr>
            </a:tbl>
          </a:graphicData>
        </a:graphic>
      </p:graphicFrame>
    </p:spTree>
    <p:extLst>
      <p:ext uri="{BB962C8B-B14F-4D97-AF65-F5344CB8AC3E}">
        <p14:creationId xmlns:p14="http://schemas.microsoft.com/office/powerpoint/2010/main" val="1658573467"/>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0" y="0"/>
            <a:ext cx="8820472" cy="1538883"/>
          </a:xfrm>
          <a:prstGeom prst="rect">
            <a:avLst/>
          </a:prstGeom>
          <a:noFill/>
        </p:spPr>
        <p:txBody>
          <a:bodyPr wrap="square" rtlCol="0">
            <a:spAutoFit/>
          </a:bodyPr>
          <a:lstStyle/>
          <a:p>
            <a:r>
              <a:rPr lang="cs-CZ" sz="2000" b="1" dirty="0" smtClean="0"/>
              <a:t>    </a:t>
            </a:r>
            <a:r>
              <a:rPr lang="en-US" sz="2000" b="1" dirty="0" smtClean="0"/>
              <a:t>Only </a:t>
            </a:r>
            <a:r>
              <a:rPr lang="en-US" sz="2000" b="1" dirty="0"/>
              <a:t>mentioning or </a:t>
            </a:r>
            <a:r>
              <a:rPr lang="en-US" sz="2000" b="1" dirty="0" err="1"/>
              <a:t>emphasising</a:t>
            </a:r>
            <a:r>
              <a:rPr lang="en-US" sz="2000" b="1" dirty="0"/>
              <a:t> progress</a:t>
            </a:r>
            <a:r>
              <a:rPr lang="en-US" sz="2000" b="1" dirty="0" smtClean="0"/>
              <a:t>?</a:t>
            </a:r>
            <a:endParaRPr lang="cs-CZ" sz="2000" b="1" dirty="0" smtClean="0"/>
          </a:p>
          <a:p>
            <a:endParaRPr lang="en-US" sz="2000" b="1" dirty="0"/>
          </a:p>
          <a:p>
            <a:pPr marL="285750" indent="-285750">
              <a:buFont typeface="Wingdings" pitchFamily="2" charset="2"/>
              <a:buChar char="q"/>
            </a:pPr>
            <a:r>
              <a:rPr lang="en-US" dirty="0"/>
              <a:t>Do you just want to mention that an action took place in the past (also used for short actions)? Or do you want to put emphasis on the progress, e.g. that an action was taking place at a certain time</a:t>
            </a:r>
            <a:r>
              <a:rPr lang="en-US" dirty="0" smtClean="0"/>
              <a:t>?</a:t>
            </a:r>
            <a:endParaRPr lang="cs-CZ" dirty="0"/>
          </a:p>
        </p:txBody>
      </p:sp>
      <p:graphicFrame>
        <p:nvGraphicFramePr>
          <p:cNvPr id="4" name="Tabulka 3"/>
          <p:cNvGraphicFramePr>
            <a:graphicFrameLocks noGrp="1"/>
          </p:cNvGraphicFramePr>
          <p:nvPr>
            <p:extLst>
              <p:ext uri="{D42A27DB-BD31-4B8C-83A1-F6EECF244321}">
                <p14:modId xmlns:p14="http://schemas.microsoft.com/office/powerpoint/2010/main" val="3854627251"/>
              </p:ext>
            </p:extLst>
          </p:nvPr>
        </p:nvGraphicFramePr>
        <p:xfrm>
          <a:off x="107504" y="1538883"/>
          <a:ext cx="8910736" cy="1947873"/>
        </p:xfrm>
        <a:graphic>
          <a:graphicData uri="http://schemas.openxmlformats.org/drawingml/2006/table">
            <a:tbl>
              <a:tblPr/>
              <a:tblGrid>
                <a:gridCol w="4455368"/>
                <a:gridCol w="4455368"/>
              </a:tblGrid>
              <a:tr h="588883">
                <a:tc>
                  <a:txBody>
                    <a:bodyPr/>
                    <a:lstStyle/>
                    <a:p>
                      <a:r>
                        <a:rPr lang="cs-CZ" sz="2800" dirty="0" err="1">
                          <a:solidFill>
                            <a:srgbClr val="C00000"/>
                          </a:solidFill>
                          <a:effectLst/>
                        </a:rPr>
                        <a:t>Simple</a:t>
                      </a:r>
                      <a:r>
                        <a:rPr lang="cs-CZ" sz="2800" dirty="0">
                          <a:solidFill>
                            <a:srgbClr val="C00000"/>
                          </a:solidFill>
                          <a:effectLst/>
                        </a:rPr>
                        <a:t> Past</a:t>
                      </a:r>
                    </a:p>
                  </a:txBody>
                  <a:tcPr anchor="ctr">
                    <a:lnL>
                      <a:noFill/>
                    </a:lnL>
                    <a:lnR>
                      <a:noFill/>
                    </a:lnR>
                    <a:lnT>
                      <a:noFill/>
                    </a:lnT>
                    <a:lnB>
                      <a:noFill/>
                    </a:lnB>
                    <a:solidFill>
                      <a:srgbClr val="FFC000"/>
                    </a:solidFill>
                  </a:tcPr>
                </a:tc>
                <a:tc>
                  <a:txBody>
                    <a:bodyPr/>
                    <a:lstStyle/>
                    <a:p>
                      <a:r>
                        <a:rPr lang="cs-CZ" sz="2800" dirty="0" smtClean="0">
                          <a:solidFill>
                            <a:srgbClr val="C00000"/>
                          </a:solidFill>
                          <a:effectLst/>
                        </a:rPr>
                        <a:t>Past </a:t>
                      </a:r>
                      <a:r>
                        <a:rPr lang="cs-CZ" sz="2800" dirty="0" err="1" smtClean="0">
                          <a:solidFill>
                            <a:srgbClr val="C00000"/>
                          </a:solidFill>
                          <a:effectLst/>
                        </a:rPr>
                        <a:t>Continuous</a:t>
                      </a:r>
                      <a:endParaRPr lang="cs-CZ" sz="2800" dirty="0">
                        <a:solidFill>
                          <a:srgbClr val="C00000"/>
                        </a:solidFill>
                        <a:effectLst/>
                      </a:endParaRPr>
                    </a:p>
                  </a:txBody>
                  <a:tcPr anchor="ctr">
                    <a:lnL>
                      <a:noFill/>
                    </a:lnL>
                    <a:lnR>
                      <a:noFill/>
                    </a:lnR>
                    <a:lnT>
                      <a:noFill/>
                    </a:lnT>
                    <a:lnB>
                      <a:noFill/>
                    </a:lnB>
                    <a:solidFill>
                      <a:srgbClr val="FFC000"/>
                    </a:solidFill>
                  </a:tcPr>
                </a:tc>
              </a:tr>
              <a:tr h="1358990">
                <a:tc>
                  <a:txBody>
                    <a:bodyPr/>
                    <a:lstStyle/>
                    <a:p>
                      <a:r>
                        <a:rPr lang="en-US" sz="2000" b="1" dirty="0"/>
                        <a:t>just </a:t>
                      </a:r>
                      <a:r>
                        <a:rPr lang="en-US" sz="2000" b="1" dirty="0" smtClean="0"/>
                        <a:t>mentioning</a:t>
                      </a:r>
                      <a:r>
                        <a:rPr lang="cs-CZ" sz="2000" b="1" dirty="0" smtClean="0"/>
                        <a:t>:</a:t>
                      </a:r>
                      <a:endParaRPr lang="en-US" sz="2000" dirty="0"/>
                    </a:p>
                    <a:p>
                      <a:r>
                        <a:rPr lang="en-US" sz="2000" dirty="0"/>
                        <a:t>Colin played football yesterday.</a:t>
                      </a:r>
                    </a:p>
                  </a:txBody>
                  <a:tcPr anchor="ctr">
                    <a:lnL>
                      <a:noFill/>
                    </a:lnL>
                    <a:lnR>
                      <a:noFill/>
                    </a:lnR>
                    <a:lnT>
                      <a:noFill/>
                    </a:lnT>
                    <a:lnB>
                      <a:noFill/>
                    </a:lnB>
                    <a:solidFill>
                      <a:srgbClr val="FFC000"/>
                    </a:solidFill>
                  </a:tcPr>
                </a:tc>
                <a:tc>
                  <a:txBody>
                    <a:bodyPr/>
                    <a:lstStyle/>
                    <a:p>
                      <a:r>
                        <a:rPr lang="en-US" sz="2000" b="1" dirty="0" err="1"/>
                        <a:t>emphasising</a:t>
                      </a:r>
                      <a:r>
                        <a:rPr lang="en-US" sz="2000" b="1" dirty="0"/>
                        <a:t> </a:t>
                      </a:r>
                      <a:r>
                        <a:rPr lang="en-US" sz="2000" b="1" dirty="0" smtClean="0"/>
                        <a:t>progress</a:t>
                      </a:r>
                      <a:r>
                        <a:rPr lang="cs-CZ" sz="2000" b="1" dirty="0" smtClean="0"/>
                        <a:t>:</a:t>
                      </a:r>
                      <a:endParaRPr lang="en-US" sz="2000" dirty="0"/>
                    </a:p>
                    <a:p>
                      <a:r>
                        <a:rPr lang="en-US" sz="2000" dirty="0"/>
                        <a:t>Yesterday at six o'clock, Colin was playing football.</a:t>
                      </a:r>
                    </a:p>
                  </a:txBody>
                  <a:tcPr anchor="ctr">
                    <a:lnL>
                      <a:noFill/>
                    </a:lnL>
                    <a:lnR>
                      <a:noFill/>
                    </a:lnR>
                    <a:lnT>
                      <a:noFill/>
                    </a:lnT>
                    <a:lnB>
                      <a:noFill/>
                    </a:lnB>
                    <a:solidFill>
                      <a:srgbClr val="FFC000"/>
                    </a:solidFill>
                  </a:tcPr>
                </a:tc>
              </a:tr>
            </a:tbl>
          </a:graphicData>
        </a:graphic>
      </p:graphicFrame>
      <p:graphicFrame>
        <p:nvGraphicFramePr>
          <p:cNvPr id="6" name="Tabulka 5"/>
          <p:cNvGraphicFramePr>
            <a:graphicFrameLocks noGrp="1"/>
          </p:cNvGraphicFramePr>
          <p:nvPr>
            <p:extLst>
              <p:ext uri="{D42A27DB-BD31-4B8C-83A1-F6EECF244321}">
                <p14:modId xmlns:p14="http://schemas.microsoft.com/office/powerpoint/2010/main" val="2747148685"/>
              </p:ext>
            </p:extLst>
          </p:nvPr>
        </p:nvGraphicFramePr>
        <p:xfrm>
          <a:off x="107504" y="4435408"/>
          <a:ext cx="8928992" cy="1828800"/>
        </p:xfrm>
        <a:graphic>
          <a:graphicData uri="http://schemas.openxmlformats.org/drawingml/2006/table">
            <a:tbl>
              <a:tblPr/>
              <a:tblGrid>
                <a:gridCol w="4464496"/>
                <a:gridCol w="4464496"/>
              </a:tblGrid>
              <a:tr h="443579">
                <a:tc>
                  <a:txBody>
                    <a:bodyPr/>
                    <a:lstStyle/>
                    <a:p>
                      <a:r>
                        <a:rPr lang="cs-CZ" sz="2800" dirty="0" err="1">
                          <a:solidFill>
                            <a:srgbClr val="C00000"/>
                          </a:solidFill>
                          <a:effectLst/>
                        </a:rPr>
                        <a:t>Simple</a:t>
                      </a:r>
                      <a:r>
                        <a:rPr lang="cs-CZ" sz="2800" dirty="0">
                          <a:solidFill>
                            <a:srgbClr val="C00000"/>
                          </a:solidFill>
                          <a:effectLst/>
                        </a:rPr>
                        <a:t> Past</a:t>
                      </a:r>
                    </a:p>
                  </a:txBody>
                  <a:tcPr anchor="ctr">
                    <a:lnL>
                      <a:noFill/>
                    </a:lnL>
                    <a:lnR>
                      <a:noFill/>
                    </a:lnR>
                    <a:lnT>
                      <a:noFill/>
                    </a:lnT>
                    <a:lnB>
                      <a:noFill/>
                    </a:lnB>
                    <a:solidFill>
                      <a:srgbClr val="FFC000"/>
                    </a:solidFill>
                  </a:tcPr>
                </a:tc>
                <a:tc>
                  <a:txBody>
                    <a:bodyPr/>
                    <a:lstStyle/>
                    <a:p>
                      <a:r>
                        <a:rPr lang="cs-CZ" sz="2800" dirty="0" smtClean="0">
                          <a:solidFill>
                            <a:srgbClr val="C00000"/>
                          </a:solidFill>
                          <a:effectLst/>
                        </a:rPr>
                        <a:t>Past </a:t>
                      </a:r>
                      <a:r>
                        <a:rPr lang="cs-CZ" sz="2800" dirty="0" err="1" smtClean="0">
                          <a:solidFill>
                            <a:srgbClr val="C00000"/>
                          </a:solidFill>
                          <a:effectLst/>
                        </a:rPr>
                        <a:t>Continuous</a:t>
                      </a:r>
                      <a:endParaRPr lang="cs-CZ" sz="2800" dirty="0">
                        <a:solidFill>
                          <a:srgbClr val="C00000"/>
                        </a:solidFill>
                        <a:effectLst/>
                      </a:endParaRPr>
                    </a:p>
                  </a:txBody>
                  <a:tcPr anchor="ctr">
                    <a:lnL>
                      <a:noFill/>
                    </a:lnL>
                    <a:lnR>
                      <a:noFill/>
                    </a:lnR>
                    <a:lnT>
                      <a:noFill/>
                    </a:lnT>
                    <a:lnB>
                      <a:noFill/>
                    </a:lnB>
                    <a:solidFill>
                      <a:srgbClr val="FFC000"/>
                    </a:solidFill>
                  </a:tcPr>
                </a:tc>
              </a:tr>
              <a:tr h="1121995">
                <a:tc>
                  <a:txBody>
                    <a:bodyPr/>
                    <a:lstStyle/>
                    <a:p>
                      <a:pPr>
                        <a:buFont typeface="Arial"/>
                        <a:buChar char="•"/>
                      </a:pPr>
                      <a:r>
                        <a:rPr lang="cs-CZ" sz="2000" dirty="0" smtClean="0"/>
                        <a:t> </a:t>
                      </a:r>
                      <a:r>
                        <a:rPr lang="en-US" sz="2000" b="1" dirty="0" smtClean="0"/>
                        <a:t>first</a:t>
                      </a:r>
                      <a:endParaRPr lang="en-US" sz="2000" b="1" dirty="0"/>
                    </a:p>
                    <a:p>
                      <a:pPr>
                        <a:buFont typeface="Arial"/>
                        <a:buChar char="•"/>
                      </a:pPr>
                      <a:r>
                        <a:rPr lang="cs-CZ" sz="2000" dirty="0" smtClean="0"/>
                        <a:t> </a:t>
                      </a:r>
                      <a:r>
                        <a:rPr lang="en-US" sz="2000" b="1" dirty="0" smtClean="0"/>
                        <a:t>then</a:t>
                      </a:r>
                      <a:endParaRPr lang="en-US" sz="2000" b="1" dirty="0"/>
                    </a:p>
                    <a:p>
                      <a:pPr>
                        <a:buFont typeface="Arial"/>
                        <a:buChar char="•"/>
                      </a:pPr>
                      <a:r>
                        <a:rPr lang="cs-CZ" sz="2000" dirty="0" smtClean="0"/>
                        <a:t> </a:t>
                      </a:r>
                      <a:r>
                        <a:rPr lang="en-US" sz="2000" b="1" dirty="0" smtClean="0"/>
                        <a:t>If</a:t>
                      </a:r>
                      <a:r>
                        <a:rPr lang="cs-CZ" sz="2000" b="1" baseline="0" dirty="0" smtClean="0"/>
                        <a:t> - </a:t>
                      </a:r>
                      <a:r>
                        <a:rPr lang="cs-CZ" sz="2000" b="1" baseline="0" dirty="0" err="1" smtClean="0"/>
                        <a:t>clauses</a:t>
                      </a:r>
                      <a:r>
                        <a:rPr lang="en-US" sz="2000" b="1" dirty="0" smtClean="0"/>
                        <a:t> </a:t>
                      </a:r>
                      <a:r>
                        <a:rPr lang="cs-CZ" sz="2000" b="1" dirty="0" smtClean="0"/>
                        <a:t>-</a:t>
                      </a:r>
                      <a:r>
                        <a:rPr lang="cs-CZ" sz="2000" b="1" baseline="0" dirty="0" smtClean="0"/>
                        <a:t> t</a:t>
                      </a:r>
                      <a:r>
                        <a:rPr lang="en-US" sz="2000" b="1" dirty="0" err="1" smtClean="0"/>
                        <a:t>yp</a:t>
                      </a:r>
                      <a:r>
                        <a:rPr lang="en-US" sz="2000" b="1" dirty="0" smtClean="0"/>
                        <a:t> </a:t>
                      </a:r>
                      <a:r>
                        <a:rPr lang="en-US" sz="2000" b="1" dirty="0"/>
                        <a:t>II </a:t>
                      </a:r>
                      <a:r>
                        <a:rPr lang="en-US" sz="2000" dirty="0"/>
                        <a:t>(If I talked, </a:t>
                      </a:r>
                      <a:r>
                        <a:rPr lang="cs-CZ" sz="2000" dirty="0" smtClean="0"/>
                        <a:t>  </a:t>
                      </a:r>
                      <a:r>
                        <a:rPr lang="en-US" sz="2000" dirty="0" smtClean="0"/>
                        <a:t>…</a:t>
                      </a:r>
                      <a:r>
                        <a:rPr lang="cs-CZ" sz="2000" dirty="0" smtClean="0"/>
                        <a:t>………</a:t>
                      </a:r>
                      <a:r>
                        <a:rPr lang="en-US" sz="2000" dirty="0" smtClean="0"/>
                        <a:t>)</a:t>
                      </a:r>
                      <a:endParaRPr lang="en-US" sz="2000" dirty="0"/>
                    </a:p>
                  </a:txBody>
                  <a:tcPr anchor="ctr">
                    <a:lnL>
                      <a:noFill/>
                    </a:lnL>
                    <a:lnR>
                      <a:noFill/>
                    </a:lnR>
                    <a:lnT>
                      <a:noFill/>
                    </a:lnT>
                    <a:lnB>
                      <a:noFill/>
                    </a:lnB>
                    <a:solidFill>
                      <a:srgbClr val="FFC000"/>
                    </a:solidFill>
                  </a:tcPr>
                </a:tc>
                <a:tc>
                  <a:txBody>
                    <a:bodyPr/>
                    <a:lstStyle/>
                    <a:p>
                      <a:pPr>
                        <a:buFont typeface="Arial"/>
                        <a:buChar char="•"/>
                      </a:pPr>
                      <a:r>
                        <a:rPr lang="cs-CZ" sz="2000" b="1" dirty="0" smtClean="0"/>
                        <a:t> </a:t>
                      </a:r>
                      <a:r>
                        <a:rPr lang="en-US" sz="2000" b="1" dirty="0" smtClean="0"/>
                        <a:t>when</a:t>
                      </a:r>
                      <a:endParaRPr lang="en-US" sz="2000" b="1" i="0" dirty="0"/>
                    </a:p>
                    <a:p>
                      <a:pPr>
                        <a:buFont typeface="Arial"/>
                        <a:buChar char="•"/>
                      </a:pPr>
                      <a:r>
                        <a:rPr lang="cs-CZ" sz="2000" b="1" i="0" dirty="0" smtClean="0"/>
                        <a:t> </a:t>
                      </a:r>
                      <a:r>
                        <a:rPr lang="en-US" sz="2000" b="1" i="0" dirty="0" smtClean="0"/>
                        <a:t>while</a:t>
                      </a:r>
                      <a:endParaRPr lang="en-US" sz="2000" b="1" i="0" dirty="0"/>
                    </a:p>
                    <a:p>
                      <a:pPr>
                        <a:buFont typeface="Arial"/>
                        <a:buChar char="•"/>
                      </a:pPr>
                      <a:r>
                        <a:rPr lang="cs-CZ" sz="2000" b="1" i="0" dirty="0" smtClean="0"/>
                        <a:t> </a:t>
                      </a:r>
                      <a:r>
                        <a:rPr lang="en-US" sz="2000" b="1" i="0" dirty="0" smtClean="0"/>
                        <a:t>as </a:t>
                      </a:r>
                      <a:r>
                        <a:rPr lang="en-US" sz="2000" b="1" i="0" dirty="0"/>
                        <a:t>long as</a:t>
                      </a:r>
                    </a:p>
                  </a:txBody>
                  <a:tcPr anchor="ctr">
                    <a:lnL>
                      <a:noFill/>
                    </a:lnL>
                    <a:lnR>
                      <a:noFill/>
                    </a:lnR>
                    <a:lnT>
                      <a:noFill/>
                    </a:lnT>
                    <a:lnB>
                      <a:noFill/>
                    </a:lnB>
                    <a:solidFill>
                      <a:srgbClr val="FFC000"/>
                    </a:solidFill>
                  </a:tcPr>
                </a:tc>
              </a:tr>
            </a:tbl>
          </a:graphicData>
        </a:graphic>
      </p:graphicFrame>
      <p:sp>
        <p:nvSpPr>
          <p:cNvPr id="7" name="Rectangle 1"/>
          <p:cNvSpPr>
            <a:spLocks noChangeArrowheads="1"/>
          </p:cNvSpPr>
          <p:nvPr/>
        </p:nvSpPr>
        <p:spPr bwMode="auto">
          <a:xfrm flipH="1">
            <a:off x="107504" y="3365260"/>
            <a:ext cx="9036496" cy="107014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20631" tIns="26979" rIns="20631" bIns="26979"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cs-CZ" sz="2400" b="1"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pPr>
            <a:r>
              <a:rPr kumimoji="0" lang="cs-CZ" sz="2400" b="1" i="0" u="none" strike="noStrike" cap="none" normalizeH="0" baseline="0" dirty="0" err="1" smtClean="0">
                <a:ln>
                  <a:noFill/>
                </a:ln>
                <a:solidFill>
                  <a:schemeClr val="tx1"/>
                </a:solidFill>
                <a:effectLst/>
                <a:latin typeface="Arial" pitchFamily="34" charset="0"/>
                <a:cs typeface="Arial" pitchFamily="34" charset="0"/>
              </a:rPr>
              <a:t>Signal</a:t>
            </a:r>
            <a:r>
              <a:rPr kumimoji="0" lang="cs-CZ" sz="2400" b="1" i="0" u="none" strike="noStrike" cap="none" normalizeH="0" baseline="0" dirty="0" smtClean="0">
                <a:ln>
                  <a:noFill/>
                </a:ln>
                <a:solidFill>
                  <a:schemeClr val="tx1"/>
                </a:solidFill>
                <a:effectLst/>
                <a:latin typeface="Arial" pitchFamily="34" charset="0"/>
                <a:cs typeface="Arial" pitchFamily="34" charset="0"/>
              </a:rPr>
              <a:t> </a:t>
            </a:r>
            <a:r>
              <a:rPr kumimoji="0" lang="cs-CZ" sz="2400" b="1" i="0" u="none" strike="noStrike" cap="none" normalizeH="0" baseline="0" dirty="0" err="1" smtClean="0">
                <a:ln>
                  <a:noFill/>
                </a:ln>
                <a:solidFill>
                  <a:schemeClr val="tx1"/>
                </a:solidFill>
                <a:effectLst/>
                <a:latin typeface="Arial" pitchFamily="34" charset="0"/>
                <a:cs typeface="Arial" pitchFamily="34" charset="0"/>
              </a:rPr>
              <a:t>words</a:t>
            </a:r>
            <a:endParaRPr kumimoji="0" lang="cs-CZ" sz="2400" b="1"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cs-CZ" sz="1800" b="0" i="0" u="none" strike="noStrike" cap="none" normalizeH="0" baseline="0" dirty="0" smtClean="0">
              <a:ln>
                <a:noFill/>
              </a:ln>
              <a:solidFill>
                <a:schemeClr val="tx1"/>
              </a:solidFill>
              <a:effectLst/>
              <a:latin typeface="Arial" pitchFamily="34" charset="0"/>
              <a:cs typeface="Arial" pitchFamily="34" charset="0"/>
            </a:endParaRPr>
          </a:p>
        </p:txBody>
      </p:sp>
    </p:spTree>
    <p:extLst>
      <p:ext uri="{BB962C8B-B14F-4D97-AF65-F5344CB8AC3E}">
        <p14:creationId xmlns:p14="http://schemas.microsoft.com/office/powerpoint/2010/main" val="317808622"/>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179512" y="332656"/>
            <a:ext cx="8964488" cy="6032421"/>
          </a:xfrm>
          <a:prstGeom prst="rect">
            <a:avLst/>
          </a:prstGeom>
          <a:noFill/>
        </p:spPr>
        <p:txBody>
          <a:bodyPr wrap="square" rtlCol="0">
            <a:spAutoFit/>
          </a:bodyPr>
          <a:lstStyle/>
          <a:p>
            <a:r>
              <a:rPr lang="en-US" sz="2800" b="1" dirty="0"/>
              <a:t>Certain </a:t>
            </a:r>
            <a:r>
              <a:rPr lang="en-US" sz="2800" b="1" dirty="0" smtClean="0"/>
              <a:t>Verbs</a:t>
            </a:r>
            <a:endParaRPr lang="cs-CZ" sz="2800" b="1" dirty="0" smtClean="0"/>
          </a:p>
          <a:p>
            <a:endParaRPr lang="en-US" sz="2800" b="1" dirty="0"/>
          </a:p>
          <a:p>
            <a:r>
              <a:rPr lang="en-US" sz="2400" b="1" dirty="0"/>
              <a:t>The following verbs are usually </a:t>
            </a:r>
            <a:r>
              <a:rPr lang="en-US" sz="2400" b="1" dirty="0">
                <a:solidFill>
                  <a:srgbClr val="C00000"/>
                </a:solidFill>
              </a:rPr>
              <a:t>only used in Simple Past </a:t>
            </a:r>
            <a:r>
              <a:rPr lang="en-US" sz="2400" dirty="0"/>
              <a:t>(not in the progressive </a:t>
            </a:r>
            <a:r>
              <a:rPr lang="en-US" sz="2400" dirty="0" smtClean="0"/>
              <a:t>form</a:t>
            </a:r>
            <a:r>
              <a:rPr lang="cs-CZ" sz="2400" dirty="0" smtClean="0"/>
              <a:t>!</a:t>
            </a:r>
            <a:r>
              <a:rPr lang="en-US" sz="2400" dirty="0" smtClean="0"/>
              <a:t>).</a:t>
            </a:r>
            <a:endParaRPr lang="cs-CZ" sz="2400" dirty="0" smtClean="0"/>
          </a:p>
          <a:p>
            <a:endParaRPr lang="en-US" sz="2400" dirty="0"/>
          </a:p>
          <a:p>
            <a:pPr marL="342900" indent="-342900">
              <a:buFont typeface="Wingdings" pitchFamily="2" charset="2"/>
              <a:buChar char="q"/>
            </a:pPr>
            <a:r>
              <a:rPr lang="en-US" sz="2000" b="1" dirty="0">
                <a:solidFill>
                  <a:srgbClr val="C00000"/>
                </a:solidFill>
              </a:rPr>
              <a:t>state:</a:t>
            </a:r>
            <a:r>
              <a:rPr lang="en-US" sz="2000" dirty="0"/>
              <a:t> </a:t>
            </a:r>
            <a:r>
              <a:rPr lang="en-US" sz="2000" b="1" dirty="0"/>
              <a:t>be, cost, fit, mean, </a:t>
            </a:r>
            <a:r>
              <a:rPr lang="en-US" sz="2000" b="1" dirty="0" smtClean="0"/>
              <a:t>suit</a:t>
            </a:r>
            <a:r>
              <a:rPr lang="cs-CZ" sz="2000" b="1" dirty="0" smtClean="0"/>
              <a:t>    </a:t>
            </a:r>
          </a:p>
          <a:p>
            <a:r>
              <a:rPr lang="cs-CZ" sz="2000" dirty="0" smtClean="0"/>
              <a:t>     </a:t>
            </a:r>
            <a:r>
              <a:rPr lang="en-US" sz="2000" dirty="0" smtClean="0"/>
              <a:t>Example</a:t>
            </a:r>
            <a:r>
              <a:rPr lang="en-US" sz="2000" dirty="0"/>
              <a:t>: We were on holiday.</a:t>
            </a:r>
          </a:p>
          <a:p>
            <a:pPr marL="342900" indent="-342900">
              <a:buFont typeface="Wingdings" pitchFamily="2" charset="2"/>
              <a:buChar char="q"/>
            </a:pPr>
            <a:r>
              <a:rPr lang="en-US" sz="2000" b="1" dirty="0">
                <a:solidFill>
                  <a:srgbClr val="C00000"/>
                </a:solidFill>
              </a:rPr>
              <a:t>possession:</a:t>
            </a:r>
            <a:r>
              <a:rPr lang="en-US" sz="2000" dirty="0"/>
              <a:t> </a:t>
            </a:r>
            <a:r>
              <a:rPr lang="en-US" sz="2000" b="1" dirty="0"/>
              <a:t>belong, </a:t>
            </a:r>
            <a:r>
              <a:rPr lang="en-US" sz="2000" b="1" dirty="0" err="1" smtClean="0"/>
              <a:t>hav</a:t>
            </a:r>
            <a:r>
              <a:rPr lang="cs-CZ" sz="2000" b="1" dirty="0" smtClean="0"/>
              <a:t>e           </a:t>
            </a:r>
          </a:p>
          <a:p>
            <a:r>
              <a:rPr lang="cs-CZ" sz="2000" dirty="0" smtClean="0"/>
              <a:t>     </a:t>
            </a:r>
            <a:r>
              <a:rPr lang="en-US" sz="2000" dirty="0" smtClean="0"/>
              <a:t>Example</a:t>
            </a:r>
            <a:r>
              <a:rPr lang="en-US" sz="2000" dirty="0"/>
              <a:t>: Sam had a cat.</a:t>
            </a:r>
          </a:p>
          <a:p>
            <a:pPr marL="342900" indent="-342900">
              <a:buFont typeface="Wingdings" pitchFamily="2" charset="2"/>
              <a:buChar char="q"/>
            </a:pPr>
            <a:r>
              <a:rPr lang="en-US" sz="2000" b="1" dirty="0">
                <a:solidFill>
                  <a:srgbClr val="C00000"/>
                </a:solidFill>
              </a:rPr>
              <a:t>senses:</a:t>
            </a:r>
            <a:r>
              <a:rPr lang="en-US" sz="2000" dirty="0"/>
              <a:t> </a:t>
            </a:r>
            <a:r>
              <a:rPr lang="en-US" sz="2000" b="1" dirty="0"/>
              <a:t>feel, hear, see, smell, taste, </a:t>
            </a:r>
            <a:r>
              <a:rPr lang="en-US" sz="2000" b="1" dirty="0" smtClean="0"/>
              <a:t>touch</a:t>
            </a:r>
            <a:r>
              <a:rPr lang="cs-CZ" sz="2000" b="1" dirty="0" smtClean="0"/>
              <a:t>     </a:t>
            </a:r>
          </a:p>
          <a:p>
            <a:r>
              <a:rPr lang="cs-CZ" sz="2000" dirty="0" smtClean="0"/>
              <a:t>     </a:t>
            </a:r>
            <a:r>
              <a:rPr lang="en-US" sz="2000" dirty="0" smtClean="0"/>
              <a:t>Example</a:t>
            </a:r>
            <a:r>
              <a:rPr lang="en-US" sz="2000" dirty="0"/>
              <a:t>: He felt the cold.</a:t>
            </a:r>
          </a:p>
          <a:p>
            <a:pPr marL="342900" indent="-342900">
              <a:buFont typeface="Wingdings" pitchFamily="2" charset="2"/>
              <a:buChar char="q"/>
            </a:pPr>
            <a:r>
              <a:rPr lang="en-US" sz="2000" b="1" dirty="0">
                <a:solidFill>
                  <a:srgbClr val="C00000"/>
                </a:solidFill>
              </a:rPr>
              <a:t>feelings:</a:t>
            </a:r>
            <a:r>
              <a:rPr lang="en-US" sz="2000" dirty="0"/>
              <a:t> </a:t>
            </a:r>
            <a:r>
              <a:rPr lang="en-US" sz="2000" b="1" dirty="0"/>
              <a:t>hate, hope, like, love, prefer, regret, want, </a:t>
            </a:r>
            <a:r>
              <a:rPr lang="en-US" sz="2000" b="1" dirty="0" smtClean="0"/>
              <a:t>wish</a:t>
            </a:r>
            <a:r>
              <a:rPr lang="cs-CZ" sz="2000" b="1" dirty="0" smtClean="0"/>
              <a:t>       </a:t>
            </a:r>
            <a:r>
              <a:rPr lang="en-US" sz="2000" dirty="0" smtClean="0"/>
              <a:t>Example</a:t>
            </a:r>
            <a:r>
              <a:rPr lang="en-US" sz="2000" dirty="0"/>
              <a:t>: Jane loved pizza.</a:t>
            </a:r>
          </a:p>
          <a:p>
            <a:pPr marL="342900" indent="-342900">
              <a:buFont typeface="Wingdings" pitchFamily="2" charset="2"/>
              <a:buChar char="q"/>
            </a:pPr>
            <a:r>
              <a:rPr lang="en-US" sz="2000" b="1" dirty="0">
                <a:solidFill>
                  <a:srgbClr val="C00000"/>
                </a:solidFill>
              </a:rPr>
              <a:t>brain work</a:t>
            </a:r>
            <a:r>
              <a:rPr lang="en-US" sz="2000" b="1" dirty="0"/>
              <a:t>:</a:t>
            </a:r>
            <a:r>
              <a:rPr lang="en-US" sz="2000" dirty="0"/>
              <a:t> </a:t>
            </a:r>
            <a:r>
              <a:rPr lang="en-US" sz="2000" b="1" dirty="0"/>
              <a:t>believe, know, think, </a:t>
            </a:r>
            <a:r>
              <a:rPr lang="en-US" sz="2000" b="1" dirty="0" smtClean="0"/>
              <a:t>understand</a:t>
            </a:r>
            <a:r>
              <a:rPr lang="cs-CZ" sz="2000" b="1" dirty="0" smtClean="0"/>
              <a:t>                             </a:t>
            </a:r>
          </a:p>
          <a:p>
            <a:r>
              <a:rPr lang="cs-CZ" sz="2000" dirty="0" smtClean="0"/>
              <a:t>     </a:t>
            </a:r>
            <a:r>
              <a:rPr lang="en-US" sz="2000" dirty="0" smtClean="0"/>
              <a:t>Example</a:t>
            </a:r>
            <a:r>
              <a:rPr lang="en-US" sz="2000" dirty="0"/>
              <a:t>: I did not understand him.</a:t>
            </a:r>
          </a:p>
          <a:p>
            <a:pPr marL="342900" indent="-342900">
              <a:buFont typeface="Wingdings" pitchFamily="2" charset="2"/>
              <a:buChar char="q"/>
            </a:pPr>
            <a:r>
              <a:rPr lang="en-US" sz="2000" b="1" dirty="0">
                <a:solidFill>
                  <a:srgbClr val="C00000"/>
                </a:solidFill>
              </a:rPr>
              <a:t>introductory clauses for direct speech</a:t>
            </a:r>
            <a:r>
              <a:rPr lang="en-US" sz="2000" b="1" dirty="0"/>
              <a:t>:</a:t>
            </a:r>
            <a:r>
              <a:rPr lang="en-US" sz="2000" dirty="0"/>
              <a:t> </a:t>
            </a:r>
            <a:r>
              <a:rPr lang="en-US" sz="2000" b="1" dirty="0"/>
              <a:t>answer, ask, reply, </a:t>
            </a:r>
            <a:r>
              <a:rPr lang="en-US" sz="2000" b="1" dirty="0" smtClean="0"/>
              <a:t>say</a:t>
            </a:r>
            <a:endParaRPr lang="cs-CZ" sz="2000" b="1" dirty="0" smtClean="0"/>
          </a:p>
          <a:p>
            <a:r>
              <a:rPr lang="cs-CZ" sz="2000" dirty="0" smtClean="0"/>
              <a:t>     </a:t>
            </a:r>
            <a:r>
              <a:rPr lang="en-US" sz="2000" dirty="0" smtClean="0"/>
              <a:t>Example</a:t>
            </a:r>
            <a:r>
              <a:rPr lang="en-US" sz="2000" dirty="0"/>
              <a:t>: “I am watching TV,“ he said.</a:t>
            </a:r>
          </a:p>
          <a:p>
            <a:endParaRPr lang="cs-CZ" dirty="0"/>
          </a:p>
        </p:txBody>
      </p:sp>
    </p:spTree>
    <p:extLst>
      <p:ext uri="{BB962C8B-B14F-4D97-AF65-F5344CB8AC3E}">
        <p14:creationId xmlns:p14="http://schemas.microsoft.com/office/powerpoint/2010/main" val="3709016925"/>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0" y="0"/>
            <a:ext cx="9144000" cy="6955750"/>
          </a:xfrm>
          <a:prstGeom prst="rect">
            <a:avLst/>
          </a:prstGeom>
          <a:noFill/>
        </p:spPr>
        <p:txBody>
          <a:bodyPr wrap="square" rtlCol="0">
            <a:spAutoFit/>
          </a:bodyPr>
          <a:lstStyle/>
          <a:p>
            <a:r>
              <a:rPr lang="en-US" sz="2400" b="1" dirty="0">
                <a:solidFill>
                  <a:srgbClr val="C00000"/>
                </a:solidFill>
              </a:rPr>
              <a:t>Simple Past or Past </a:t>
            </a:r>
            <a:r>
              <a:rPr lang="cs-CZ" sz="2400" b="1" dirty="0" err="1" smtClean="0">
                <a:solidFill>
                  <a:srgbClr val="C00000"/>
                </a:solidFill>
              </a:rPr>
              <a:t>Continuous</a:t>
            </a:r>
            <a:endParaRPr lang="en-US" sz="2400" b="1" dirty="0">
              <a:solidFill>
                <a:srgbClr val="C00000"/>
              </a:solidFill>
            </a:endParaRPr>
          </a:p>
          <a:p>
            <a:r>
              <a:rPr lang="en-US" sz="2000" b="1" i="1" dirty="0"/>
              <a:t>Exercise 1 </a:t>
            </a:r>
            <a:r>
              <a:rPr lang="en-US" sz="2000" b="1" i="1" dirty="0">
                <a:solidFill>
                  <a:srgbClr val="C00000"/>
                </a:solidFill>
              </a:rPr>
              <a:t>Put the verbs into the correct </a:t>
            </a:r>
            <a:r>
              <a:rPr lang="en-US" sz="2000" b="1" i="1" dirty="0" smtClean="0">
                <a:solidFill>
                  <a:srgbClr val="C00000"/>
                </a:solidFill>
              </a:rPr>
              <a:t>tense</a:t>
            </a:r>
            <a:r>
              <a:rPr lang="cs-CZ" sz="2000" b="1" i="1" dirty="0" smtClean="0">
                <a:solidFill>
                  <a:srgbClr val="C00000"/>
                </a:solidFill>
              </a:rPr>
              <a:t>:</a:t>
            </a:r>
            <a:r>
              <a:rPr lang="en-US" sz="2000" b="1" i="1" dirty="0" smtClean="0">
                <a:solidFill>
                  <a:srgbClr val="C00000"/>
                </a:solidFill>
              </a:rPr>
              <a:t> </a:t>
            </a:r>
            <a:endParaRPr lang="cs-CZ" sz="2000" b="1" i="1" dirty="0" smtClean="0">
              <a:solidFill>
                <a:srgbClr val="C00000"/>
              </a:solidFill>
            </a:endParaRPr>
          </a:p>
          <a:p>
            <a:pPr marL="342900" indent="-342900">
              <a:buFont typeface="+mj-lt"/>
              <a:buAutoNum type="arabicParenR"/>
            </a:pPr>
            <a:r>
              <a:rPr lang="en-US" dirty="0" smtClean="0"/>
              <a:t>While Tom</a:t>
            </a:r>
            <a:r>
              <a:rPr lang="cs-CZ" dirty="0" smtClean="0"/>
              <a:t>……..</a:t>
            </a:r>
            <a:r>
              <a:rPr lang="en-US" dirty="0" smtClean="0"/>
              <a:t>(</a:t>
            </a:r>
            <a:r>
              <a:rPr lang="en-US" dirty="0"/>
              <a:t>read) , </a:t>
            </a:r>
            <a:r>
              <a:rPr lang="en-US" dirty="0" err="1" smtClean="0"/>
              <a:t>Amely</a:t>
            </a:r>
            <a:r>
              <a:rPr lang="cs-CZ" dirty="0" smtClean="0"/>
              <a:t>………</a:t>
            </a:r>
            <a:r>
              <a:rPr lang="en-US" dirty="0" smtClean="0"/>
              <a:t>(</a:t>
            </a:r>
            <a:r>
              <a:rPr lang="en-US" dirty="0"/>
              <a:t>watch) a documentary on TV. </a:t>
            </a:r>
          </a:p>
          <a:p>
            <a:pPr marL="342900" indent="-342900">
              <a:buFont typeface="+mj-lt"/>
              <a:buAutoNum type="arabicParenR"/>
            </a:pPr>
            <a:r>
              <a:rPr lang="en-US" dirty="0" smtClean="0"/>
              <a:t>Marvin</a:t>
            </a:r>
            <a:r>
              <a:rPr lang="cs-CZ" dirty="0" smtClean="0"/>
              <a:t>………</a:t>
            </a:r>
            <a:r>
              <a:rPr lang="en-US" dirty="0" smtClean="0"/>
              <a:t>(</a:t>
            </a:r>
            <a:r>
              <a:rPr lang="en-US" dirty="0"/>
              <a:t>come) home</a:t>
            </a:r>
            <a:r>
              <a:rPr lang="en-US" dirty="0" smtClean="0"/>
              <a:t>,</a:t>
            </a:r>
            <a:r>
              <a:rPr lang="cs-CZ" dirty="0" smtClean="0"/>
              <a:t>……….</a:t>
            </a:r>
            <a:r>
              <a:rPr lang="en-US" dirty="0" smtClean="0"/>
              <a:t>(</a:t>
            </a:r>
            <a:r>
              <a:rPr lang="en-US" dirty="0"/>
              <a:t>switch) on the computer </a:t>
            </a:r>
            <a:r>
              <a:rPr lang="en-US" dirty="0" smtClean="0"/>
              <a:t>and</a:t>
            </a:r>
            <a:r>
              <a:rPr lang="cs-CZ" dirty="0" smtClean="0"/>
              <a:t>………..</a:t>
            </a:r>
            <a:r>
              <a:rPr lang="en-US" dirty="0" smtClean="0"/>
              <a:t>(</a:t>
            </a:r>
            <a:r>
              <a:rPr lang="en-US" dirty="0"/>
              <a:t>check) his emails. </a:t>
            </a:r>
          </a:p>
          <a:p>
            <a:pPr marL="342900" indent="-342900">
              <a:buFont typeface="+mj-lt"/>
              <a:buAutoNum type="arabicParenR"/>
            </a:pPr>
            <a:r>
              <a:rPr lang="en-US" dirty="0"/>
              <a:t>The </a:t>
            </a:r>
            <a:r>
              <a:rPr lang="en-US" dirty="0" smtClean="0"/>
              <a:t>thief</a:t>
            </a:r>
            <a:r>
              <a:rPr lang="cs-CZ" dirty="0" smtClean="0"/>
              <a:t>…………….</a:t>
            </a:r>
            <a:r>
              <a:rPr lang="en-US" dirty="0" smtClean="0"/>
              <a:t>(</a:t>
            </a:r>
            <a:r>
              <a:rPr lang="en-US" dirty="0"/>
              <a:t>sneak) into the house</a:t>
            </a:r>
            <a:r>
              <a:rPr lang="en-US" dirty="0" smtClean="0"/>
              <a:t>,</a:t>
            </a:r>
            <a:r>
              <a:rPr lang="cs-CZ" dirty="0" smtClean="0"/>
              <a:t>………..</a:t>
            </a:r>
            <a:r>
              <a:rPr lang="en-US" dirty="0" smtClean="0"/>
              <a:t>(</a:t>
            </a:r>
            <a:r>
              <a:rPr lang="en-US" dirty="0"/>
              <a:t>steal) the jewels </a:t>
            </a:r>
            <a:r>
              <a:rPr lang="en-US" dirty="0" smtClean="0"/>
              <a:t>and</a:t>
            </a:r>
            <a:r>
              <a:rPr lang="cs-CZ" dirty="0" smtClean="0"/>
              <a:t>………………</a:t>
            </a:r>
            <a:r>
              <a:rPr lang="en-US" dirty="0" smtClean="0"/>
              <a:t>(</a:t>
            </a:r>
            <a:r>
              <a:rPr lang="en-US" dirty="0"/>
              <a:t>leave) without a trace. </a:t>
            </a:r>
          </a:p>
          <a:p>
            <a:pPr marL="342900" indent="-342900">
              <a:buFont typeface="+mj-lt"/>
              <a:buAutoNum type="arabicParenR"/>
            </a:pPr>
            <a:r>
              <a:rPr lang="en-US" dirty="0" smtClean="0"/>
              <a:t>Nobody</a:t>
            </a:r>
            <a:r>
              <a:rPr lang="cs-CZ" dirty="0" smtClean="0"/>
              <a:t>…………….</a:t>
            </a:r>
            <a:r>
              <a:rPr lang="en-US" dirty="0" smtClean="0"/>
              <a:t>(</a:t>
            </a:r>
            <a:r>
              <a:rPr lang="en-US" dirty="0"/>
              <a:t>listen) while the </a:t>
            </a:r>
            <a:r>
              <a:rPr lang="en-US" dirty="0" smtClean="0"/>
              <a:t>teacher</a:t>
            </a:r>
            <a:r>
              <a:rPr lang="cs-CZ" dirty="0" smtClean="0"/>
              <a:t>……………</a:t>
            </a:r>
            <a:r>
              <a:rPr lang="en-US" dirty="0" smtClean="0"/>
              <a:t>(</a:t>
            </a:r>
            <a:r>
              <a:rPr lang="en-US" dirty="0"/>
              <a:t>explain) the tenses. </a:t>
            </a:r>
          </a:p>
          <a:p>
            <a:pPr marL="342900" indent="-342900">
              <a:buFont typeface="+mj-lt"/>
              <a:buAutoNum type="arabicParenR"/>
            </a:pPr>
            <a:r>
              <a:rPr lang="en-US" dirty="0"/>
              <a:t>While </a:t>
            </a:r>
            <a:r>
              <a:rPr lang="en-US" dirty="0" smtClean="0"/>
              <a:t>we</a:t>
            </a:r>
            <a:r>
              <a:rPr lang="cs-CZ" dirty="0" smtClean="0"/>
              <a:t>………….</a:t>
            </a:r>
            <a:r>
              <a:rPr lang="en-US" dirty="0" smtClean="0"/>
              <a:t>(</a:t>
            </a:r>
            <a:r>
              <a:rPr lang="en-US" dirty="0"/>
              <a:t>do) a sight-seeing tour, our </a:t>
            </a:r>
            <a:r>
              <a:rPr lang="en-US" dirty="0" smtClean="0"/>
              <a:t>friends</a:t>
            </a:r>
            <a:r>
              <a:rPr lang="cs-CZ" dirty="0" smtClean="0"/>
              <a:t>……………..</a:t>
            </a:r>
            <a:r>
              <a:rPr lang="en-US" dirty="0" smtClean="0"/>
              <a:t>(</a:t>
            </a:r>
            <a:r>
              <a:rPr lang="en-US" dirty="0"/>
              <a:t>lie) on the beach. </a:t>
            </a:r>
          </a:p>
          <a:p>
            <a:pPr marL="342900" indent="-342900">
              <a:buFont typeface="+mj-lt"/>
              <a:buAutoNum type="arabicParenR"/>
            </a:pPr>
            <a:r>
              <a:rPr lang="en-US" dirty="0" smtClean="0"/>
              <a:t>He</a:t>
            </a:r>
            <a:r>
              <a:rPr lang="cs-CZ" dirty="0" smtClean="0"/>
              <a:t>……………</a:t>
            </a:r>
            <a:r>
              <a:rPr lang="en-US" dirty="0" smtClean="0"/>
              <a:t>(</a:t>
            </a:r>
            <a:r>
              <a:rPr lang="en-US" dirty="0"/>
              <a:t>wake) up </a:t>
            </a:r>
            <a:r>
              <a:rPr lang="en-US" dirty="0" smtClean="0"/>
              <a:t>and</a:t>
            </a:r>
            <a:r>
              <a:rPr lang="cs-CZ" dirty="0" smtClean="0"/>
              <a:t>………………..</a:t>
            </a:r>
            <a:r>
              <a:rPr lang="en-US" dirty="0" smtClean="0"/>
              <a:t>(</a:t>
            </a:r>
            <a:r>
              <a:rPr lang="en-US" dirty="0"/>
              <a:t>look) at his watch. </a:t>
            </a:r>
            <a:endParaRPr lang="cs-CZ" dirty="0" smtClean="0"/>
          </a:p>
          <a:p>
            <a:r>
              <a:rPr lang="en-US" sz="2000" b="1" i="1" dirty="0"/>
              <a:t>Exercise 2</a:t>
            </a:r>
          </a:p>
          <a:p>
            <a:r>
              <a:rPr lang="en-US" sz="2000" b="1" i="1" dirty="0">
                <a:solidFill>
                  <a:srgbClr val="C00000"/>
                </a:solidFill>
              </a:rPr>
              <a:t>Put the verbs into the correct </a:t>
            </a:r>
            <a:r>
              <a:rPr lang="en-US" sz="2000" b="1" i="1" dirty="0" smtClean="0">
                <a:solidFill>
                  <a:srgbClr val="C00000"/>
                </a:solidFill>
              </a:rPr>
              <a:t>tense</a:t>
            </a:r>
            <a:r>
              <a:rPr lang="cs-CZ" sz="2000" b="1" i="1" dirty="0" smtClean="0">
                <a:solidFill>
                  <a:srgbClr val="C00000"/>
                </a:solidFill>
              </a:rPr>
              <a:t>:</a:t>
            </a:r>
            <a:r>
              <a:rPr lang="en-US" sz="2000" b="1" i="1" dirty="0" smtClean="0"/>
              <a:t> </a:t>
            </a:r>
            <a:endParaRPr lang="cs-CZ" sz="2000" b="1" i="1" dirty="0" smtClean="0"/>
          </a:p>
          <a:p>
            <a:pPr marL="457200" indent="-457200">
              <a:buFont typeface="+mj-lt"/>
              <a:buAutoNum type="arabicParenR"/>
            </a:pPr>
            <a:r>
              <a:rPr lang="en-US" sz="2000" dirty="0" smtClean="0"/>
              <a:t>The </a:t>
            </a:r>
            <a:r>
              <a:rPr lang="en-US" sz="2000" dirty="0"/>
              <a:t>receptionist</a:t>
            </a:r>
            <a:r>
              <a:rPr lang="cs-CZ" sz="2000" dirty="0"/>
              <a:t>…….</a:t>
            </a:r>
            <a:r>
              <a:rPr lang="en-US" sz="2000" dirty="0"/>
              <a:t>(welcome) the guests and</a:t>
            </a:r>
            <a:r>
              <a:rPr lang="cs-CZ" sz="2000" dirty="0"/>
              <a:t>……….</a:t>
            </a:r>
            <a:r>
              <a:rPr lang="en-US" sz="2000" dirty="0"/>
              <a:t>(ask) them to fill in the form. </a:t>
            </a:r>
          </a:p>
          <a:p>
            <a:pPr marL="457200" indent="-457200">
              <a:buFont typeface="+mj-lt"/>
              <a:buAutoNum type="arabicParenR"/>
            </a:pPr>
            <a:r>
              <a:rPr lang="en-US" sz="2000" dirty="0"/>
              <a:t>The car</a:t>
            </a:r>
            <a:r>
              <a:rPr lang="cs-CZ" sz="2000" dirty="0"/>
              <a:t>…….</a:t>
            </a:r>
            <a:r>
              <a:rPr lang="en-US" sz="2000" dirty="0"/>
              <a:t>(break) down and we</a:t>
            </a:r>
            <a:r>
              <a:rPr lang="cs-CZ" sz="2000" dirty="0"/>
              <a:t>……….</a:t>
            </a:r>
            <a:r>
              <a:rPr lang="en-US" sz="2000" dirty="0"/>
              <a:t>(have) to walk home. </a:t>
            </a:r>
          </a:p>
          <a:p>
            <a:pPr marL="457200" indent="-457200">
              <a:buFont typeface="+mj-lt"/>
              <a:buAutoNum type="arabicParenR"/>
            </a:pPr>
            <a:r>
              <a:rPr lang="en-US" sz="2000" dirty="0"/>
              <a:t>The boys</a:t>
            </a:r>
            <a:r>
              <a:rPr lang="cs-CZ" sz="2000" dirty="0"/>
              <a:t>……..</a:t>
            </a:r>
            <a:r>
              <a:rPr lang="en-US" sz="2000" dirty="0"/>
              <a:t>(swim) while the girls</a:t>
            </a:r>
            <a:r>
              <a:rPr lang="cs-CZ" sz="2000" dirty="0"/>
              <a:t>……..</a:t>
            </a:r>
            <a:r>
              <a:rPr lang="en-US" sz="2000" dirty="0"/>
              <a:t>(sunbathe) . </a:t>
            </a:r>
          </a:p>
          <a:p>
            <a:pPr marL="457200" indent="-457200">
              <a:buFont typeface="+mj-lt"/>
              <a:buAutoNum type="arabicParenR"/>
            </a:pPr>
            <a:r>
              <a:rPr lang="en-US" sz="2000" dirty="0"/>
              <a:t>My father</a:t>
            </a:r>
            <a:r>
              <a:rPr lang="cs-CZ" sz="2000" dirty="0"/>
              <a:t>…….</a:t>
            </a:r>
            <a:r>
              <a:rPr lang="en-US" sz="2000" dirty="0"/>
              <a:t>(come) in</a:t>
            </a:r>
            <a:r>
              <a:rPr lang="en-US" sz="2000" dirty="0" smtClean="0"/>
              <a:t>,</a:t>
            </a:r>
            <a:r>
              <a:rPr lang="cs-CZ" sz="2000" dirty="0" smtClean="0"/>
              <a:t>………..</a:t>
            </a:r>
            <a:r>
              <a:rPr lang="en-US" sz="2000" dirty="0" smtClean="0"/>
              <a:t>(</a:t>
            </a:r>
            <a:r>
              <a:rPr lang="en-US" sz="2000" dirty="0"/>
              <a:t>look) around and</a:t>
            </a:r>
            <a:r>
              <a:rPr lang="cs-CZ" sz="2000" dirty="0"/>
              <a:t>……..</a:t>
            </a:r>
            <a:r>
              <a:rPr lang="en-US" sz="2000" dirty="0"/>
              <a:t>(tell) me to tidy up my room. </a:t>
            </a:r>
          </a:p>
          <a:p>
            <a:pPr marL="457200" indent="-457200">
              <a:buFont typeface="+mj-lt"/>
              <a:buAutoNum type="arabicParenR"/>
            </a:pPr>
            <a:r>
              <a:rPr lang="en-US" sz="2000" dirty="0"/>
              <a:t>As long as one group</a:t>
            </a:r>
            <a:r>
              <a:rPr lang="cs-CZ" sz="2000" dirty="0"/>
              <a:t>…….</a:t>
            </a:r>
            <a:r>
              <a:rPr lang="en-US" sz="2000" dirty="0"/>
              <a:t>(prepare) dinner, the others</a:t>
            </a:r>
            <a:r>
              <a:rPr lang="cs-CZ" sz="2000" dirty="0"/>
              <a:t>……</a:t>
            </a:r>
            <a:r>
              <a:rPr lang="en-US" sz="2000" dirty="0"/>
              <a:t>(collect) wood for their campfire. </a:t>
            </a:r>
          </a:p>
          <a:p>
            <a:pPr marL="457200" indent="-457200">
              <a:buFont typeface="+mj-lt"/>
              <a:buAutoNum type="arabicParenR"/>
            </a:pPr>
            <a:r>
              <a:rPr lang="en-US" sz="2000" dirty="0"/>
              <a:t>While the parents</a:t>
            </a:r>
            <a:r>
              <a:rPr lang="cs-CZ" sz="2000" dirty="0"/>
              <a:t>………</a:t>
            </a:r>
            <a:r>
              <a:rPr lang="en-US" sz="2000" dirty="0"/>
              <a:t>(have) breakfast, their </a:t>
            </a:r>
            <a:r>
              <a:rPr lang="en-US" sz="2000" dirty="0" smtClean="0"/>
              <a:t>children</a:t>
            </a:r>
            <a:r>
              <a:rPr lang="cs-CZ" sz="2000" dirty="0" smtClean="0"/>
              <a:t>……</a:t>
            </a:r>
            <a:r>
              <a:rPr lang="en-US" sz="2000" dirty="0" smtClean="0"/>
              <a:t>(</a:t>
            </a:r>
            <a:r>
              <a:rPr lang="en-US" sz="2000" dirty="0"/>
              <a:t>run) about. </a:t>
            </a:r>
          </a:p>
          <a:p>
            <a:pPr marL="457200" indent="-457200">
              <a:buFont typeface="+mj-lt"/>
              <a:buAutoNum type="arabicParenR"/>
            </a:pPr>
            <a:r>
              <a:rPr lang="en-US" sz="2000" dirty="0"/>
              <a:t>Martha</a:t>
            </a:r>
            <a:r>
              <a:rPr lang="cs-CZ" sz="2000" dirty="0"/>
              <a:t>……..</a:t>
            </a:r>
            <a:r>
              <a:rPr lang="en-US" sz="2000" dirty="0"/>
              <a:t>(turn) off the lights and</a:t>
            </a:r>
            <a:r>
              <a:rPr lang="cs-CZ" sz="2000" dirty="0"/>
              <a:t>………</a:t>
            </a:r>
            <a:r>
              <a:rPr lang="en-US" sz="2000" dirty="0"/>
              <a:t>(go) to bed. </a:t>
            </a:r>
            <a:endParaRPr lang="cs-CZ" sz="2000" dirty="0"/>
          </a:p>
        </p:txBody>
      </p:sp>
    </p:spTree>
    <p:extLst>
      <p:ext uri="{BB962C8B-B14F-4D97-AF65-F5344CB8AC3E}">
        <p14:creationId xmlns:p14="http://schemas.microsoft.com/office/powerpoint/2010/main" val="3287603602"/>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ovéPole 2"/>
          <p:cNvSpPr txBox="1"/>
          <p:nvPr/>
        </p:nvSpPr>
        <p:spPr>
          <a:xfrm>
            <a:off x="107504" y="188640"/>
            <a:ext cx="8784976" cy="6463308"/>
          </a:xfrm>
          <a:prstGeom prst="rect">
            <a:avLst/>
          </a:prstGeom>
          <a:noFill/>
        </p:spPr>
        <p:txBody>
          <a:bodyPr wrap="square" rtlCol="0">
            <a:spAutoFit/>
          </a:bodyPr>
          <a:lstStyle/>
          <a:p>
            <a:r>
              <a:rPr lang="en-US" b="1" i="1" dirty="0"/>
              <a:t>Exercise 3</a:t>
            </a:r>
          </a:p>
          <a:p>
            <a:r>
              <a:rPr lang="en-US" b="1" i="1" dirty="0" smtClean="0">
                <a:solidFill>
                  <a:srgbClr val="C00000"/>
                </a:solidFill>
              </a:rPr>
              <a:t>Put the verbs into the correct tense</a:t>
            </a:r>
            <a:r>
              <a:rPr lang="cs-CZ" b="1" i="1" dirty="0">
                <a:solidFill>
                  <a:srgbClr val="C00000"/>
                </a:solidFill>
              </a:rPr>
              <a:t> </a:t>
            </a:r>
            <a:r>
              <a:rPr lang="en-US" b="1" i="1" dirty="0" smtClean="0">
                <a:solidFill>
                  <a:srgbClr val="C00000"/>
                </a:solidFill>
              </a:rPr>
              <a:t>(Simple </a:t>
            </a:r>
            <a:r>
              <a:rPr lang="en-US" b="1" i="1" dirty="0">
                <a:solidFill>
                  <a:srgbClr val="C00000"/>
                </a:solidFill>
              </a:rPr>
              <a:t>Past or Past </a:t>
            </a:r>
            <a:r>
              <a:rPr lang="cs-CZ" b="1" i="1" dirty="0" err="1" smtClean="0">
                <a:solidFill>
                  <a:srgbClr val="C00000"/>
                </a:solidFill>
              </a:rPr>
              <a:t>Continuous</a:t>
            </a:r>
            <a:r>
              <a:rPr lang="en-US" b="1" i="1" dirty="0" smtClean="0">
                <a:solidFill>
                  <a:srgbClr val="C00000"/>
                </a:solidFill>
              </a:rPr>
              <a:t>)</a:t>
            </a:r>
            <a:r>
              <a:rPr lang="cs-CZ" b="1" i="1" dirty="0" smtClean="0">
                <a:solidFill>
                  <a:srgbClr val="C00000"/>
                </a:solidFill>
              </a:rPr>
              <a:t>:</a:t>
            </a:r>
            <a:endParaRPr lang="en-US" b="1" i="1" dirty="0">
              <a:solidFill>
                <a:srgbClr val="C00000"/>
              </a:solidFill>
            </a:endParaRPr>
          </a:p>
          <a:p>
            <a:pPr marL="342900" indent="-342900">
              <a:buFont typeface="+mj-lt"/>
              <a:buAutoNum type="arabicParenR"/>
            </a:pPr>
            <a:r>
              <a:rPr lang="en-US" dirty="0"/>
              <a:t>We </a:t>
            </a:r>
            <a:r>
              <a:rPr lang="cs-CZ" dirty="0" smtClean="0"/>
              <a:t>……..</a:t>
            </a:r>
            <a:r>
              <a:rPr lang="en-US" dirty="0" smtClean="0"/>
              <a:t>(</a:t>
            </a:r>
            <a:r>
              <a:rPr lang="en-US" dirty="0"/>
              <a:t>wait) for Jane, when suddenly Louis </a:t>
            </a:r>
            <a:r>
              <a:rPr lang="cs-CZ" dirty="0" smtClean="0"/>
              <a:t>……..</a:t>
            </a:r>
            <a:r>
              <a:rPr lang="en-US" dirty="0" smtClean="0"/>
              <a:t>(</a:t>
            </a:r>
            <a:r>
              <a:rPr lang="en-US" dirty="0"/>
              <a:t>come) around the corner. </a:t>
            </a:r>
          </a:p>
          <a:p>
            <a:pPr marL="342900" indent="-342900">
              <a:buFont typeface="+mj-lt"/>
              <a:buAutoNum type="arabicParenR"/>
            </a:pPr>
            <a:r>
              <a:rPr lang="en-US" dirty="0"/>
              <a:t>I </a:t>
            </a:r>
            <a:r>
              <a:rPr lang="cs-CZ" dirty="0" smtClean="0"/>
              <a:t>……….</a:t>
            </a:r>
            <a:r>
              <a:rPr lang="en-US" dirty="0" smtClean="0"/>
              <a:t>(</a:t>
            </a:r>
            <a:r>
              <a:rPr lang="en-US" dirty="0"/>
              <a:t>cycle) through the park, when I </a:t>
            </a:r>
            <a:r>
              <a:rPr lang="cs-CZ" dirty="0" smtClean="0"/>
              <a:t>……….</a:t>
            </a:r>
            <a:r>
              <a:rPr lang="en-US" dirty="0" smtClean="0"/>
              <a:t>(</a:t>
            </a:r>
            <a:r>
              <a:rPr lang="en-US" dirty="0"/>
              <a:t>hear) a strange noise. </a:t>
            </a:r>
          </a:p>
          <a:p>
            <a:pPr marL="342900" indent="-342900">
              <a:buFont typeface="+mj-lt"/>
              <a:buAutoNum type="arabicParenR"/>
            </a:pPr>
            <a:r>
              <a:rPr lang="en-US" dirty="0"/>
              <a:t>He </a:t>
            </a:r>
            <a:r>
              <a:rPr lang="cs-CZ" dirty="0" smtClean="0"/>
              <a:t>………..</a:t>
            </a:r>
            <a:r>
              <a:rPr lang="en-US" dirty="0" smtClean="0"/>
              <a:t>(</a:t>
            </a:r>
            <a:r>
              <a:rPr lang="en-US" dirty="0"/>
              <a:t>pass) her a message when the teacher </a:t>
            </a:r>
            <a:r>
              <a:rPr lang="cs-CZ" dirty="0" smtClean="0"/>
              <a:t>………….</a:t>
            </a:r>
            <a:r>
              <a:rPr lang="en-US" dirty="0" smtClean="0"/>
              <a:t>(</a:t>
            </a:r>
            <a:r>
              <a:rPr lang="en-US" dirty="0"/>
              <a:t>look / not) . </a:t>
            </a:r>
          </a:p>
          <a:p>
            <a:pPr marL="342900" indent="-342900">
              <a:buFont typeface="+mj-lt"/>
              <a:buAutoNum type="arabicParenR"/>
            </a:pPr>
            <a:r>
              <a:rPr lang="en-US" dirty="0"/>
              <a:t>I </a:t>
            </a:r>
            <a:r>
              <a:rPr lang="cs-CZ" dirty="0" smtClean="0"/>
              <a:t>…………</a:t>
            </a:r>
            <a:r>
              <a:rPr lang="en-US" dirty="0" smtClean="0"/>
              <a:t>(</a:t>
            </a:r>
            <a:r>
              <a:rPr lang="en-US" dirty="0"/>
              <a:t>fall) asleep while I </a:t>
            </a:r>
            <a:r>
              <a:rPr lang="cs-CZ" dirty="0" smtClean="0"/>
              <a:t>…………</a:t>
            </a:r>
            <a:r>
              <a:rPr lang="en-US" dirty="0" smtClean="0"/>
              <a:t>(</a:t>
            </a:r>
            <a:r>
              <a:rPr lang="en-US" dirty="0"/>
              <a:t>watch) TV last night. </a:t>
            </a:r>
          </a:p>
          <a:p>
            <a:pPr marL="342900" indent="-342900">
              <a:buFont typeface="+mj-lt"/>
              <a:buAutoNum type="arabicParenR"/>
            </a:pPr>
            <a:r>
              <a:rPr lang="en-US" dirty="0"/>
              <a:t>When Mike and Jane </a:t>
            </a:r>
            <a:r>
              <a:rPr lang="cs-CZ" dirty="0" smtClean="0"/>
              <a:t>………..</a:t>
            </a:r>
            <a:r>
              <a:rPr lang="en-US" dirty="0" smtClean="0"/>
              <a:t>(</a:t>
            </a:r>
            <a:r>
              <a:rPr lang="en-US" dirty="0"/>
              <a:t>paint) the walls, their </a:t>
            </a:r>
            <a:r>
              <a:rPr lang="en-US" dirty="0" smtClean="0"/>
              <a:t>dog</a:t>
            </a:r>
            <a:r>
              <a:rPr lang="cs-CZ" dirty="0" smtClean="0"/>
              <a:t> ……..</a:t>
            </a:r>
            <a:r>
              <a:rPr lang="en-US" dirty="0" smtClean="0"/>
              <a:t> </a:t>
            </a:r>
            <a:r>
              <a:rPr lang="en-US" dirty="0"/>
              <a:t>(knock) over the paint pot. </a:t>
            </a:r>
          </a:p>
          <a:p>
            <a:pPr marL="342900" indent="-342900">
              <a:buFont typeface="+mj-lt"/>
              <a:buAutoNum type="arabicParenR"/>
            </a:pPr>
            <a:r>
              <a:rPr lang="en-US" dirty="0"/>
              <a:t>Tom </a:t>
            </a:r>
            <a:r>
              <a:rPr lang="cs-CZ" dirty="0" smtClean="0"/>
              <a:t>……….</a:t>
            </a:r>
            <a:r>
              <a:rPr lang="en-US" dirty="0" smtClean="0"/>
              <a:t>(</a:t>
            </a:r>
            <a:r>
              <a:rPr lang="en-US" dirty="0"/>
              <a:t>break) his leg when </a:t>
            </a:r>
            <a:r>
              <a:rPr lang="en-US" dirty="0" smtClean="0"/>
              <a:t>he</a:t>
            </a:r>
            <a:r>
              <a:rPr lang="cs-CZ" dirty="0" smtClean="0"/>
              <a:t>…………</a:t>
            </a:r>
            <a:r>
              <a:rPr lang="en-US" dirty="0" smtClean="0"/>
              <a:t> </a:t>
            </a:r>
            <a:r>
              <a:rPr lang="en-US" dirty="0"/>
              <a:t>(play) </a:t>
            </a:r>
            <a:r>
              <a:rPr lang="en-US" dirty="0" err="1"/>
              <a:t>frisbee</a:t>
            </a:r>
            <a:r>
              <a:rPr lang="en-US" dirty="0"/>
              <a:t>. </a:t>
            </a:r>
          </a:p>
          <a:p>
            <a:pPr marL="342900" indent="-342900">
              <a:buFont typeface="+mj-lt"/>
              <a:buAutoNum type="arabicParenR"/>
            </a:pPr>
            <a:r>
              <a:rPr lang="en-US" dirty="0"/>
              <a:t>The phone </a:t>
            </a:r>
            <a:r>
              <a:rPr lang="cs-CZ" dirty="0" smtClean="0"/>
              <a:t>………</a:t>
            </a:r>
            <a:r>
              <a:rPr lang="en-US" dirty="0" smtClean="0"/>
              <a:t>(</a:t>
            </a:r>
            <a:r>
              <a:rPr lang="en-US" dirty="0"/>
              <a:t>ring) when I </a:t>
            </a:r>
            <a:r>
              <a:rPr lang="cs-CZ" dirty="0" smtClean="0"/>
              <a:t>……………</a:t>
            </a:r>
            <a:r>
              <a:rPr lang="en-US" dirty="0" smtClean="0"/>
              <a:t>(</a:t>
            </a:r>
            <a:r>
              <a:rPr lang="en-US" dirty="0"/>
              <a:t>sit) on the toilet.</a:t>
            </a:r>
          </a:p>
          <a:p>
            <a:endParaRPr lang="cs-CZ" dirty="0" smtClean="0"/>
          </a:p>
          <a:p>
            <a:r>
              <a:rPr lang="en-US" b="1" i="1" dirty="0"/>
              <a:t>Exercise 4</a:t>
            </a:r>
          </a:p>
          <a:p>
            <a:r>
              <a:rPr lang="en-US" b="1" i="1" dirty="0">
                <a:solidFill>
                  <a:srgbClr val="C00000"/>
                </a:solidFill>
              </a:rPr>
              <a:t>Put the verbs into the correct tense (Simple Past or </a:t>
            </a:r>
            <a:r>
              <a:rPr lang="en-US" b="1" i="1" dirty="0" smtClean="0">
                <a:solidFill>
                  <a:srgbClr val="C00000"/>
                </a:solidFill>
              </a:rPr>
              <a:t>Past</a:t>
            </a:r>
            <a:r>
              <a:rPr lang="cs-CZ" b="1" i="1" dirty="0" smtClean="0">
                <a:solidFill>
                  <a:srgbClr val="C00000"/>
                </a:solidFill>
              </a:rPr>
              <a:t> </a:t>
            </a:r>
            <a:r>
              <a:rPr lang="cs-CZ" b="1" i="1" dirty="0" err="1" smtClean="0">
                <a:solidFill>
                  <a:srgbClr val="C00000"/>
                </a:solidFill>
              </a:rPr>
              <a:t>Continuous</a:t>
            </a:r>
            <a:r>
              <a:rPr lang="en-US" b="1" i="1" dirty="0" smtClean="0">
                <a:solidFill>
                  <a:srgbClr val="C00000"/>
                </a:solidFill>
              </a:rPr>
              <a:t>)</a:t>
            </a:r>
            <a:r>
              <a:rPr lang="cs-CZ" b="1" i="1" dirty="0" smtClean="0">
                <a:solidFill>
                  <a:srgbClr val="C00000"/>
                </a:solidFill>
              </a:rPr>
              <a:t>:</a:t>
            </a:r>
            <a:endParaRPr lang="en-US" b="1" i="1" dirty="0">
              <a:solidFill>
                <a:srgbClr val="C00000"/>
              </a:solidFill>
            </a:endParaRPr>
          </a:p>
          <a:p>
            <a:pPr marL="342900" indent="-342900">
              <a:buFont typeface="+mj-lt"/>
              <a:buAutoNum type="arabicParenR"/>
            </a:pPr>
            <a:r>
              <a:rPr lang="en-US" dirty="0"/>
              <a:t>I </a:t>
            </a:r>
            <a:r>
              <a:rPr lang="cs-CZ" dirty="0" smtClean="0"/>
              <a:t>……….  </a:t>
            </a:r>
            <a:r>
              <a:rPr lang="en-US" dirty="0" smtClean="0"/>
              <a:t>(</a:t>
            </a:r>
            <a:r>
              <a:rPr lang="en-US" dirty="0"/>
              <a:t>jog) in the park, when two squirrels </a:t>
            </a:r>
            <a:r>
              <a:rPr lang="cs-CZ" dirty="0" smtClean="0"/>
              <a:t>……………</a:t>
            </a:r>
            <a:r>
              <a:rPr lang="en-US" dirty="0" smtClean="0"/>
              <a:t>(</a:t>
            </a:r>
            <a:r>
              <a:rPr lang="en-US" dirty="0"/>
              <a:t>cross) my way. </a:t>
            </a:r>
          </a:p>
          <a:p>
            <a:pPr marL="342900" indent="-342900">
              <a:buFont typeface="+mj-lt"/>
              <a:buAutoNum type="arabicParenR"/>
            </a:pPr>
            <a:r>
              <a:rPr lang="en-US" dirty="0"/>
              <a:t>Robert </a:t>
            </a:r>
            <a:r>
              <a:rPr lang="cs-CZ" dirty="0" smtClean="0"/>
              <a:t>……….</a:t>
            </a:r>
            <a:r>
              <a:rPr lang="en-US" dirty="0" smtClean="0"/>
              <a:t>(</a:t>
            </a:r>
            <a:r>
              <a:rPr lang="en-US" dirty="0"/>
              <a:t>fall) off the ladder when </a:t>
            </a:r>
            <a:r>
              <a:rPr lang="en-US" dirty="0" smtClean="0"/>
              <a:t>he</a:t>
            </a:r>
            <a:r>
              <a:rPr lang="cs-CZ" dirty="0" smtClean="0"/>
              <a:t>………..</a:t>
            </a:r>
            <a:r>
              <a:rPr lang="en-US" dirty="0" smtClean="0"/>
              <a:t> </a:t>
            </a:r>
            <a:r>
              <a:rPr lang="en-US" dirty="0"/>
              <a:t>(pick) cherries. </a:t>
            </a:r>
          </a:p>
          <a:p>
            <a:pPr marL="342900" indent="-342900">
              <a:buFont typeface="+mj-lt"/>
              <a:buAutoNum type="arabicParenR"/>
            </a:pPr>
            <a:r>
              <a:rPr lang="en-US" dirty="0"/>
              <a:t>Archimedes </a:t>
            </a:r>
            <a:r>
              <a:rPr lang="cs-CZ" dirty="0" smtClean="0"/>
              <a:t>……….</a:t>
            </a:r>
            <a:r>
              <a:rPr lang="en-US" dirty="0" smtClean="0"/>
              <a:t>(</a:t>
            </a:r>
            <a:r>
              <a:rPr lang="en-US" dirty="0"/>
              <a:t>discover) the theory of buoyancy while he </a:t>
            </a:r>
            <a:r>
              <a:rPr lang="cs-CZ" dirty="0" smtClean="0"/>
              <a:t>……..</a:t>
            </a:r>
            <a:r>
              <a:rPr lang="en-US" dirty="0" smtClean="0"/>
              <a:t>(</a:t>
            </a:r>
            <a:r>
              <a:rPr lang="en-US" dirty="0"/>
              <a:t>take) a bath. </a:t>
            </a:r>
          </a:p>
          <a:p>
            <a:pPr marL="342900" indent="-342900">
              <a:buFont typeface="+mj-lt"/>
              <a:buAutoNum type="arabicParenR"/>
            </a:pPr>
            <a:r>
              <a:rPr lang="en-US" dirty="0"/>
              <a:t>When we </a:t>
            </a:r>
            <a:r>
              <a:rPr lang="cs-CZ" dirty="0" smtClean="0"/>
              <a:t>………</a:t>
            </a:r>
            <a:r>
              <a:rPr lang="en-US" dirty="0" smtClean="0"/>
              <a:t>(</a:t>
            </a:r>
            <a:r>
              <a:rPr lang="en-US" dirty="0"/>
              <a:t>travel) around Ireland, we </a:t>
            </a:r>
            <a:r>
              <a:rPr lang="cs-CZ" dirty="0" smtClean="0"/>
              <a:t>………</a:t>
            </a:r>
            <a:r>
              <a:rPr lang="en-US" dirty="0" smtClean="0"/>
              <a:t>(</a:t>
            </a:r>
            <a:r>
              <a:rPr lang="en-US" dirty="0"/>
              <a:t>meet) some very nice people. </a:t>
            </a:r>
          </a:p>
          <a:p>
            <a:pPr marL="342900" indent="-342900">
              <a:buFont typeface="+mj-lt"/>
              <a:buAutoNum type="arabicParenR"/>
            </a:pPr>
            <a:r>
              <a:rPr lang="en-US" dirty="0"/>
              <a:t>While she </a:t>
            </a:r>
            <a:r>
              <a:rPr lang="cs-CZ" dirty="0" smtClean="0"/>
              <a:t>………</a:t>
            </a:r>
            <a:r>
              <a:rPr lang="en-US" dirty="0" smtClean="0"/>
              <a:t>(</a:t>
            </a:r>
            <a:r>
              <a:rPr lang="en-US" dirty="0"/>
              <a:t>speak) on the phone, the milk </a:t>
            </a:r>
            <a:r>
              <a:rPr lang="cs-CZ" dirty="0" smtClean="0"/>
              <a:t>………….</a:t>
            </a:r>
            <a:r>
              <a:rPr lang="en-US" dirty="0" smtClean="0"/>
              <a:t>(</a:t>
            </a:r>
            <a:r>
              <a:rPr lang="en-US" dirty="0"/>
              <a:t>boil) over. </a:t>
            </a:r>
          </a:p>
          <a:p>
            <a:pPr marL="342900" indent="-342900">
              <a:buFont typeface="+mj-lt"/>
              <a:buAutoNum type="arabicParenR"/>
            </a:pPr>
            <a:r>
              <a:rPr lang="en-US" dirty="0"/>
              <a:t>When I </a:t>
            </a:r>
            <a:r>
              <a:rPr lang="cs-CZ" dirty="0" smtClean="0"/>
              <a:t>……….</a:t>
            </a:r>
            <a:r>
              <a:rPr lang="en-US" dirty="0" smtClean="0"/>
              <a:t>(</a:t>
            </a:r>
            <a:r>
              <a:rPr lang="en-US" dirty="0"/>
              <a:t>leave) the house this morning, the </a:t>
            </a:r>
            <a:r>
              <a:rPr lang="en-US" dirty="0" smtClean="0"/>
              <a:t>sun</a:t>
            </a:r>
            <a:r>
              <a:rPr lang="cs-CZ" dirty="0" smtClean="0"/>
              <a:t>………..</a:t>
            </a:r>
            <a:r>
              <a:rPr lang="en-US" dirty="0" smtClean="0"/>
              <a:t> </a:t>
            </a:r>
            <a:r>
              <a:rPr lang="en-US" dirty="0"/>
              <a:t>(shine) . </a:t>
            </a:r>
          </a:p>
          <a:p>
            <a:pPr marL="342900" indent="-342900">
              <a:buFont typeface="+mj-lt"/>
              <a:buAutoNum type="arabicParenR"/>
            </a:pPr>
            <a:r>
              <a:rPr lang="en-US" dirty="0"/>
              <a:t>Caroline </a:t>
            </a:r>
            <a:r>
              <a:rPr lang="cs-CZ" dirty="0" smtClean="0"/>
              <a:t>………</a:t>
            </a:r>
            <a:r>
              <a:rPr lang="en-US" dirty="0" smtClean="0"/>
              <a:t>(</a:t>
            </a:r>
            <a:r>
              <a:rPr lang="en-US" dirty="0"/>
              <a:t>burn) her hand when she </a:t>
            </a:r>
            <a:r>
              <a:rPr lang="cs-CZ" dirty="0" smtClean="0"/>
              <a:t>…………</a:t>
            </a:r>
            <a:r>
              <a:rPr lang="en-US" dirty="0" smtClean="0"/>
              <a:t>(</a:t>
            </a:r>
            <a:r>
              <a:rPr lang="en-US" dirty="0"/>
              <a:t>iron) her clothes. </a:t>
            </a:r>
          </a:p>
          <a:p>
            <a:endParaRPr lang="cs-CZ" dirty="0"/>
          </a:p>
        </p:txBody>
      </p:sp>
    </p:spTree>
    <p:extLst>
      <p:ext uri="{BB962C8B-B14F-4D97-AF65-F5344CB8AC3E}">
        <p14:creationId xmlns:p14="http://schemas.microsoft.com/office/powerpoint/2010/main" val="919416125"/>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107504" y="0"/>
            <a:ext cx="8856984" cy="7294305"/>
          </a:xfrm>
          <a:prstGeom prst="rect">
            <a:avLst/>
          </a:prstGeom>
          <a:noFill/>
        </p:spPr>
        <p:txBody>
          <a:bodyPr wrap="square" rtlCol="0">
            <a:spAutoFit/>
          </a:bodyPr>
          <a:lstStyle/>
          <a:p>
            <a:r>
              <a:rPr lang="en-US" b="1" i="1" dirty="0"/>
              <a:t>Exercise 5</a:t>
            </a:r>
          </a:p>
          <a:p>
            <a:r>
              <a:rPr lang="en-US" b="1" i="1" dirty="0">
                <a:solidFill>
                  <a:srgbClr val="C00000"/>
                </a:solidFill>
              </a:rPr>
              <a:t>Put the verbs into the correct tense (Simple Past or </a:t>
            </a:r>
            <a:r>
              <a:rPr lang="en-US" b="1" i="1" dirty="0" smtClean="0">
                <a:solidFill>
                  <a:srgbClr val="C00000"/>
                </a:solidFill>
              </a:rPr>
              <a:t>Past</a:t>
            </a:r>
            <a:r>
              <a:rPr lang="cs-CZ" b="1" i="1" dirty="0" smtClean="0">
                <a:solidFill>
                  <a:srgbClr val="C00000"/>
                </a:solidFill>
              </a:rPr>
              <a:t> </a:t>
            </a:r>
            <a:r>
              <a:rPr lang="cs-CZ" b="1" i="1" dirty="0" err="1" smtClean="0">
                <a:solidFill>
                  <a:srgbClr val="C00000"/>
                </a:solidFill>
              </a:rPr>
              <a:t>Continuous</a:t>
            </a:r>
            <a:r>
              <a:rPr lang="en-US" b="1" i="1" dirty="0" smtClean="0">
                <a:solidFill>
                  <a:srgbClr val="C00000"/>
                </a:solidFill>
              </a:rPr>
              <a:t>)</a:t>
            </a:r>
            <a:r>
              <a:rPr lang="cs-CZ" b="1" i="1" dirty="0" smtClean="0">
                <a:solidFill>
                  <a:srgbClr val="C00000"/>
                </a:solidFill>
              </a:rPr>
              <a:t>:</a:t>
            </a:r>
            <a:endParaRPr lang="en-US" b="1" i="1" dirty="0">
              <a:solidFill>
                <a:srgbClr val="C00000"/>
              </a:solidFill>
            </a:endParaRPr>
          </a:p>
          <a:p>
            <a:r>
              <a:rPr lang="en-US" dirty="0"/>
              <a:t>Two days ago, a murder </a:t>
            </a:r>
            <a:r>
              <a:rPr lang="cs-CZ" dirty="0" smtClean="0"/>
              <a:t>……</a:t>
            </a:r>
            <a:r>
              <a:rPr lang="en-US" dirty="0" smtClean="0"/>
              <a:t>(</a:t>
            </a:r>
            <a:r>
              <a:rPr lang="en-US" dirty="0"/>
              <a:t>happen) in Market Street at about seven pm. </a:t>
            </a:r>
          </a:p>
          <a:p>
            <a:r>
              <a:rPr lang="en-US" dirty="0"/>
              <a:t>Yesterday, Sherlock Holmes </a:t>
            </a:r>
            <a:r>
              <a:rPr lang="cs-CZ" dirty="0" smtClean="0"/>
              <a:t>…….</a:t>
            </a:r>
            <a:r>
              <a:rPr lang="en-US" dirty="0" smtClean="0"/>
              <a:t>(</a:t>
            </a:r>
            <a:r>
              <a:rPr lang="en-US" dirty="0"/>
              <a:t>arrive) at the crime scene to investigate. </a:t>
            </a:r>
          </a:p>
          <a:p>
            <a:r>
              <a:rPr lang="en-US" dirty="0"/>
              <a:t>He </a:t>
            </a:r>
            <a:r>
              <a:rPr lang="cs-CZ" dirty="0" smtClean="0"/>
              <a:t>………</a:t>
            </a:r>
            <a:r>
              <a:rPr lang="en-US" dirty="0" smtClean="0"/>
              <a:t>(</a:t>
            </a:r>
            <a:r>
              <a:rPr lang="en-US" dirty="0"/>
              <a:t>ask) one of the tenants in the house. </a:t>
            </a:r>
          </a:p>
          <a:p>
            <a:r>
              <a:rPr lang="en-US" dirty="0"/>
              <a:t>»What </a:t>
            </a:r>
            <a:r>
              <a:rPr lang="cs-CZ" dirty="0" smtClean="0"/>
              <a:t>………</a:t>
            </a:r>
            <a:r>
              <a:rPr lang="en-US" dirty="0" smtClean="0"/>
              <a:t>(</a:t>
            </a:r>
            <a:r>
              <a:rPr lang="en-US" dirty="0"/>
              <a:t>do / you) yesterday at seven?« </a:t>
            </a:r>
          </a:p>
          <a:p>
            <a:r>
              <a:rPr lang="en-US" dirty="0"/>
              <a:t>»I </a:t>
            </a:r>
            <a:r>
              <a:rPr lang="cs-CZ" dirty="0" smtClean="0"/>
              <a:t>……….</a:t>
            </a:r>
            <a:r>
              <a:rPr lang="en-US" dirty="0" smtClean="0"/>
              <a:t>(</a:t>
            </a:r>
            <a:r>
              <a:rPr lang="en-US" dirty="0"/>
              <a:t>watch) a football match on TV.« </a:t>
            </a:r>
          </a:p>
          <a:p>
            <a:r>
              <a:rPr lang="en-US" dirty="0"/>
              <a:t>» </a:t>
            </a:r>
            <a:r>
              <a:rPr lang="cs-CZ" dirty="0" smtClean="0"/>
              <a:t>…………..</a:t>
            </a:r>
            <a:r>
              <a:rPr lang="en-US" dirty="0" smtClean="0"/>
              <a:t>(</a:t>
            </a:r>
            <a:r>
              <a:rPr lang="en-US" dirty="0"/>
              <a:t>be) you alone?« </a:t>
            </a:r>
          </a:p>
          <a:p>
            <a:r>
              <a:rPr lang="en-US" dirty="0"/>
              <a:t>»Yes, I </a:t>
            </a:r>
            <a:r>
              <a:rPr lang="cs-CZ" dirty="0" smtClean="0"/>
              <a:t>……..</a:t>
            </a:r>
            <a:r>
              <a:rPr lang="en-US" dirty="0" smtClean="0"/>
              <a:t>(</a:t>
            </a:r>
            <a:r>
              <a:rPr lang="en-US" dirty="0"/>
              <a:t>be) .« </a:t>
            </a:r>
          </a:p>
          <a:p>
            <a:r>
              <a:rPr lang="en-US" dirty="0"/>
              <a:t>» </a:t>
            </a:r>
            <a:r>
              <a:rPr lang="cs-CZ" dirty="0" smtClean="0"/>
              <a:t>…………</a:t>
            </a:r>
            <a:r>
              <a:rPr lang="en-US" dirty="0" smtClean="0"/>
              <a:t>(</a:t>
            </a:r>
            <a:r>
              <a:rPr lang="en-US" dirty="0"/>
              <a:t>hear / you) anything suspicious?« </a:t>
            </a:r>
          </a:p>
          <a:p>
            <a:r>
              <a:rPr lang="en-US" dirty="0"/>
              <a:t>»Yes, about seven o'clock, two people </a:t>
            </a:r>
            <a:r>
              <a:rPr lang="cs-CZ" dirty="0" smtClean="0"/>
              <a:t>………</a:t>
            </a:r>
            <a:r>
              <a:rPr lang="en-US" dirty="0" smtClean="0"/>
              <a:t>(</a:t>
            </a:r>
            <a:r>
              <a:rPr lang="en-US" dirty="0"/>
              <a:t>argue) in the hallway. But the football match </a:t>
            </a:r>
            <a:r>
              <a:rPr lang="cs-CZ" dirty="0" smtClean="0"/>
              <a:t>………</a:t>
            </a:r>
            <a:r>
              <a:rPr lang="en-US" dirty="0" smtClean="0"/>
              <a:t>(</a:t>
            </a:r>
            <a:r>
              <a:rPr lang="en-US" dirty="0"/>
              <a:t>be) so interesting. So I just </a:t>
            </a:r>
            <a:r>
              <a:rPr lang="cs-CZ" dirty="0" smtClean="0"/>
              <a:t>……..</a:t>
            </a:r>
            <a:r>
              <a:rPr lang="en-US" dirty="0" smtClean="0"/>
              <a:t>(</a:t>
            </a:r>
            <a:r>
              <a:rPr lang="en-US" dirty="0"/>
              <a:t>turn) up the </a:t>
            </a:r>
            <a:r>
              <a:rPr lang="en-US" dirty="0" err="1"/>
              <a:t>telly</a:t>
            </a:r>
            <a:r>
              <a:rPr lang="en-US" dirty="0"/>
              <a:t> and then </a:t>
            </a:r>
            <a:r>
              <a:rPr lang="cs-CZ" dirty="0" smtClean="0"/>
              <a:t>……</a:t>
            </a:r>
            <a:r>
              <a:rPr lang="en-US" dirty="0" smtClean="0"/>
              <a:t>(</a:t>
            </a:r>
            <a:r>
              <a:rPr lang="en-US" dirty="0"/>
              <a:t>hear / not) anything anymore.« </a:t>
            </a:r>
            <a:endParaRPr lang="cs-CZ" dirty="0" smtClean="0"/>
          </a:p>
          <a:p>
            <a:r>
              <a:rPr lang="en-US" b="1" i="1" dirty="0"/>
              <a:t>Exercise 6</a:t>
            </a:r>
          </a:p>
          <a:p>
            <a:r>
              <a:rPr lang="en-US" b="1" i="1" dirty="0">
                <a:solidFill>
                  <a:srgbClr val="C00000"/>
                </a:solidFill>
              </a:rPr>
              <a:t>Put the verbs into the correct tense (Simple Past or </a:t>
            </a:r>
            <a:r>
              <a:rPr lang="en-US" b="1" i="1" dirty="0" smtClean="0">
                <a:solidFill>
                  <a:srgbClr val="C00000"/>
                </a:solidFill>
              </a:rPr>
              <a:t>Past</a:t>
            </a:r>
            <a:r>
              <a:rPr lang="cs-CZ" b="1" i="1" dirty="0" smtClean="0">
                <a:solidFill>
                  <a:srgbClr val="C00000"/>
                </a:solidFill>
              </a:rPr>
              <a:t> </a:t>
            </a:r>
            <a:r>
              <a:rPr lang="cs-CZ" b="1" i="1" dirty="0" err="1" smtClean="0">
                <a:solidFill>
                  <a:srgbClr val="C00000"/>
                </a:solidFill>
              </a:rPr>
              <a:t>Continuous</a:t>
            </a:r>
            <a:r>
              <a:rPr lang="en-US" b="1" i="1" dirty="0" smtClean="0">
                <a:solidFill>
                  <a:srgbClr val="C00000"/>
                </a:solidFill>
              </a:rPr>
              <a:t>)</a:t>
            </a:r>
            <a:r>
              <a:rPr lang="cs-CZ" b="1" i="1" dirty="0" smtClean="0">
                <a:solidFill>
                  <a:srgbClr val="C00000"/>
                </a:solidFill>
              </a:rPr>
              <a:t>:</a:t>
            </a:r>
            <a:endParaRPr lang="en-US" b="1" i="1" dirty="0">
              <a:solidFill>
                <a:srgbClr val="C00000"/>
              </a:solidFill>
            </a:endParaRPr>
          </a:p>
          <a:p>
            <a:r>
              <a:rPr lang="en-US" dirty="0"/>
              <a:t>A: »What </a:t>
            </a:r>
            <a:r>
              <a:rPr lang="cs-CZ" dirty="0" smtClean="0"/>
              <a:t>………….</a:t>
            </a:r>
            <a:r>
              <a:rPr lang="en-US" dirty="0" smtClean="0"/>
              <a:t>(</a:t>
            </a:r>
            <a:r>
              <a:rPr lang="en-US" dirty="0"/>
              <a:t>do / you) yesterday at 8 pm?« </a:t>
            </a:r>
          </a:p>
          <a:p>
            <a:r>
              <a:rPr lang="en-US" dirty="0"/>
              <a:t>B: »</a:t>
            </a:r>
            <a:r>
              <a:rPr lang="en-US" dirty="0" smtClean="0"/>
              <a:t>I</a:t>
            </a:r>
            <a:r>
              <a:rPr lang="cs-CZ" dirty="0" smtClean="0"/>
              <a:t> ………</a:t>
            </a:r>
            <a:r>
              <a:rPr lang="en-US" dirty="0" smtClean="0"/>
              <a:t> </a:t>
            </a:r>
            <a:r>
              <a:rPr lang="en-US" dirty="0"/>
              <a:t>(sit) in the pub with Sam. Why?« </a:t>
            </a:r>
          </a:p>
          <a:p>
            <a:r>
              <a:rPr lang="en-US" dirty="0"/>
              <a:t>A: »</a:t>
            </a:r>
            <a:r>
              <a:rPr lang="en-US" dirty="0" smtClean="0"/>
              <a:t>I</a:t>
            </a:r>
            <a:r>
              <a:rPr lang="cs-CZ" dirty="0" smtClean="0"/>
              <a:t>…….</a:t>
            </a:r>
            <a:r>
              <a:rPr lang="en-US" dirty="0" smtClean="0"/>
              <a:t> </a:t>
            </a:r>
            <a:r>
              <a:rPr lang="en-US" dirty="0"/>
              <a:t>(drive) to the sports </a:t>
            </a:r>
            <a:r>
              <a:rPr lang="en-US" dirty="0" err="1"/>
              <a:t>centre</a:t>
            </a:r>
            <a:r>
              <a:rPr lang="en-US" dirty="0"/>
              <a:t> at that time to play squash with a few friends. As we </a:t>
            </a:r>
            <a:r>
              <a:rPr lang="cs-CZ" dirty="0" smtClean="0"/>
              <a:t>……..</a:t>
            </a:r>
            <a:r>
              <a:rPr lang="en-US" dirty="0" smtClean="0"/>
              <a:t>(</a:t>
            </a:r>
            <a:r>
              <a:rPr lang="en-US" dirty="0"/>
              <a:t>be) only three players, I </a:t>
            </a:r>
            <a:r>
              <a:rPr lang="cs-CZ" dirty="0" smtClean="0"/>
              <a:t>………</a:t>
            </a:r>
            <a:r>
              <a:rPr lang="en-US" dirty="0" smtClean="0"/>
              <a:t>(</a:t>
            </a:r>
            <a:r>
              <a:rPr lang="en-US" dirty="0"/>
              <a:t>try) to ring you to ask if you would like to come as well. But I </a:t>
            </a:r>
            <a:r>
              <a:rPr lang="cs-CZ" dirty="0" smtClean="0"/>
              <a:t>……..</a:t>
            </a:r>
            <a:r>
              <a:rPr lang="en-US" dirty="0" smtClean="0"/>
              <a:t>(</a:t>
            </a:r>
            <a:r>
              <a:rPr lang="en-US" dirty="0"/>
              <a:t>reach / not) you at home.« </a:t>
            </a:r>
          </a:p>
          <a:p>
            <a:r>
              <a:rPr lang="en-US" dirty="0"/>
              <a:t>B: »Why </a:t>
            </a:r>
            <a:r>
              <a:rPr lang="cs-CZ" dirty="0" smtClean="0"/>
              <a:t>……….</a:t>
            </a:r>
            <a:r>
              <a:rPr lang="en-US" dirty="0" smtClean="0"/>
              <a:t>(</a:t>
            </a:r>
            <a:r>
              <a:rPr lang="en-US" dirty="0"/>
              <a:t>ring / not / you) my mobile?« </a:t>
            </a:r>
          </a:p>
          <a:p>
            <a:r>
              <a:rPr lang="en-US" dirty="0"/>
              <a:t>A: »I actually </a:t>
            </a:r>
            <a:r>
              <a:rPr lang="cs-CZ" dirty="0" smtClean="0"/>
              <a:t>………</a:t>
            </a:r>
            <a:r>
              <a:rPr lang="en-US" dirty="0" smtClean="0"/>
              <a:t>(</a:t>
            </a:r>
            <a:r>
              <a:rPr lang="en-US" dirty="0"/>
              <a:t>want) to ring your mobile, but by accident I </a:t>
            </a:r>
            <a:r>
              <a:rPr lang="cs-CZ" dirty="0" smtClean="0"/>
              <a:t>…….</a:t>
            </a:r>
            <a:r>
              <a:rPr lang="en-US" dirty="0" smtClean="0"/>
              <a:t>(</a:t>
            </a:r>
            <a:r>
              <a:rPr lang="en-US" dirty="0"/>
              <a:t>dial) William's number. He </a:t>
            </a:r>
            <a:r>
              <a:rPr lang="cs-CZ" dirty="0" smtClean="0"/>
              <a:t>………</a:t>
            </a:r>
            <a:r>
              <a:rPr lang="en-US" dirty="0" smtClean="0"/>
              <a:t>(</a:t>
            </a:r>
            <a:r>
              <a:rPr lang="en-US" dirty="0"/>
              <a:t>do / not) anything special at that moment and </a:t>
            </a:r>
            <a:r>
              <a:rPr lang="en-US" dirty="0" smtClean="0"/>
              <a:t>really</a:t>
            </a:r>
            <a:r>
              <a:rPr lang="cs-CZ" dirty="0" smtClean="0"/>
              <a:t>……………</a:t>
            </a:r>
            <a:r>
              <a:rPr lang="en-US" dirty="0" smtClean="0"/>
              <a:t> </a:t>
            </a:r>
            <a:r>
              <a:rPr lang="en-US" dirty="0"/>
              <a:t>(like) the idea of playing squash with us.« </a:t>
            </a:r>
          </a:p>
          <a:p>
            <a:endParaRPr lang="cs-CZ" dirty="0"/>
          </a:p>
        </p:txBody>
      </p:sp>
    </p:spTree>
    <p:extLst>
      <p:ext uri="{BB962C8B-B14F-4D97-AF65-F5344CB8AC3E}">
        <p14:creationId xmlns:p14="http://schemas.microsoft.com/office/powerpoint/2010/main" val="2404796967"/>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0" y="0"/>
            <a:ext cx="8892480" cy="7571303"/>
          </a:xfrm>
          <a:prstGeom prst="rect">
            <a:avLst/>
          </a:prstGeom>
          <a:noFill/>
        </p:spPr>
        <p:txBody>
          <a:bodyPr wrap="square" rtlCol="0">
            <a:spAutoFit/>
          </a:bodyPr>
          <a:lstStyle/>
          <a:p>
            <a:r>
              <a:rPr lang="cs-CZ" b="1" i="1" dirty="0" err="1" smtClean="0"/>
              <a:t>Exercise</a:t>
            </a:r>
            <a:r>
              <a:rPr lang="cs-CZ" b="1" i="1" dirty="0" smtClean="0"/>
              <a:t> 7 </a:t>
            </a:r>
            <a:r>
              <a:rPr lang="en-US" b="1" i="1" dirty="0" smtClean="0">
                <a:solidFill>
                  <a:srgbClr val="C00000"/>
                </a:solidFill>
              </a:rPr>
              <a:t>Put </a:t>
            </a:r>
            <a:r>
              <a:rPr lang="en-US" b="1" i="1" dirty="0">
                <a:solidFill>
                  <a:srgbClr val="C00000"/>
                </a:solidFill>
              </a:rPr>
              <a:t>the verbs into the correct tense </a:t>
            </a:r>
            <a:r>
              <a:rPr lang="en-US" b="1" i="1" dirty="0" smtClean="0">
                <a:solidFill>
                  <a:srgbClr val="C00000"/>
                </a:solidFill>
              </a:rPr>
              <a:t>(</a:t>
            </a:r>
            <a:r>
              <a:rPr lang="cs-CZ" b="1" i="1" dirty="0" smtClean="0">
                <a:solidFill>
                  <a:srgbClr val="C00000"/>
                </a:solidFill>
              </a:rPr>
              <a:t>Past </a:t>
            </a:r>
            <a:r>
              <a:rPr lang="cs-CZ" b="1" i="1" dirty="0" err="1" smtClean="0">
                <a:solidFill>
                  <a:srgbClr val="C00000"/>
                </a:solidFill>
              </a:rPr>
              <a:t>Simple</a:t>
            </a:r>
            <a:r>
              <a:rPr lang="cs-CZ" b="1" i="1" dirty="0" smtClean="0">
                <a:solidFill>
                  <a:srgbClr val="C00000"/>
                </a:solidFill>
              </a:rPr>
              <a:t>/</a:t>
            </a:r>
            <a:r>
              <a:rPr lang="cs-CZ" b="1" i="1" dirty="0" err="1" smtClean="0">
                <a:solidFill>
                  <a:srgbClr val="C00000"/>
                </a:solidFill>
              </a:rPr>
              <a:t>Continuous</a:t>
            </a:r>
            <a:r>
              <a:rPr lang="en-US" b="1" i="1" dirty="0" smtClean="0">
                <a:solidFill>
                  <a:srgbClr val="C00000"/>
                </a:solidFill>
              </a:rPr>
              <a:t>)</a:t>
            </a:r>
            <a:r>
              <a:rPr lang="cs-CZ" b="1" i="1" dirty="0" smtClean="0">
                <a:solidFill>
                  <a:srgbClr val="C00000"/>
                </a:solidFill>
              </a:rPr>
              <a:t>:</a:t>
            </a:r>
            <a:endParaRPr lang="en-US" b="1" i="1" dirty="0">
              <a:solidFill>
                <a:srgbClr val="C00000"/>
              </a:solidFill>
            </a:endParaRPr>
          </a:p>
          <a:p>
            <a:pPr marL="342900" indent="-342900">
              <a:buFont typeface="+mj-lt"/>
              <a:buAutoNum type="arabicParenR"/>
            </a:pPr>
            <a:r>
              <a:rPr lang="en-US" dirty="0"/>
              <a:t>When </a:t>
            </a:r>
            <a:r>
              <a:rPr lang="en-US" dirty="0" smtClean="0"/>
              <a:t>I</a:t>
            </a:r>
            <a:r>
              <a:rPr lang="cs-CZ" dirty="0" smtClean="0"/>
              <a:t>………</a:t>
            </a:r>
            <a:r>
              <a:rPr lang="en-US" dirty="0" smtClean="0"/>
              <a:t>(</a:t>
            </a:r>
            <a:r>
              <a:rPr lang="en-US" dirty="0"/>
              <a:t>do) the washing-up, </a:t>
            </a:r>
            <a:r>
              <a:rPr lang="en-US" dirty="0" smtClean="0"/>
              <a:t>I</a:t>
            </a:r>
            <a:r>
              <a:rPr lang="cs-CZ" dirty="0" smtClean="0"/>
              <a:t> ……….</a:t>
            </a:r>
            <a:r>
              <a:rPr lang="en-US" dirty="0" smtClean="0"/>
              <a:t>(</a:t>
            </a:r>
            <a:r>
              <a:rPr lang="en-US" dirty="0"/>
              <a:t>break) a plate. </a:t>
            </a:r>
          </a:p>
          <a:p>
            <a:pPr marL="342900" indent="-342900">
              <a:buFont typeface="+mj-lt"/>
              <a:buAutoNum type="arabicParenR"/>
            </a:pPr>
            <a:r>
              <a:rPr lang="en-US" dirty="0"/>
              <a:t>While </a:t>
            </a:r>
            <a:r>
              <a:rPr lang="en-US" dirty="0" smtClean="0"/>
              <a:t>Tom</a:t>
            </a:r>
            <a:r>
              <a:rPr lang="cs-CZ" dirty="0" smtClean="0"/>
              <a:t> ………….</a:t>
            </a:r>
            <a:r>
              <a:rPr lang="en-US" dirty="0" smtClean="0"/>
              <a:t>(</a:t>
            </a:r>
            <a:r>
              <a:rPr lang="en-US" dirty="0"/>
              <a:t>play) the piano, his </a:t>
            </a:r>
            <a:r>
              <a:rPr lang="en-US" dirty="0" smtClean="0"/>
              <a:t>mother</a:t>
            </a:r>
            <a:r>
              <a:rPr lang="cs-CZ" dirty="0" smtClean="0"/>
              <a:t>……….</a:t>
            </a:r>
            <a:r>
              <a:rPr lang="en-US" dirty="0" smtClean="0"/>
              <a:t>(do</a:t>
            </a:r>
            <a:r>
              <a:rPr lang="en-US" dirty="0"/>
              <a:t>) the washing-up. </a:t>
            </a:r>
          </a:p>
          <a:p>
            <a:pPr marL="342900" indent="-342900">
              <a:buFont typeface="+mj-lt"/>
              <a:buAutoNum type="arabicParenR"/>
            </a:pPr>
            <a:r>
              <a:rPr lang="en-US" dirty="0" smtClean="0"/>
              <a:t>He</a:t>
            </a:r>
            <a:r>
              <a:rPr lang="cs-CZ" dirty="0" smtClean="0"/>
              <a:t> ………..</a:t>
            </a:r>
            <a:r>
              <a:rPr lang="en-US" dirty="0" smtClean="0"/>
              <a:t>(</a:t>
            </a:r>
            <a:r>
              <a:rPr lang="en-US" dirty="0"/>
              <a:t>drink) some juice and then </a:t>
            </a:r>
            <a:r>
              <a:rPr lang="en-US" dirty="0" smtClean="0"/>
              <a:t>he</a:t>
            </a:r>
            <a:r>
              <a:rPr lang="cs-CZ" dirty="0" smtClean="0"/>
              <a:t>………..</a:t>
            </a:r>
            <a:r>
              <a:rPr lang="en-US" dirty="0" smtClean="0"/>
              <a:t>(</a:t>
            </a:r>
            <a:r>
              <a:rPr lang="en-US" dirty="0"/>
              <a:t>eat) a few chips. </a:t>
            </a:r>
          </a:p>
          <a:p>
            <a:pPr marL="342900" indent="-342900">
              <a:buFont typeface="+mj-lt"/>
              <a:buAutoNum type="arabicParenR"/>
            </a:pPr>
            <a:r>
              <a:rPr lang="en-US" dirty="0" smtClean="0"/>
              <a:t>I</a:t>
            </a:r>
            <a:r>
              <a:rPr lang="cs-CZ" dirty="0" smtClean="0"/>
              <a:t> ………</a:t>
            </a:r>
            <a:r>
              <a:rPr lang="en-US" dirty="0" smtClean="0"/>
              <a:t>(</a:t>
            </a:r>
            <a:r>
              <a:rPr lang="en-US" dirty="0"/>
              <a:t>have) dinner when I </a:t>
            </a:r>
            <a:r>
              <a:rPr lang="en-US" dirty="0" smtClean="0"/>
              <a:t>suddenly</a:t>
            </a:r>
            <a:r>
              <a:rPr lang="cs-CZ" dirty="0" smtClean="0"/>
              <a:t> ………..</a:t>
            </a:r>
            <a:r>
              <a:rPr lang="en-US" dirty="0" smtClean="0"/>
              <a:t>(</a:t>
            </a:r>
            <a:r>
              <a:rPr lang="en-US" dirty="0"/>
              <a:t>hear) a loud bang. </a:t>
            </a:r>
          </a:p>
          <a:p>
            <a:pPr marL="342900" indent="-342900">
              <a:buFont typeface="+mj-lt"/>
              <a:buAutoNum type="arabicParenR"/>
            </a:pPr>
            <a:r>
              <a:rPr lang="en-US" dirty="0"/>
              <a:t>When my </a:t>
            </a:r>
            <a:r>
              <a:rPr lang="en-US" dirty="0" smtClean="0"/>
              <a:t>father</a:t>
            </a:r>
            <a:r>
              <a:rPr lang="cs-CZ" dirty="0" smtClean="0"/>
              <a:t> .…</a:t>
            </a:r>
            <a:r>
              <a:rPr lang="en-US" dirty="0" smtClean="0"/>
              <a:t>(</a:t>
            </a:r>
            <a:r>
              <a:rPr lang="en-US" dirty="0"/>
              <a:t>work) in the garden, an old </a:t>
            </a:r>
            <a:r>
              <a:rPr lang="en-US" dirty="0" smtClean="0"/>
              <a:t>friend</a:t>
            </a:r>
            <a:r>
              <a:rPr lang="cs-CZ" dirty="0" smtClean="0"/>
              <a:t>…..</a:t>
            </a:r>
            <a:r>
              <a:rPr lang="en-US" dirty="0" smtClean="0"/>
              <a:t>(</a:t>
            </a:r>
            <a:r>
              <a:rPr lang="en-US" dirty="0"/>
              <a:t>pass) by to see him. </a:t>
            </a:r>
          </a:p>
          <a:p>
            <a:pPr marL="342900" indent="-342900">
              <a:buFont typeface="+mj-lt"/>
              <a:buAutoNum type="arabicParenR"/>
            </a:pPr>
            <a:r>
              <a:rPr lang="en-US" dirty="0" smtClean="0"/>
              <a:t>She</a:t>
            </a:r>
            <a:r>
              <a:rPr lang="cs-CZ" dirty="0" smtClean="0"/>
              <a:t>……..</a:t>
            </a:r>
            <a:r>
              <a:rPr lang="en-US" dirty="0" smtClean="0"/>
              <a:t>(</a:t>
            </a:r>
            <a:r>
              <a:rPr lang="en-US" dirty="0"/>
              <a:t>go) to school</a:t>
            </a:r>
            <a:r>
              <a:rPr lang="en-US" dirty="0" smtClean="0"/>
              <a:t>,</a:t>
            </a:r>
            <a:r>
              <a:rPr lang="cs-CZ" dirty="0" smtClean="0"/>
              <a:t> …….</a:t>
            </a:r>
            <a:r>
              <a:rPr lang="en-US" dirty="0" smtClean="0"/>
              <a:t>(</a:t>
            </a:r>
            <a:r>
              <a:rPr lang="en-US" dirty="0"/>
              <a:t>take) out her textbook </a:t>
            </a:r>
            <a:r>
              <a:rPr lang="en-US" dirty="0" smtClean="0"/>
              <a:t>and</a:t>
            </a:r>
            <a:r>
              <a:rPr lang="cs-CZ" dirty="0" smtClean="0"/>
              <a:t> ………</a:t>
            </a:r>
            <a:r>
              <a:rPr lang="en-US" dirty="0" smtClean="0"/>
              <a:t>(</a:t>
            </a:r>
            <a:r>
              <a:rPr lang="en-US" dirty="0"/>
              <a:t>begin) to learn. </a:t>
            </a:r>
          </a:p>
          <a:p>
            <a:pPr marL="342900" indent="-342900">
              <a:buFont typeface="+mj-lt"/>
              <a:buAutoNum type="arabicParenR"/>
            </a:pPr>
            <a:r>
              <a:rPr lang="en-US" dirty="0"/>
              <a:t>When </a:t>
            </a:r>
            <a:r>
              <a:rPr lang="en-US" dirty="0" smtClean="0"/>
              <a:t>it</a:t>
            </a:r>
            <a:r>
              <a:rPr lang="cs-CZ" dirty="0" smtClean="0"/>
              <a:t> ……..</a:t>
            </a:r>
            <a:r>
              <a:rPr lang="en-US" dirty="0" smtClean="0"/>
              <a:t>(</a:t>
            </a:r>
            <a:r>
              <a:rPr lang="en-US" dirty="0"/>
              <a:t>start) to rain, our </a:t>
            </a:r>
            <a:r>
              <a:rPr lang="en-US" dirty="0" smtClean="0"/>
              <a:t>dog</a:t>
            </a:r>
            <a:r>
              <a:rPr lang="cs-CZ" dirty="0" smtClean="0"/>
              <a:t> ………</a:t>
            </a:r>
            <a:r>
              <a:rPr lang="en-US" dirty="0" smtClean="0"/>
              <a:t>(</a:t>
            </a:r>
            <a:r>
              <a:rPr lang="en-US" dirty="0"/>
              <a:t>want) to come inside. </a:t>
            </a:r>
          </a:p>
          <a:p>
            <a:pPr marL="342900" indent="-342900">
              <a:buFont typeface="+mj-lt"/>
              <a:buAutoNum type="arabicParenR"/>
            </a:pPr>
            <a:r>
              <a:rPr lang="en-US" dirty="0"/>
              <a:t>When </a:t>
            </a:r>
            <a:r>
              <a:rPr lang="en-US" dirty="0" smtClean="0"/>
              <a:t>Jane</a:t>
            </a:r>
            <a:r>
              <a:rPr lang="cs-CZ" dirty="0" smtClean="0"/>
              <a:t>……</a:t>
            </a:r>
            <a:r>
              <a:rPr lang="en-US" dirty="0" smtClean="0"/>
              <a:t>(</a:t>
            </a:r>
            <a:r>
              <a:rPr lang="en-US" dirty="0"/>
              <a:t>do) a language course in Ireland, </a:t>
            </a:r>
            <a:r>
              <a:rPr lang="en-US" dirty="0" smtClean="0"/>
              <a:t>she</a:t>
            </a:r>
            <a:r>
              <a:rPr lang="cs-CZ" dirty="0" smtClean="0"/>
              <a:t> .…</a:t>
            </a:r>
            <a:r>
              <a:rPr lang="en-US" dirty="0" smtClean="0"/>
              <a:t>(</a:t>
            </a:r>
            <a:r>
              <a:rPr lang="en-US" dirty="0"/>
              <a:t>visit) Blarney Castle. </a:t>
            </a:r>
          </a:p>
          <a:p>
            <a:pPr marL="342900" indent="-342900">
              <a:buFont typeface="+mj-lt"/>
              <a:buAutoNum type="arabicParenR"/>
            </a:pPr>
            <a:r>
              <a:rPr lang="en-US" dirty="0"/>
              <a:t>When </a:t>
            </a:r>
            <a:r>
              <a:rPr lang="en-US" dirty="0" smtClean="0"/>
              <a:t>I</a:t>
            </a:r>
            <a:r>
              <a:rPr lang="cs-CZ" dirty="0" smtClean="0"/>
              <a:t> ………..</a:t>
            </a:r>
            <a:r>
              <a:rPr lang="en-US" dirty="0" smtClean="0"/>
              <a:t>(</a:t>
            </a:r>
            <a:r>
              <a:rPr lang="en-US" dirty="0"/>
              <a:t>be) on my way home, </a:t>
            </a:r>
            <a:r>
              <a:rPr lang="en-US" dirty="0" smtClean="0"/>
              <a:t>I</a:t>
            </a:r>
            <a:r>
              <a:rPr lang="cs-CZ" dirty="0" smtClean="0"/>
              <a:t> ………</a:t>
            </a:r>
            <a:r>
              <a:rPr lang="en-US" dirty="0" smtClean="0"/>
              <a:t>(</a:t>
            </a:r>
            <a:r>
              <a:rPr lang="en-US" dirty="0"/>
              <a:t>see) an accident. </a:t>
            </a:r>
          </a:p>
          <a:p>
            <a:pPr marL="342900" indent="-342900">
              <a:buFont typeface="+mj-lt"/>
              <a:buAutoNum type="arabicParenR"/>
            </a:pPr>
            <a:r>
              <a:rPr lang="cs-CZ" dirty="0" smtClean="0"/>
              <a:t> </a:t>
            </a:r>
            <a:r>
              <a:rPr lang="en-US" dirty="0" smtClean="0"/>
              <a:t>I</a:t>
            </a:r>
            <a:r>
              <a:rPr lang="cs-CZ" dirty="0" smtClean="0"/>
              <a:t> ………</a:t>
            </a:r>
            <a:r>
              <a:rPr lang="en-US" dirty="0" smtClean="0"/>
              <a:t>(</a:t>
            </a:r>
            <a:r>
              <a:rPr lang="en-US" dirty="0"/>
              <a:t>not / understand) what </a:t>
            </a:r>
            <a:r>
              <a:rPr lang="en-US" dirty="0" smtClean="0"/>
              <a:t>they</a:t>
            </a:r>
            <a:r>
              <a:rPr lang="cs-CZ" dirty="0" smtClean="0"/>
              <a:t> ………</a:t>
            </a:r>
            <a:r>
              <a:rPr lang="en-US" dirty="0" smtClean="0"/>
              <a:t>(</a:t>
            </a:r>
            <a:r>
              <a:rPr lang="en-US" dirty="0"/>
              <a:t>talk) about. </a:t>
            </a:r>
            <a:endParaRPr lang="cs-CZ" dirty="0" smtClean="0"/>
          </a:p>
          <a:p>
            <a:r>
              <a:rPr lang="en-US" b="1" i="1" dirty="0"/>
              <a:t>Exercise </a:t>
            </a:r>
            <a:r>
              <a:rPr lang="en-US" b="1" i="1" dirty="0" smtClean="0"/>
              <a:t>8</a:t>
            </a:r>
            <a:r>
              <a:rPr lang="cs-CZ" b="1" i="1" dirty="0" smtClean="0"/>
              <a:t> </a:t>
            </a:r>
            <a:r>
              <a:rPr lang="en-US" b="1" i="1" dirty="0" smtClean="0">
                <a:solidFill>
                  <a:srgbClr val="C00000"/>
                </a:solidFill>
              </a:rPr>
              <a:t>Put </a:t>
            </a:r>
            <a:r>
              <a:rPr lang="en-US" b="1" i="1" dirty="0">
                <a:solidFill>
                  <a:srgbClr val="C00000"/>
                </a:solidFill>
              </a:rPr>
              <a:t>the verbs into the correct tense </a:t>
            </a:r>
            <a:r>
              <a:rPr lang="en-US" b="1" i="1" dirty="0" smtClean="0">
                <a:solidFill>
                  <a:srgbClr val="C00000"/>
                </a:solidFill>
              </a:rPr>
              <a:t>(</a:t>
            </a:r>
            <a:r>
              <a:rPr lang="en-US" b="1" i="1" dirty="0">
                <a:solidFill>
                  <a:srgbClr val="C00000"/>
                </a:solidFill>
              </a:rPr>
              <a:t>Past </a:t>
            </a:r>
            <a:r>
              <a:rPr lang="en-US" b="1" i="1" dirty="0" smtClean="0">
                <a:solidFill>
                  <a:srgbClr val="C00000"/>
                </a:solidFill>
              </a:rPr>
              <a:t>Simple </a:t>
            </a:r>
            <a:r>
              <a:rPr lang="cs-CZ" b="1" i="1" dirty="0">
                <a:solidFill>
                  <a:srgbClr val="C00000"/>
                </a:solidFill>
              </a:rPr>
              <a:t>/</a:t>
            </a:r>
            <a:r>
              <a:rPr lang="cs-CZ" b="1" i="1" dirty="0" err="1" smtClean="0">
                <a:solidFill>
                  <a:srgbClr val="C00000"/>
                </a:solidFill>
              </a:rPr>
              <a:t>Continuous</a:t>
            </a:r>
            <a:r>
              <a:rPr lang="en-US" b="1" i="1" dirty="0">
                <a:solidFill>
                  <a:srgbClr val="C00000"/>
                </a:solidFill>
              </a:rPr>
              <a:t>)</a:t>
            </a:r>
            <a:r>
              <a:rPr lang="cs-CZ" b="1" i="1" dirty="0" smtClean="0">
                <a:solidFill>
                  <a:srgbClr val="C00000"/>
                </a:solidFill>
              </a:rPr>
              <a:t>:</a:t>
            </a:r>
            <a:endParaRPr lang="en-US" b="1" dirty="0"/>
          </a:p>
          <a:p>
            <a:pPr marL="342900" indent="-342900">
              <a:buFont typeface="+mj-lt"/>
              <a:buAutoNum type="arabicParenR"/>
            </a:pPr>
            <a:r>
              <a:rPr lang="en-US" dirty="0" smtClean="0"/>
              <a:t>When </a:t>
            </a:r>
            <a:r>
              <a:rPr lang="en-US" dirty="0"/>
              <a:t>I </a:t>
            </a:r>
            <a:r>
              <a:rPr lang="cs-CZ" dirty="0" smtClean="0"/>
              <a:t>…….</a:t>
            </a:r>
            <a:r>
              <a:rPr lang="en-US" dirty="0" smtClean="0"/>
              <a:t>(</a:t>
            </a:r>
            <a:r>
              <a:rPr lang="en-US" dirty="0"/>
              <a:t>get) up yesterday, the sun </a:t>
            </a:r>
            <a:r>
              <a:rPr lang="cs-CZ" dirty="0" smtClean="0"/>
              <a:t>………</a:t>
            </a:r>
            <a:r>
              <a:rPr lang="en-US" dirty="0" smtClean="0"/>
              <a:t>(</a:t>
            </a:r>
            <a:r>
              <a:rPr lang="en-US" dirty="0"/>
              <a:t>shine) . </a:t>
            </a:r>
          </a:p>
          <a:p>
            <a:pPr marL="342900" indent="-342900">
              <a:buFont typeface="+mj-lt"/>
              <a:buAutoNum type="arabicParenR"/>
            </a:pPr>
            <a:r>
              <a:rPr lang="en-US" dirty="0"/>
              <a:t>It </a:t>
            </a:r>
            <a:r>
              <a:rPr lang="cs-CZ" dirty="0" smtClean="0"/>
              <a:t>………</a:t>
            </a:r>
            <a:r>
              <a:rPr lang="en-US" dirty="0" smtClean="0"/>
              <a:t>(</a:t>
            </a:r>
            <a:r>
              <a:rPr lang="en-US" dirty="0"/>
              <a:t>is) a beautiful morning. </a:t>
            </a:r>
          </a:p>
          <a:p>
            <a:pPr marL="342900" indent="-342900">
              <a:buFont typeface="+mj-lt"/>
              <a:buAutoNum type="arabicParenR"/>
            </a:pPr>
            <a:r>
              <a:rPr lang="en-US" dirty="0"/>
              <a:t>So I </a:t>
            </a:r>
            <a:r>
              <a:rPr lang="cs-CZ" dirty="0" smtClean="0"/>
              <a:t>………</a:t>
            </a:r>
            <a:r>
              <a:rPr lang="en-US" dirty="0" smtClean="0"/>
              <a:t>(</a:t>
            </a:r>
            <a:r>
              <a:rPr lang="en-US" dirty="0"/>
              <a:t>decide) to cycle around a little. </a:t>
            </a:r>
          </a:p>
          <a:p>
            <a:pPr marL="342900" indent="-342900">
              <a:buFont typeface="+mj-lt"/>
              <a:buAutoNum type="arabicParenR"/>
            </a:pPr>
            <a:r>
              <a:rPr lang="en-US" dirty="0"/>
              <a:t>I </a:t>
            </a:r>
            <a:r>
              <a:rPr lang="cs-CZ" dirty="0" smtClean="0"/>
              <a:t>………</a:t>
            </a:r>
            <a:r>
              <a:rPr lang="en-US" dirty="0" smtClean="0"/>
              <a:t>(</a:t>
            </a:r>
            <a:r>
              <a:rPr lang="en-US" dirty="0"/>
              <a:t>go) to the shed and </a:t>
            </a:r>
            <a:r>
              <a:rPr lang="cs-CZ" dirty="0" smtClean="0"/>
              <a:t>……….</a:t>
            </a:r>
            <a:r>
              <a:rPr lang="en-US" dirty="0" smtClean="0"/>
              <a:t>(</a:t>
            </a:r>
            <a:r>
              <a:rPr lang="en-US" dirty="0"/>
              <a:t>take) out my bike. </a:t>
            </a:r>
          </a:p>
          <a:p>
            <a:pPr marL="342900" indent="-342900">
              <a:buFont typeface="+mj-lt"/>
              <a:buAutoNum type="arabicParenR"/>
            </a:pPr>
            <a:r>
              <a:rPr lang="en-US" dirty="0"/>
              <a:t>While I </a:t>
            </a:r>
            <a:r>
              <a:rPr lang="cs-CZ" dirty="0" smtClean="0"/>
              <a:t>……</a:t>
            </a:r>
            <a:r>
              <a:rPr lang="en-US" dirty="0" smtClean="0"/>
              <a:t>(</a:t>
            </a:r>
            <a:r>
              <a:rPr lang="en-US" dirty="0"/>
              <a:t>cycle) past some villages, I </a:t>
            </a:r>
            <a:r>
              <a:rPr lang="cs-CZ" dirty="0" smtClean="0"/>
              <a:t>…..</a:t>
            </a:r>
            <a:r>
              <a:rPr lang="en-US" dirty="0" smtClean="0"/>
              <a:t>(</a:t>
            </a:r>
            <a:r>
              <a:rPr lang="en-US" dirty="0"/>
              <a:t>see) some people in their gardens. </a:t>
            </a:r>
          </a:p>
          <a:p>
            <a:pPr marL="342900" indent="-342900">
              <a:buFont typeface="+mj-lt"/>
              <a:buAutoNum type="arabicParenR"/>
            </a:pPr>
            <a:r>
              <a:rPr lang="en-US" dirty="0"/>
              <a:t>One man </a:t>
            </a:r>
            <a:r>
              <a:rPr lang="cs-CZ" dirty="0" smtClean="0"/>
              <a:t>………</a:t>
            </a:r>
            <a:r>
              <a:rPr lang="en-US" dirty="0" smtClean="0"/>
              <a:t>(</a:t>
            </a:r>
            <a:r>
              <a:rPr lang="en-US" dirty="0"/>
              <a:t>mow) the grass while his wife </a:t>
            </a:r>
            <a:r>
              <a:rPr lang="cs-CZ" dirty="0" smtClean="0"/>
              <a:t>……….</a:t>
            </a:r>
            <a:r>
              <a:rPr lang="en-US" dirty="0" smtClean="0"/>
              <a:t>(</a:t>
            </a:r>
            <a:r>
              <a:rPr lang="en-US" dirty="0"/>
              <a:t>pick) strawberries. </a:t>
            </a:r>
          </a:p>
          <a:p>
            <a:pPr marL="342900" indent="-342900">
              <a:buFont typeface="+mj-lt"/>
              <a:buAutoNum type="arabicParenR"/>
            </a:pPr>
            <a:r>
              <a:rPr lang="en-US" dirty="0"/>
              <a:t>After one hour of cycling in sunshine, a big fat raincloud suddenly </a:t>
            </a:r>
            <a:r>
              <a:rPr lang="cs-CZ" dirty="0" smtClean="0"/>
              <a:t>…….</a:t>
            </a:r>
            <a:r>
              <a:rPr lang="en-US" dirty="0" smtClean="0"/>
              <a:t>(</a:t>
            </a:r>
            <a:r>
              <a:rPr lang="en-US" dirty="0"/>
              <a:t>appear) and it </a:t>
            </a:r>
            <a:r>
              <a:rPr lang="cs-CZ" dirty="0" smtClean="0"/>
              <a:t>………..</a:t>
            </a:r>
            <a:r>
              <a:rPr lang="en-US" dirty="0" smtClean="0"/>
              <a:t>(</a:t>
            </a:r>
            <a:r>
              <a:rPr lang="en-US" dirty="0"/>
              <a:t>start) to rain. </a:t>
            </a:r>
          </a:p>
          <a:p>
            <a:pPr marL="342900" indent="-342900">
              <a:buFont typeface="+mj-lt"/>
              <a:buAutoNum type="arabicParenR"/>
            </a:pPr>
            <a:r>
              <a:rPr lang="en-US" dirty="0"/>
              <a:t>Luckily, a farmer </a:t>
            </a:r>
            <a:r>
              <a:rPr lang="cs-CZ" dirty="0" smtClean="0"/>
              <a:t>………</a:t>
            </a:r>
            <a:r>
              <a:rPr lang="en-US" dirty="0" smtClean="0"/>
              <a:t>(</a:t>
            </a:r>
            <a:r>
              <a:rPr lang="en-US" dirty="0"/>
              <a:t>notice) me and </a:t>
            </a:r>
            <a:r>
              <a:rPr lang="cs-CZ" dirty="0" smtClean="0"/>
              <a:t>……….</a:t>
            </a:r>
            <a:r>
              <a:rPr lang="en-US" dirty="0" smtClean="0"/>
              <a:t>(</a:t>
            </a:r>
            <a:r>
              <a:rPr lang="en-US" dirty="0"/>
              <a:t>tell) me to come in. </a:t>
            </a:r>
          </a:p>
          <a:p>
            <a:pPr marL="342900" indent="-342900">
              <a:buFont typeface="+mj-lt"/>
              <a:buAutoNum type="arabicParenR"/>
            </a:pPr>
            <a:r>
              <a:rPr lang="en-US" dirty="0"/>
              <a:t>While it </a:t>
            </a:r>
            <a:r>
              <a:rPr lang="cs-CZ" dirty="0" smtClean="0"/>
              <a:t>………..</a:t>
            </a:r>
            <a:r>
              <a:rPr lang="en-US" dirty="0" smtClean="0"/>
              <a:t>(</a:t>
            </a:r>
            <a:r>
              <a:rPr lang="en-US" dirty="0"/>
              <a:t>rain) outside, I </a:t>
            </a:r>
            <a:r>
              <a:rPr lang="cs-CZ" dirty="0" smtClean="0"/>
              <a:t>……….</a:t>
            </a:r>
            <a:r>
              <a:rPr lang="en-US" dirty="0" smtClean="0"/>
              <a:t>(</a:t>
            </a:r>
            <a:r>
              <a:rPr lang="en-US" dirty="0"/>
              <a:t>sit) in the farmer's house. </a:t>
            </a:r>
          </a:p>
          <a:p>
            <a:pPr marL="342900" indent="-342900">
              <a:buFont typeface="+mj-lt"/>
              <a:buAutoNum type="arabicParenR"/>
            </a:pPr>
            <a:r>
              <a:rPr lang="en-US" dirty="0"/>
              <a:t>After a while, the sun </a:t>
            </a:r>
            <a:r>
              <a:rPr lang="cs-CZ" dirty="0" smtClean="0"/>
              <a:t>………..</a:t>
            </a:r>
            <a:r>
              <a:rPr lang="en-US" dirty="0" smtClean="0"/>
              <a:t>(</a:t>
            </a:r>
            <a:r>
              <a:rPr lang="en-US" dirty="0"/>
              <a:t>come) out again. </a:t>
            </a:r>
          </a:p>
          <a:p>
            <a:pPr marL="342900" indent="-342900">
              <a:buFont typeface="+mj-lt"/>
              <a:buAutoNum type="arabicParenR"/>
            </a:pPr>
            <a:r>
              <a:rPr lang="en-US" dirty="0"/>
              <a:t>I </a:t>
            </a:r>
            <a:r>
              <a:rPr lang="cs-CZ" dirty="0" smtClean="0"/>
              <a:t>………</a:t>
            </a:r>
            <a:r>
              <a:rPr lang="en-US" dirty="0" smtClean="0"/>
              <a:t>(</a:t>
            </a:r>
            <a:r>
              <a:rPr lang="en-US" dirty="0"/>
              <a:t>thank) the farmer for his hospitality and </a:t>
            </a:r>
            <a:r>
              <a:rPr lang="cs-CZ" dirty="0" smtClean="0"/>
              <a:t>………</a:t>
            </a:r>
            <a:r>
              <a:rPr lang="en-US" dirty="0" smtClean="0"/>
              <a:t>(</a:t>
            </a:r>
            <a:r>
              <a:rPr lang="en-US" dirty="0"/>
              <a:t>move) on. </a:t>
            </a:r>
          </a:p>
          <a:p>
            <a:endParaRPr lang="en-US" dirty="0"/>
          </a:p>
          <a:p>
            <a:endParaRPr lang="cs-CZ" dirty="0"/>
          </a:p>
        </p:txBody>
      </p:sp>
    </p:spTree>
    <p:extLst>
      <p:ext uri="{BB962C8B-B14F-4D97-AF65-F5344CB8AC3E}">
        <p14:creationId xmlns:p14="http://schemas.microsoft.com/office/powerpoint/2010/main" val="3667512048"/>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0" y="764704"/>
            <a:ext cx="9144000" cy="4524315"/>
          </a:xfrm>
          <a:prstGeom prst="rect">
            <a:avLst/>
          </a:prstGeom>
          <a:noFill/>
        </p:spPr>
        <p:txBody>
          <a:bodyPr wrap="square" rtlCol="0">
            <a:spAutoFit/>
          </a:bodyPr>
          <a:lstStyle/>
          <a:p>
            <a:pPr marL="342900" indent="-342900">
              <a:buFont typeface="+mj-lt"/>
              <a:buAutoNum type="arabicParenR"/>
            </a:pPr>
            <a:r>
              <a:rPr lang="en-US" dirty="0" smtClean="0"/>
              <a:t>Our plane </a:t>
            </a:r>
            <a:r>
              <a:rPr lang="cs-CZ" dirty="0" smtClean="0"/>
              <a:t>………</a:t>
            </a:r>
            <a:r>
              <a:rPr lang="en-US" dirty="0" smtClean="0"/>
              <a:t>(fly) over Scotland when the accident </a:t>
            </a:r>
            <a:r>
              <a:rPr lang="cs-CZ" dirty="0" smtClean="0"/>
              <a:t>……….</a:t>
            </a:r>
            <a:r>
              <a:rPr lang="en-US" dirty="0" smtClean="0"/>
              <a:t>(happen).</a:t>
            </a:r>
            <a:endParaRPr lang="cs-CZ" dirty="0" smtClean="0"/>
          </a:p>
          <a:p>
            <a:pPr marL="342900" indent="-342900">
              <a:buFont typeface="+mj-lt"/>
              <a:buAutoNum type="arabicParenR"/>
            </a:pPr>
            <a:r>
              <a:rPr lang="en-US" dirty="0" smtClean="0"/>
              <a:t>The </a:t>
            </a:r>
            <a:r>
              <a:rPr lang="en-US" dirty="0"/>
              <a:t>teacher </a:t>
            </a:r>
            <a:r>
              <a:rPr lang="cs-CZ" dirty="0" smtClean="0"/>
              <a:t>……….</a:t>
            </a:r>
            <a:r>
              <a:rPr lang="en-US" dirty="0" smtClean="0"/>
              <a:t>(</a:t>
            </a:r>
            <a:r>
              <a:rPr lang="en-US" dirty="0"/>
              <a:t>correct) tests when the postman </a:t>
            </a:r>
            <a:r>
              <a:rPr lang="cs-CZ" dirty="0" smtClean="0"/>
              <a:t>………..</a:t>
            </a:r>
            <a:r>
              <a:rPr lang="en-US" dirty="0" smtClean="0"/>
              <a:t>(</a:t>
            </a:r>
            <a:r>
              <a:rPr lang="en-US" dirty="0"/>
              <a:t>ring) the bell</a:t>
            </a:r>
            <a:r>
              <a:rPr lang="en-US" dirty="0" smtClean="0"/>
              <a:t>.</a:t>
            </a:r>
            <a:endParaRPr lang="cs-CZ" dirty="0" smtClean="0"/>
          </a:p>
          <a:p>
            <a:pPr marL="342900" indent="-342900">
              <a:buFont typeface="+mj-lt"/>
              <a:buAutoNum type="arabicParenR"/>
            </a:pPr>
            <a:r>
              <a:rPr lang="en-US" dirty="0"/>
              <a:t>The man </a:t>
            </a:r>
            <a:r>
              <a:rPr lang="cs-CZ" dirty="0" smtClean="0"/>
              <a:t>………</a:t>
            </a:r>
            <a:r>
              <a:rPr lang="en-US" dirty="0" smtClean="0"/>
              <a:t>(</a:t>
            </a:r>
            <a:r>
              <a:rPr lang="en-US" dirty="0"/>
              <a:t>leave) the shop when the policeman </a:t>
            </a:r>
            <a:r>
              <a:rPr lang="cs-CZ" dirty="0" smtClean="0"/>
              <a:t>………….</a:t>
            </a:r>
            <a:r>
              <a:rPr lang="en-US" dirty="0" smtClean="0"/>
              <a:t>(</a:t>
            </a:r>
            <a:r>
              <a:rPr lang="en-US" dirty="0"/>
              <a:t>stop) him</a:t>
            </a:r>
            <a:r>
              <a:rPr lang="en-US" dirty="0" smtClean="0"/>
              <a:t>.</a:t>
            </a:r>
            <a:endParaRPr lang="cs-CZ" dirty="0" smtClean="0"/>
          </a:p>
          <a:p>
            <a:pPr marL="342900" indent="-342900">
              <a:buFont typeface="+mj-lt"/>
              <a:buAutoNum type="arabicParenR"/>
            </a:pPr>
            <a:r>
              <a:rPr lang="en-US" dirty="0"/>
              <a:t>When Frank </a:t>
            </a:r>
            <a:r>
              <a:rPr lang="cs-CZ" dirty="0" smtClean="0"/>
              <a:t>………</a:t>
            </a:r>
            <a:r>
              <a:rPr lang="en-US" dirty="0" smtClean="0"/>
              <a:t>(</a:t>
            </a:r>
            <a:r>
              <a:rPr lang="en-US" dirty="0"/>
              <a:t>see) the policeman, he </a:t>
            </a:r>
            <a:r>
              <a:rPr lang="cs-CZ" dirty="0" smtClean="0"/>
              <a:t>………..</a:t>
            </a:r>
            <a:r>
              <a:rPr lang="en-US" dirty="0" smtClean="0"/>
              <a:t>(</a:t>
            </a:r>
            <a:r>
              <a:rPr lang="en-US" dirty="0"/>
              <a:t>put) the pen back</a:t>
            </a:r>
            <a:r>
              <a:rPr lang="en-US" dirty="0" smtClean="0"/>
              <a:t>.</a:t>
            </a:r>
            <a:endParaRPr lang="cs-CZ" dirty="0" smtClean="0"/>
          </a:p>
          <a:p>
            <a:pPr marL="342900" indent="-342900">
              <a:buFont typeface="+mj-lt"/>
              <a:buAutoNum type="arabicParenR"/>
            </a:pPr>
            <a:r>
              <a:rPr lang="en-US" dirty="0"/>
              <a:t>When I </a:t>
            </a:r>
            <a:r>
              <a:rPr lang="cs-CZ" dirty="0" smtClean="0"/>
              <a:t>…………</a:t>
            </a:r>
            <a:r>
              <a:rPr lang="en-US" dirty="0" smtClean="0"/>
              <a:t>(</a:t>
            </a:r>
            <a:r>
              <a:rPr lang="en-US" dirty="0"/>
              <a:t>be) a little boy, I </a:t>
            </a:r>
            <a:r>
              <a:rPr lang="cs-CZ" dirty="0" smtClean="0"/>
              <a:t>……….</a:t>
            </a:r>
            <a:r>
              <a:rPr lang="en-US" dirty="0" smtClean="0"/>
              <a:t>(not</a:t>
            </a:r>
            <a:r>
              <a:rPr lang="cs-CZ" dirty="0" smtClean="0"/>
              <a:t> </a:t>
            </a:r>
            <a:r>
              <a:rPr lang="en-US" dirty="0" smtClean="0"/>
              <a:t>like</a:t>
            </a:r>
            <a:r>
              <a:rPr lang="en-US" dirty="0"/>
              <a:t>) basketball</a:t>
            </a:r>
            <a:r>
              <a:rPr lang="en-US" dirty="0" smtClean="0"/>
              <a:t>.</a:t>
            </a:r>
            <a:endParaRPr lang="cs-CZ" dirty="0" smtClean="0"/>
          </a:p>
          <a:p>
            <a:pPr marL="342900" indent="-342900">
              <a:buFont typeface="+mj-lt"/>
              <a:buAutoNum type="arabicParenR"/>
            </a:pPr>
            <a:r>
              <a:rPr lang="en-US" dirty="0"/>
              <a:t>While my sister </a:t>
            </a:r>
            <a:r>
              <a:rPr lang="cs-CZ" dirty="0" smtClean="0"/>
              <a:t>………</a:t>
            </a:r>
            <a:r>
              <a:rPr lang="en-US" dirty="0" smtClean="0"/>
              <a:t>(</a:t>
            </a:r>
            <a:r>
              <a:rPr lang="en-US" dirty="0"/>
              <a:t>play) tennis, I </a:t>
            </a:r>
            <a:r>
              <a:rPr lang="cs-CZ" dirty="0" smtClean="0"/>
              <a:t>………</a:t>
            </a:r>
            <a:r>
              <a:rPr lang="en-US" dirty="0" smtClean="0"/>
              <a:t>(</a:t>
            </a:r>
            <a:r>
              <a:rPr lang="en-US" dirty="0"/>
              <a:t>do) her homework</a:t>
            </a:r>
            <a:r>
              <a:rPr lang="en-US" dirty="0" smtClean="0"/>
              <a:t>.</a:t>
            </a:r>
            <a:endParaRPr lang="cs-CZ" dirty="0" smtClean="0"/>
          </a:p>
          <a:p>
            <a:pPr marL="342900" indent="-342900">
              <a:buFont typeface="+mj-lt"/>
              <a:buAutoNum type="arabicParenR"/>
            </a:pPr>
            <a:r>
              <a:rPr lang="en-US" dirty="0"/>
              <a:t>I </a:t>
            </a:r>
            <a:r>
              <a:rPr lang="cs-CZ" dirty="0" smtClean="0"/>
              <a:t>…………….</a:t>
            </a:r>
            <a:r>
              <a:rPr lang="en-US" dirty="0" smtClean="0"/>
              <a:t>(</a:t>
            </a:r>
            <a:r>
              <a:rPr lang="en-US" dirty="0"/>
              <a:t>want) to buy some bread yesterday, but the shopkeeper </a:t>
            </a:r>
            <a:r>
              <a:rPr lang="cs-CZ" dirty="0" smtClean="0"/>
              <a:t>…………</a:t>
            </a:r>
            <a:r>
              <a:rPr lang="en-US" dirty="0" smtClean="0"/>
              <a:t>(not</a:t>
            </a:r>
            <a:r>
              <a:rPr lang="cs-CZ" dirty="0" smtClean="0"/>
              <a:t> </a:t>
            </a:r>
            <a:r>
              <a:rPr lang="en-US" dirty="0" smtClean="0"/>
              <a:t>have</a:t>
            </a:r>
            <a:r>
              <a:rPr lang="en-US" dirty="0"/>
              <a:t>) any</a:t>
            </a:r>
            <a:r>
              <a:rPr lang="en-US" dirty="0" smtClean="0"/>
              <a:t>.</a:t>
            </a:r>
            <a:endParaRPr lang="cs-CZ" dirty="0" smtClean="0"/>
          </a:p>
          <a:p>
            <a:pPr marL="342900" indent="-342900">
              <a:buFont typeface="+mj-lt"/>
              <a:buAutoNum type="arabicParenR"/>
            </a:pPr>
            <a:r>
              <a:rPr lang="en-US" dirty="0"/>
              <a:t>When you last </a:t>
            </a:r>
            <a:r>
              <a:rPr lang="cs-CZ" dirty="0" smtClean="0"/>
              <a:t>………….</a:t>
            </a:r>
            <a:r>
              <a:rPr lang="en-US" dirty="0" smtClean="0"/>
              <a:t>(</a:t>
            </a:r>
            <a:r>
              <a:rPr lang="en-US" dirty="0"/>
              <a:t>open) this safe</a:t>
            </a:r>
            <a:r>
              <a:rPr lang="en-US" dirty="0" smtClean="0"/>
              <a:t>?</a:t>
            </a:r>
            <a:endParaRPr lang="cs-CZ" dirty="0" smtClean="0"/>
          </a:p>
          <a:p>
            <a:pPr marL="342900" indent="-342900">
              <a:buFont typeface="+mj-lt"/>
              <a:buAutoNum type="arabicParenR"/>
            </a:pPr>
            <a:r>
              <a:rPr lang="en-US" dirty="0"/>
              <a:t>Henry </a:t>
            </a:r>
            <a:r>
              <a:rPr lang="cs-CZ" dirty="0" smtClean="0"/>
              <a:t>……….</a:t>
            </a:r>
            <a:r>
              <a:rPr lang="en-US" dirty="0" smtClean="0"/>
              <a:t>(</a:t>
            </a:r>
            <a:r>
              <a:rPr lang="en-US" dirty="0"/>
              <a:t>finish) his newspaper while he </a:t>
            </a:r>
            <a:r>
              <a:rPr lang="cs-CZ" dirty="0" smtClean="0"/>
              <a:t>………….</a:t>
            </a:r>
            <a:r>
              <a:rPr lang="en-US" dirty="0" smtClean="0"/>
              <a:t>(</a:t>
            </a:r>
            <a:r>
              <a:rPr lang="en-US" dirty="0"/>
              <a:t>wait) for the bus</a:t>
            </a:r>
            <a:r>
              <a:rPr lang="en-US" dirty="0" smtClean="0"/>
              <a:t>.</a:t>
            </a:r>
            <a:endParaRPr lang="cs-CZ" dirty="0" smtClean="0"/>
          </a:p>
          <a:p>
            <a:pPr marL="342900" indent="-342900">
              <a:buFont typeface="+mj-lt"/>
              <a:buAutoNum type="arabicParenR"/>
            </a:pPr>
            <a:r>
              <a:rPr lang="en-US" dirty="0"/>
              <a:t>Jill </a:t>
            </a:r>
            <a:r>
              <a:rPr lang="cs-CZ" dirty="0" smtClean="0"/>
              <a:t>………..</a:t>
            </a:r>
            <a:r>
              <a:rPr lang="en-US" dirty="0" smtClean="0"/>
              <a:t>(</a:t>
            </a:r>
            <a:r>
              <a:rPr lang="en-US" dirty="0"/>
              <a:t>work) in the garden when it </a:t>
            </a:r>
            <a:r>
              <a:rPr lang="cs-CZ" dirty="0" smtClean="0"/>
              <a:t>………..</a:t>
            </a:r>
            <a:r>
              <a:rPr lang="en-US" dirty="0" smtClean="0"/>
              <a:t>(</a:t>
            </a:r>
            <a:r>
              <a:rPr lang="en-US" dirty="0"/>
              <a:t>begin) to rain</a:t>
            </a:r>
            <a:r>
              <a:rPr lang="en-US" dirty="0" smtClean="0"/>
              <a:t>.</a:t>
            </a:r>
            <a:endParaRPr lang="cs-CZ" dirty="0" smtClean="0"/>
          </a:p>
          <a:p>
            <a:pPr marL="342900" indent="-342900">
              <a:buFont typeface="+mj-lt"/>
              <a:buAutoNum type="arabicParenR"/>
            </a:pPr>
            <a:r>
              <a:rPr lang="en-US" dirty="0"/>
              <a:t>Fred </a:t>
            </a:r>
            <a:r>
              <a:rPr lang="cs-CZ" dirty="0" smtClean="0"/>
              <a:t>…………</a:t>
            </a:r>
            <a:r>
              <a:rPr lang="en-US" dirty="0" smtClean="0"/>
              <a:t>(</a:t>
            </a:r>
            <a:r>
              <a:rPr lang="en-US" dirty="0"/>
              <a:t>go) home and </a:t>
            </a:r>
            <a:r>
              <a:rPr lang="cs-CZ" dirty="0" smtClean="0"/>
              <a:t>………………</a:t>
            </a:r>
            <a:r>
              <a:rPr lang="en-US" dirty="0" smtClean="0"/>
              <a:t>(</a:t>
            </a:r>
            <a:r>
              <a:rPr lang="en-US" dirty="0"/>
              <a:t>have) a shower before he </a:t>
            </a:r>
            <a:r>
              <a:rPr lang="cs-CZ" dirty="0" smtClean="0"/>
              <a:t>…………..</a:t>
            </a:r>
            <a:r>
              <a:rPr lang="en-US" dirty="0" smtClean="0"/>
              <a:t>(</a:t>
            </a:r>
            <a:r>
              <a:rPr lang="en-US" dirty="0"/>
              <a:t>call) his </a:t>
            </a:r>
            <a:r>
              <a:rPr lang="en-US" dirty="0" smtClean="0"/>
              <a:t>sister</a:t>
            </a:r>
            <a:r>
              <a:rPr lang="cs-CZ" dirty="0" smtClean="0"/>
              <a:t>.</a:t>
            </a:r>
          </a:p>
          <a:p>
            <a:pPr marL="342900" indent="-342900">
              <a:buFont typeface="+mj-lt"/>
              <a:buAutoNum type="arabicParenR"/>
            </a:pPr>
            <a:r>
              <a:rPr lang="en-US" dirty="0"/>
              <a:t>Where </a:t>
            </a:r>
            <a:r>
              <a:rPr lang="cs-CZ" smtClean="0"/>
              <a:t>……… </a:t>
            </a:r>
            <a:r>
              <a:rPr lang="en-US" smtClean="0"/>
              <a:t>you </a:t>
            </a:r>
            <a:r>
              <a:rPr lang="cs-CZ" dirty="0" smtClean="0"/>
              <a:t>……….</a:t>
            </a:r>
            <a:r>
              <a:rPr lang="en-US" dirty="0" smtClean="0"/>
              <a:t>(</a:t>
            </a:r>
            <a:r>
              <a:rPr lang="en-US" dirty="0"/>
              <a:t>go) yesterday when I </a:t>
            </a:r>
            <a:r>
              <a:rPr lang="cs-CZ" dirty="0" smtClean="0"/>
              <a:t>………….</a:t>
            </a:r>
            <a:r>
              <a:rPr lang="en-US" dirty="0" smtClean="0"/>
              <a:t>(</a:t>
            </a:r>
            <a:r>
              <a:rPr lang="en-US" dirty="0"/>
              <a:t>see) you</a:t>
            </a:r>
            <a:r>
              <a:rPr lang="en-US" dirty="0" smtClean="0"/>
              <a:t>?</a:t>
            </a:r>
            <a:endParaRPr lang="cs-CZ" dirty="0" smtClean="0"/>
          </a:p>
          <a:p>
            <a:pPr marL="342900" indent="-342900">
              <a:buFont typeface="+mj-lt"/>
              <a:buAutoNum type="arabicParenR"/>
            </a:pPr>
            <a:r>
              <a:rPr lang="en-US" dirty="0"/>
              <a:t>Mandy </a:t>
            </a:r>
            <a:r>
              <a:rPr lang="cs-CZ" dirty="0" smtClean="0"/>
              <a:t>………</a:t>
            </a:r>
            <a:r>
              <a:rPr lang="en-US" dirty="0" smtClean="0"/>
              <a:t>(</a:t>
            </a:r>
            <a:r>
              <a:rPr lang="en-US" dirty="0"/>
              <a:t>play) the piano while Jack </a:t>
            </a:r>
            <a:r>
              <a:rPr lang="cs-CZ" dirty="0" smtClean="0"/>
              <a:t>…………</a:t>
            </a:r>
            <a:r>
              <a:rPr lang="en-US" dirty="0" smtClean="0"/>
              <a:t>(</a:t>
            </a:r>
            <a:r>
              <a:rPr lang="en-US" dirty="0"/>
              <a:t>do) his homework</a:t>
            </a:r>
            <a:r>
              <a:rPr lang="en-US" dirty="0" smtClean="0"/>
              <a:t>?</a:t>
            </a:r>
            <a:endParaRPr lang="cs-CZ" dirty="0" smtClean="0"/>
          </a:p>
          <a:p>
            <a:pPr marL="342900" indent="-342900">
              <a:buFont typeface="+mj-lt"/>
              <a:buAutoNum type="arabicParenR"/>
            </a:pPr>
            <a:r>
              <a:rPr lang="en-US" dirty="0"/>
              <a:t>They </a:t>
            </a:r>
            <a:r>
              <a:rPr lang="cs-CZ" dirty="0" smtClean="0"/>
              <a:t>………..</a:t>
            </a:r>
            <a:r>
              <a:rPr lang="en-US" dirty="0" smtClean="0"/>
              <a:t>(</a:t>
            </a:r>
            <a:r>
              <a:rPr lang="en-US" dirty="0"/>
              <a:t>play) with the dog when I </a:t>
            </a:r>
            <a:r>
              <a:rPr lang="cs-CZ" dirty="0" smtClean="0"/>
              <a:t>…………..</a:t>
            </a:r>
            <a:r>
              <a:rPr lang="en-US" dirty="0" smtClean="0"/>
              <a:t>(</a:t>
            </a:r>
            <a:r>
              <a:rPr lang="en-US" dirty="0"/>
              <a:t>see) them.</a:t>
            </a:r>
            <a:endParaRPr lang="cs-CZ" dirty="0"/>
          </a:p>
        </p:txBody>
      </p:sp>
      <p:sp>
        <p:nvSpPr>
          <p:cNvPr id="3" name="TextovéPole 2"/>
          <p:cNvSpPr txBox="1"/>
          <p:nvPr/>
        </p:nvSpPr>
        <p:spPr>
          <a:xfrm>
            <a:off x="107504" y="0"/>
            <a:ext cx="8496944" cy="923330"/>
          </a:xfrm>
          <a:prstGeom prst="rect">
            <a:avLst/>
          </a:prstGeom>
          <a:noFill/>
        </p:spPr>
        <p:txBody>
          <a:bodyPr wrap="square" rtlCol="0">
            <a:spAutoFit/>
          </a:bodyPr>
          <a:lstStyle/>
          <a:p>
            <a:r>
              <a:rPr lang="en-US" b="1" i="1" dirty="0"/>
              <a:t>Exercise 8</a:t>
            </a:r>
            <a:r>
              <a:rPr lang="cs-CZ" b="1" i="1" dirty="0"/>
              <a:t> </a:t>
            </a:r>
            <a:endParaRPr lang="cs-CZ" b="1" i="1" dirty="0" smtClean="0"/>
          </a:p>
          <a:p>
            <a:r>
              <a:rPr lang="en-US" b="1" i="1" dirty="0" smtClean="0">
                <a:solidFill>
                  <a:srgbClr val="C00000"/>
                </a:solidFill>
              </a:rPr>
              <a:t>Put </a:t>
            </a:r>
            <a:r>
              <a:rPr lang="en-US" b="1" i="1" dirty="0">
                <a:solidFill>
                  <a:srgbClr val="C00000"/>
                </a:solidFill>
              </a:rPr>
              <a:t>the verbs into the correct tense (Past Simple </a:t>
            </a:r>
            <a:r>
              <a:rPr lang="cs-CZ" b="1" i="1" dirty="0">
                <a:solidFill>
                  <a:srgbClr val="C00000"/>
                </a:solidFill>
              </a:rPr>
              <a:t>/</a:t>
            </a:r>
            <a:r>
              <a:rPr lang="cs-CZ" b="1" i="1" dirty="0" err="1">
                <a:solidFill>
                  <a:srgbClr val="C00000"/>
                </a:solidFill>
              </a:rPr>
              <a:t>Continuous</a:t>
            </a:r>
            <a:r>
              <a:rPr lang="en-US" b="1" i="1" dirty="0">
                <a:solidFill>
                  <a:srgbClr val="C00000"/>
                </a:solidFill>
              </a:rPr>
              <a:t>)</a:t>
            </a:r>
            <a:r>
              <a:rPr lang="cs-CZ" b="1" i="1" dirty="0">
                <a:solidFill>
                  <a:srgbClr val="C00000"/>
                </a:solidFill>
              </a:rPr>
              <a:t>:</a:t>
            </a:r>
            <a:endParaRPr lang="en-US" b="1" dirty="0"/>
          </a:p>
          <a:p>
            <a:endParaRPr lang="cs-CZ" dirty="0"/>
          </a:p>
        </p:txBody>
      </p:sp>
    </p:spTree>
    <p:extLst>
      <p:ext uri="{BB962C8B-B14F-4D97-AF65-F5344CB8AC3E}">
        <p14:creationId xmlns:p14="http://schemas.microsoft.com/office/powerpoint/2010/main" val="1121311636"/>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179512" y="323165"/>
            <a:ext cx="8568952" cy="2800767"/>
          </a:xfrm>
          <a:prstGeom prst="rect">
            <a:avLst/>
          </a:prstGeom>
          <a:noFill/>
        </p:spPr>
        <p:txBody>
          <a:bodyPr wrap="square" rtlCol="0">
            <a:spAutoFit/>
          </a:bodyPr>
          <a:lstStyle/>
          <a:p>
            <a:r>
              <a:rPr lang="cs-CZ" sz="1400" u="sng" dirty="0" smtClean="0"/>
              <a:t>ZDROJE:</a:t>
            </a:r>
          </a:p>
          <a:p>
            <a:endParaRPr lang="cs-CZ" sz="1400" dirty="0" smtClean="0"/>
          </a:p>
          <a:p>
            <a:r>
              <a:rPr lang="en-US" sz="1400" dirty="0" smtClean="0"/>
              <a:t>Simple Past – Past Progressive. </a:t>
            </a:r>
            <a:r>
              <a:rPr lang="en-US" sz="1400" i="1" dirty="0" smtClean="0"/>
              <a:t>Ego4u.com</a:t>
            </a:r>
            <a:r>
              <a:rPr lang="en-US" sz="1400" dirty="0" smtClean="0"/>
              <a:t> [online]. 2011 [cit. 2012-06-24]. </a:t>
            </a:r>
            <a:r>
              <a:rPr lang="en-US" sz="1400" dirty="0" err="1" smtClean="0"/>
              <a:t>Dostupné</a:t>
            </a:r>
            <a:r>
              <a:rPr lang="en-US" sz="1400" dirty="0" smtClean="0"/>
              <a:t> z: http://www.ego4u.com/en/cram-up/grammar/simpas-paspro </a:t>
            </a:r>
            <a:endParaRPr lang="cs-CZ" sz="1400" dirty="0" smtClean="0"/>
          </a:p>
          <a:p>
            <a:endParaRPr lang="cs-CZ" sz="1400" dirty="0" smtClean="0"/>
          </a:p>
          <a:p>
            <a:r>
              <a:rPr lang="en-US" sz="1400" dirty="0" smtClean="0"/>
              <a:t>Simple Past or Past Progressive</a:t>
            </a:r>
            <a:r>
              <a:rPr lang="cs-CZ" sz="1400" dirty="0" smtClean="0"/>
              <a:t>, Exercise1-8</a:t>
            </a:r>
            <a:r>
              <a:rPr lang="en-US" sz="1400" dirty="0" smtClean="0"/>
              <a:t>. </a:t>
            </a:r>
            <a:r>
              <a:rPr lang="en-US" sz="1400" i="1" dirty="0" smtClean="0"/>
              <a:t>Ego4u.com</a:t>
            </a:r>
            <a:r>
              <a:rPr lang="en-US" sz="1400" dirty="0" smtClean="0"/>
              <a:t> [online]. 2012 [cit. 2012-06-24]. </a:t>
            </a:r>
            <a:r>
              <a:rPr lang="en-US" sz="1400" dirty="0" err="1" smtClean="0"/>
              <a:t>Dostupné</a:t>
            </a:r>
            <a:r>
              <a:rPr lang="en-US" sz="1400" dirty="0" smtClean="0"/>
              <a:t> z: http://www.ego4u.com/en/cram-up/grammar/simpas-paspro </a:t>
            </a:r>
            <a:endParaRPr lang="cs-CZ" sz="1400" dirty="0" smtClean="0"/>
          </a:p>
          <a:p>
            <a:endParaRPr lang="cs-CZ" sz="1400" dirty="0" smtClean="0"/>
          </a:p>
          <a:p>
            <a:endParaRPr lang="en-US" sz="1400" dirty="0" smtClean="0"/>
          </a:p>
          <a:p>
            <a:endParaRPr lang="en-US" sz="1400" dirty="0" smtClean="0"/>
          </a:p>
          <a:p>
            <a:endParaRPr lang="cs-CZ" dirty="0" smtClean="0"/>
          </a:p>
          <a:p>
            <a:endParaRPr lang="cs-CZ" dirty="0"/>
          </a:p>
        </p:txBody>
      </p:sp>
    </p:spTree>
    <p:extLst>
      <p:ext uri="{BB962C8B-B14F-4D97-AF65-F5344CB8AC3E}">
        <p14:creationId xmlns:p14="http://schemas.microsoft.com/office/powerpoint/2010/main" val="2076818203"/>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rkýř">
  <a:themeElements>
    <a:clrScheme name="Arkýř">
      <a:dk1>
        <a:sysClr val="windowText" lastClr="000000"/>
      </a:dk1>
      <a:lt1>
        <a:sysClr val="window" lastClr="FFFFFF"/>
      </a:lt1>
      <a:dk2>
        <a:srgbClr val="575F6D"/>
      </a:dk2>
      <a:lt2>
        <a:srgbClr val="FFF39D"/>
      </a:lt2>
      <a:accent1>
        <a:srgbClr val="FE8637"/>
      </a:accent1>
      <a:accent2>
        <a:srgbClr val="7598D9"/>
      </a:accent2>
      <a:accent3>
        <a:srgbClr val="B32C16"/>
      </a:accent3>
      <a:accent4>
        <a:srgbClr val="F5CD2D"/>
      </a:accent4>
      <a:accent5>
        <a:srgbClr val="AEBAD5"/>
      </a:accent5>
      <a:accent6>
        <a:srgbClr val="777C84"/>
      </a:accent6>
      <a:hlink>
        <a:srgbClr val="D2611C"/>
      </a:hlink>
      <a:folHlink>
        <a:srgbClr val="3B435B"/>
      </a:folHlink>
    </a:clrScheme>
    <a:fontScheme name="Arkýř">
      <a:majorFont>
        <a:latin typeface="Century Schoolbook"/>
        <a:ea typeface=""/>
        <a:cs typeface=""/>
        <a:font script="Jpan" typeface="ＭＳ Ｐ明朝"/>
        <a:font script="Hang" typeface="휴먼매직체"/>
        <a:font script="Hans" typeface="华文楷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Schoolbook"/>
        <a:ea typeface=""/>
        <a:cs typeface=""/>
        <a:font script="Jpan" typeface="ＭＳ Ｐ明朝"/>
        <a:font script="Hang" typeface="휴먼매직체"/>
        <a:font script="Hans" typeface="宋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Arkýř">
      <a:fillStyleLst>
        <a:solidFill>
          <a:schemeClr val="phClr"/>
        </a:solidFill>
        <a:gradFill rotWithShape="1">
          <a:gsLst>
            <a:gs pos="0">
              <a:schemeClr val="phClr">
                <a:tint val="35000"/>
                <a:satMod val="260000"/>
              </a:schemeClr>
            </a:gs>
            <a:gs pos="30000">
              <a:schemeClr val="phClr">
                <a:tint val="38000"/>
                <a:satMod val="260000"/>
              </a:schemeClr>
            </a:gs>
            <a:gs pos="75000">
              <a:schemeClr val="phClr">
                <a:tint val="55000"/>
                <a:satMod val="255000"/>
              </a:schemeClr>
            </a:gs>
            <a:gs pos="100000">
              <a:schemeClr val="phClr">
                <a:tint val="70000"/>
                <a:satMod val="255000"/>
              </a:schemeClr>
            </a:gs>
          </a:gsLst>
          <a:path path="circle">
            <a:fillToRect l="5000" t="100000" r="120000" b="10000"/>
          </a:path>
        </a:gradFill>
        <a:gradFill rotWithShape="1">
          <a:gsLst>
            <a:gs pos="0">
              <a:schemeClr val="phClr">
                <a:shade val="63000"/>
                <a:satMod val="165000"/>
              </a:schemeClr>
            </a:gs>
            <a:gs pos="30000">
              <a:schemeClr val="phClr">
                <a:shade val="58000"/>
                <a:satMod val="165000"/>
              </a:schemeClr>
            </a:gs>
            <a:gs pos="75000">
              <a:schemeClr val="phClr">
                <a:shade val="30000"/>
                <a:satMod val="175000"/>
              </a:schemeClr>
            </a:gs>
            <a:gs pos="100000">
              <a:schemeClr val="phClr">
                <a:shade val="15000"/>
                <a:satMod val="175000"/>
              </a:schemeClr>
            </a:gs>
          </a:gsLst>
          <a:path path="circle">
            <a:fillToRect l="5000" t="100000" r="120000" b="10000"/>
          </a:path>
        </a:gradFill>
      </a:fillStyleLst>
      <a:lnStyleLst>
        <a:ln w="12700" cap="flat" cmpd="sng" algn="ctr">
          <a:solidFill>
            <a:schemeClr val="phClr">
              <a:shade val="70000"/>
              <a:satMod val="150000"/>
            </a:schemeClr>
          </a:solidFill>
          <a:prstDash val="solid"/>
        </a:ln>
        <a:ln w="25400" cap="flat" cmpd="sng" algn="ctr">
          <a:solidFill>
            <a:schemeClr val="phClr"/>
          </a:solidFill>
          <a:prstDash val="solid"/>
        </a:ln>
        <a:ln w="34925" cap="flat" cmpd="sng" algn="ctr">
          <a:solidFill>
            <a:schemeClr val="phClr"/>
          </a:solidFill>
          <a:prstDash val="solid"/>
        </a:ln>
      </a:lnStyleLst>
      <a:effectStyleLst>
        <a:effectStyle>
          <a:effectLst>
            <a:outerShdw blurRad="50800" dist="25000" dir="5400000" rotWithShape="0">
              <a:srgbClr val="000000">
                <a:alpha val="40000"/>
              </a:srgbClr>
            </a:outerShdw>
          </a:effectLst>
        </a:effectStyle>
        <a:effectStyle>
          <a:effectLst>
            <a:outerShdw blurRad="50800" dist="20000" dir="5400000" rotWithShape="0">
              <a:srgbClr val="000000">
                <a:alpha val="42000"/>
              </a:srgbClr>
            </a:outerShdw>
          </a:effectLst>
        </a:effectStyle>
        <a:effectStyle>
          <a:effectLst>
            <a:outerShdw blurRad="50800" dist="20000" dir="5400000" rotWithShape="0">
              <a:srgbClr val="000000">
                <a:alpha val="42000"/>
              </a:srgbClr>
            </a:outerShdw>
          </a:effectLst>
          <a:scene3d>
            <a:camera prst="orthographicFront">
              <a:rot lat="0" lon="0" rev="0"/>
            </a:camera>
            <a:lightRig rig="balanced" dir="t">
              <a:rot lat="0" lon="0" rev="0"/>
            </a:lightRig>
          </a:scene3d>
          <a:sp3d>
            <a:bevelT w="47625" h="69850"/>
            <a:contourClr>
              <a:schemeClr val="lt1"/>
            </a:contourClr>
          </a:sp3d>
        </a:effectStyle>
      </a:effectStyleLst>
      <a:bgFillStyleLst>
        <a:solidFill>
          <a:schemeClr val="phClr"/>
        </a:solidFill>
        <a:gradFill rotWithShape="1">
          <a:gsLst>
            <a:gs pos="0">
              <a:schemeClr val="phClr">
                <a:shade val="58000"/>
                <a:satMod val="125000"/>
              </a:schemeClr>
            </a:gs>
            <a:gs pos="40000">
              <a:schemeClr val="phClr">
                <a:tint val="90000"/>
                <a:shade val="90000"/>
                <a:satMod val="120000"/>
              </a:schemeClr>
            </a:gs>
            <a:gs pos="100000">
              <a:schemeClr val="phClr">
                <a:tint val="50000"/>
              </a:schemeClr>
            </a:gs>
          </a:gsLst>
          <a:lin ang="16200000" scaled="1"/>
        </a:gradFill>
        <a:blipFill>
          <a:blip xmlns:r="http://schemas.openxmlformats.org/officeDocument/2006/relationships" r:embed="rId1">
            <a:duotone>
              <a:schemeClr val="phClr">
                <a:shade val="80000"/>
              </a:schemeClr>
              <a:schemeClr val="phClr">
                <a:tint val="91000"/>
              </a:schemeClr>
            </a:duotone>
          </a:blip>
          <a:tile tx="0" ty="0" sx="40000" sy="50000" flip="y"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Oriel</Template>
  <TotalTime>164</TotalTime>
  <Words>2199</Words>
  <Application>Microsoft Office PowerPoint</Application>
  <PresentationFormat>Předvádění na obrazovce (4:3)</PresentationFormat>
  <Paragraphs>191</Paragraphs>
  <Slides>13</Slides>
  <Notes>0</Notes>
  <HiddenSlides>0</HiddenSlides>
  <MMClips>0</MMClips>
  <ScaleCrop>false</ScaleCrop>
  <HeadingPairs>
    <vt:vector size="4" baseType="variant">
      <vt:variant>
        <vt:lpstr>Motiv</vt:lpstr>
      </vt:variant>
      <vt:variant>
        <vt:i4>1</vt:i4>
      </vt:variant>
      <vt:variant>
        <vt:lpstr>Nadpisy snímků</vt:lpstr>
      </vt:variant>
      <vt:variant>
        <vt:i4>13</vt:i4>
      </vt:variant>
    </vt:vector>
  </HeadingPairs>
  <TitlesOfParts>
    <vt:vector size="14" baseType="lpstr">
      <vt:lpstr>Arkýř</vt:lpstr>
      <vt:lpstr>Prezentace aplikace PowerPoint</vt:lpstr>
      <vt:lpstr>Prezentace aplikace PowerPoint</vt:lpstr>
      <vt:lpstr>PAST TENSES</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vector>
  </TitlesOfParts>
  <Company>HP</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 TENSES</dc:title>
  <dc:creator>Lenka</dc:creator>
  <cp:lastModifiedBy>dana</cp:lastModifiedBy>
  <cp:revision>41</cp:revision>
  <dcterms:created xsi:type="dcterms:W3CDTF">2012-05-01T19:37:01Z</dcterms:created>
  <dcterms:modified xsi:type="dcterms:W3CDTF">2012-06-25T19:43:57Z</dcterms:modified>
</cp:coreProperties>
</file>