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83" r:id="rId2"/>
    <p:sldId id="281" r:id="rId3"/>
    <p:sldId id="256" r:id="rId4"/>
    <p:sldId id="276" r:id="rId5"/>
    <p:sldId id="277" r:id="rId6"/>
    <p:sldId id="278" r:id="rId7"/>
    <p:sldId id="266" r:id="rId8"/>
    <p:sldId id="263" r:id="rId9"/>
    <p:sldId id="261" r:id="rId10"/>
    <p:sldId id="262" r:id="rId11"/>
    <p:sldId id="264" r:id="rId12"/>
    <p:sldId id="269" r:id="rId13"/>
    <p:sldId id="268" r:id="rId14"/>
    <p:sldId id="271" r:id="rId15"/>
    <p:sldId id="272" r:id="rId16"/>
    <p:sldId id="274" r:id="rId17"/>
    <p:sldId id="279" r:id="rId18"/>
    <p:sldId id="280" r:id="rId19"/>
    <p:sldId id="28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2E4AC"/>
    <a:srgbClr val="E9AB9F"/>
    <a:srgbClr val="E5E254"/>
    <a:srgbClr val="71C1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VY_32_INOVACE_3.2.10.2. O 20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D68796-2684-480F-92A5-33937593D265}" type="presOf" srcId="{D1B46980-6531-4606-95E6-44980827E919}" destId="{6140AFEC-043D-4C43-A2F9-D0F5331DF3A3}" srcOrd="0" destOrd="0" presId="urn:microsoft.com/office/officeart/2005/8/layout/target3"/>
    <dgm:cxn modelId="{3C5BCE54-52FA-44CF-A374-7461659D0F4C}" type="presOf" srcId="{D1D4F407-5343-4D3F-B5B9-D407B03CAEB4}" destId="{AED2198E-93D5-4001-81B4-73124B309672}" srcOrd="1" destOrd="0" presId="urn:microsoft.com/office/officeart/2005/8/layout/target3"/>
    <dgm:cxn modelId="{1FD24D31-4BB4-48C2-8892-F40BCC191A0E}" type="presOf" srcId="{4C35D32F-0EAB-4CD7-82EE-45574DC2A586}" destId="{890E4F0B-2866-4A3F-A3C7-2A14B1797930}" srcOrd="1" destOrd="0" presId="urn:microsoft.com/office/officeart/2005/8/layout/target3"/>
    <dgm:cxn modelId="{D92293AA-C797-468B-924C-1BB4A32B92A6}" type="presOf" srcId="{757F3AB3-0718-4624-B441-E567A8F0AB56}" destId="{333A1088-737F-45CB-B68E-254E46348037}" srcOrd="0" destOrd="0" presId="urn:microsoft.com/office/officeart/2005/8/layout/target3"/>
    <dgm:cxn modelId="{018E0EFC-36AC-49AA-A220-9B40E5E07C8B}" type="presOf" srcId="{D1B46980-6531-4606-95E6-44980827E919}" destId="{2BE915AB-18AA-4053-B92C-3BFC9ED204BB}" srcOrd="1" destOrd="0" presId="urn:microsoft.com/office/officeart/2005/8/layout/target3"/>
    <dgm:cxn modelId="{3E2698DD-98C1-4838-8B0D-1F6E058E24B2}" type="presOf" srcId="{B651F6E3-6281-48DB-9319-2AEAFDAE7572}" destId="{6BB5E863-4638-4E1D-BFDE-399D028AC4ED}" srcOrd="1" destOrd="0" presId="urn:microsoft.com/office/officeart/2005/8/layout/target3"/>
    <dgm:cxn modelId="{79DF6300-7F1D-4836-B1CE-7F5AD72B2EFC}" type="presOf" srcId="{D8197B8C-B260-4A16-BDF4-0947B075E274}" destId="{5A5FFA88-C948-4069-8E93-59FA12366E83}" srcOrd="1" destOrd="0" presId="urn:microsoft.com/office/officeart/2005/8/layout/target3"/>
    <dgm:cxn modelId="{21914D3C-B0B7-47F1-99E5-3313D3B62C1A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9C7D535-7879-48C6-88BF-26F9080380E4}" type="presOf" srcId="{4C35D32F-0EAB-4CD7-82EE-45574DC2A586}" destId="{8BEBB6EC-1DAA-4CAC-8A25-BC0FCBD5DBD5}" srcOrd="0" destOrd="0" presId="urn:microsoft.com/office/officeart/2005/8/layout/target3"/>
    <dgm:cxn modelId="{9EEFCB10-8196-403E-A42E-E9A6BC7C0A8D}" type="presOf" srcId="{D8197B8C-B260-4A16-BDF4-0947B075E274}" destId="{25B08C86-7E15-44DC-BE7F-FFB55DD49D12}" srcOrd="0" destOrd="0" presId="urn:microsoft.com/office/officeart/2005/8/layout/target3"/>
    <dgm:cxn modelId="{898E6973-3B33-466A-AC15-D60C1C952E6A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0FFCC7-FC0F-4D4C-B883-C07F0E441BAD}" type="presParOf" srcId="{333A1088-737F-45CB-B68E-254E46348037}" destId="{F5ABB229-8D3B-4694-996A-96F23CF14429}" srcOrd="0" destOrd="0" presId="urn:microsoft.com/office/officeart/2005/8/layout/target3"/>
    <dgm:cxn modelId="{9E478E3D-B82A-4E10-BB0F-012F28772D00}" type="presParOf" srcId="{333A1088-737F-45CB-B68E-254E46348037}" destId="{F41139FD-01EE-4571-8B17-4FB00FC51163}" srcOrd="1" destOrd="0" presId="urn:microsoft.com/office/officeart/2005/8/layout/target3"/>
    <dgm:cxn modelId="{56D89DCF-AB4D-4FC9-82A3-7409844F461F}" type="presParOf" srcId="{333A1088-737F-45CB-B68E-254E46348037}" destId="{D005CE8C-CC26-4C3E-AC11-E15060ECD759}" srcOrd="2" destOrd="0" presId="urn:microsoft.com/office/officeart/2005/8/layout/target3"/>
    <dgm:cxn modelId="{38CB50BE-0168-4528-889D-D710DF81EF2C}" type="presParOf" srcId="{333A1088-737F-45CB-B68E-254E46348037}" destId="{2C702D82-9B77-49B7-9568-BB8EB47C3372}" srcOrd="3" destOrd="0" presId="urn:microsoft.com/office/officeart/2005/8/layout/target3"/>
    <dgm:cxn modelId="{DB326373-D43F-4CB0-8D6E-E305EF88487C}" type="presParOf" srcId="{333A1088-737F-45CB-B68E-254E46348037}" destId="{A52A0455-90FF-4808-ABD0-F02540D31D5A}" srcOrd="4" destOrd="0" presId="urn:microsoft.com/office/officeart/2005/8/layout/target3"/>
    <dgm:cxn modelId="{B58DAC9E-D982-4C57-B676-138CDE236D1D}" type="presParOf" srcId="{333A1088-737F-45CB-B68E-254E46348037}" destId="{6140AFEC-043D-4C43-A2F9-D0F5331DF3A3}" srcOrd="5" destOrd="0" presId="urn:microsoft.com/office/officeart/2005/8/layout/target3"/>
    <dgm:cxn modelId="{6DC4E08B-2279-4F13-8B58-ED39BDCB486F}" type="presParOf" srcId="{333A1088-737F-45CB-B68E-254E46348037}" destId="{9358AC05-5D7D-4327-9F80-1AD486AEA664}" srcOrd="6" destOrd="0" presId="urn:microsoft.com/office/officeart/2005/8/layout/target3"/>
    <dgm:cxn modelId="{C93CD09E-54B9-457F-96F9-CA33479715E6}" type="presParOf" srcId="{333A1088-737F-45CB-B68E-254E46348037}" destId="{313FC574-E1CD-4FB4-B054-0B805CE0447D}" srcOrd="7" destOrd="0" presId="urn:microsoft.com/office/officeart/2005/8/layout/target3"/>
    <dgm:cxn modelId="{DC250938-E8D7-401D-910A-048329D6C2EC}" type="presParOf" srcId="{333A1088-737F-45CB-B68E-254E46348037}" destId="{619D679B-A015-4ECF-8348-D1034C574F40}" srcOrd="8" destOrd="0" presId="urn:microsoft.com/office/officeart/2005/8/layout/target3"/>
    <dgm:cxn modelId="{11A18FFA-D600-46E6-9159-0A73A49D4FCA}" type="presParOf" srcId="{333A1088-737F-45CB-B68E-254E46348037}" destId="{322283A8-4A27-4CDA-BAE3-F381106A9174}" srcOrd="9" destOrd="0" presId="urn:microsoft.com/office/officeart/2005/8/layout/target3"/>
    <dgm:cxn modelId="{4CA7993D-BE57-43A6-938A-38AB24735C00}" type="presParOf" srcId="{333A1088-737F-45CB-B68E-254E46348037}" destId="{FFC9F71D-1B4F-4AD9-A4A6-86ADEFC8AF5C}" srcOrd="10" destOrd="0" presId="urn:microsoft.com/office/officeart/2005/8/layout/target3"/>
    <dgm:cxn modelId="{A5A90AE1-8812-4D51-B369-461728833DD7}" type="presParOf" srcId="{333A1088-737F-45CB-B68E-254E46348037}" destId="{25B08C86-7E15-44DC-BE7F-FFB55DD49D12}" srcOrd="11" destOrd="0" presId="urn:microsoft.com/office/officeart/2005/8/layout/target3"/>
    <dgm:cxn modelId="{59C1B817-74C5-4E8E-85FC-30146C334DA1}" type="presParOf" srcId="{333A1088-737F-45CB-B68E-254E46348037}" destId="{76644BE8-9D7C-4C09-B250-3D10AF48CBB7}" srcOrd="12" destOrd="0" presId="urn:microsoft.com/office/officeart/2005/8/layout/target3"/>
    <dgm:cxn modelId="{29A4BB97-81BB-48E5-9831-50FA48A4B726}" type="presParOf" srcId="{333A1088-737F-45CB-B68E-254E46348037}" destId="{EE85B701-7295-41C0-BA7A-34D3756A2AE6}" srcOrd="13" destOrd="0" presId="urn:microsoft.com/office/officeart/2005/8/layout/target3"/>
    <dgm:cxn modelId="{E22605D2-F446-4CA0-A114-978622260A6F}" type="presParOf" srcId="{333A1088-737F-45CB-B68E-254E46348037}" destId="{8BEBB6EC-1DAA-4CAC-8A25-BC0FCBD5DBD5}" srcOrd="14" destOrd="0" presId="urn:microsoft.com/office/officeart/2005/8/layout/target3"/>
    <dgm:cxn modelId="{29EB9907-42EF-4AF7-BEE6-35DBAC3B5C56}" type="presParOf" srcId="{333A1088-737F-45CB-B68E-254E46348037}" destId="{AED2198E-93D5-4001-81B4-73124B309672}" srcOrd="15" destOrd="0" presId="urn:microsoft.com/office/officeart/2005/8/layout/target3"/>
    <dgm:cxn modelId="{5700C9C4-24EA-457A-B04E-77612349947E}" type="presParOf" srcId="{333A1088-737F-45CB-B68E-254E46348037}" destId="{2BE915AB-18AA-4053-B92C-3BFC9ED204BB}" srcOrd="16" destOrd="0" presId="urn:microsoft.com/office/officeart/2005/8/layout/target3"/>
    <dgm:cxn modelId="{99EA52CC-B851-4BDC-985D-4B45467CBB75}" type="presParOf" srcId="{333A1088-737F-45CB-B68E-254E46348037}" destId="{6BB5E863-4638-4E1D-BFDE-399D028AC4ED}" srcOrd="17" destOrd="0" presId="urn:microsoft.com/office/officeart/2005/8/layout/target3"/>
    <dgm:cxn modelId="{BF7919A9-CB02-4BAF-959B-912B20315A72}" type="presParOf" srcId="{333A1088-737F-45CB-B68E-254E46348037}" destId="{5A5FFA88-C948-4069-8E93-59FA12366E83}" srcOrd="18" destOrd="0" presId="urn:microsoft.com/office/officeart/2005/8/layout/target3"/>
    <dgm:cxn modelId="{6F0AB8CD-E755-4D3B-8009-80031CD7965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VY_32_INOVACE_3.2.10.2. O 20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A7730A-7BFD-45FE-B4D2-5903BDCB9D4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77BF23-2120-43FC-B5D3-EB01D6A000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42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FFAB5CB-46C8-4AA2-B4EB-53E789AF8B3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D52DF9EC-54C6-447B-86E9-EF290F03480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5" Type="http://schemas.openxmlformats.org/officeDocument/2006/relationships/image" Target="../media/image1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12" Type="http://schemas.openxmlformats.org/officeDocument/2006/relationships/image" Target="../media/image28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11" Type="http://schemas.openxmlformats.org/officeDocument/2006/relationships/image" Target="../media/image27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13" Type="http://schemas.openxmlformats.org/officeDocument/2006/relationships/image" Target="../media/image41.jpeg"/><Relationship Id="rId18" Type="http://schemas.openxmlformats.org/officeDocument/2006/relationships/image" Target="../media/image46.jpeg"/><Relationship Id="rId3" Type="http://schemas.openxmlformats.org/officeDocument/2006/relationships/image" Target="../media/image31.jpeg"/><Relationship Id="rId21" Type="http://schemas.openxmlformats.org/officeDocument/2006/relationships/image" Target="../media/image49.jpeg"/><Relationship Id="rId7" Type="http://schemas.openxmlformats.org/officeDocument/2006/relationships/image" Target="../media/image35.jpeg"/><Relationship Id="rId12" Type="http://schemas.openxmlformats.org/officeDocument/2006/relationships/image" Target="../media/image40.jpeg"/><Relationship Id="rId17" Type="http://schemas.openxmlformats.org/officeDocument/2006/relationships/image" Target="../media/image45.jpeg"/><Relationship Id="rId2" Type="http://schemas.openxmlformats.org/officeDocument/2006/relationships/image" Target="../media/image30.jpeg"/><Relationship Id="rId16" Type="http://schemas.openxmlformats.org/officeDocument/2006/relationships/image" Target="../media/image44.jpeg"/><Relationship Id="rId20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11" Type="http://schemas.openxmlformats.org/officeDocument/2006/relationships/image" Target="../media/image39.jpeg"/><Relationship Id="rId5" Type="http://schemas.openxmlformats.org/officeDocument/2006/relationships/image" Target="../media/image33.jpeg"/><Relationship Id="rId15" Type="http://schemas.openxmlformats.org/officeDocument/2006/relationships/image" Target="../media/image43.jpeg"/><Relationship Id="rId10" Type="http://schemas.openxmlformats.org/officeDocument/2006/relationships/image" Target="../media/image38.jpeg"/><Relationship Id="rId19" Type="http://schemas.openxmlformats.org/officeDocument/2006/relationships/image" Target="../media/image47.jpeg"/><Relationship Id="rId4" Type="http://schemas.openxmlformats.org/officeDocument/2006/relationships/image" Target="../media/image32.jpeg"/><Relationship Id="rId9" Type="http://schemas.openxmlformats.org/officeDocument/2006/relationships/image" Target="../media/image37.jpeg"/><Relationship Id="rId14" Type="http://schemas.openxmlformats.org/officeDocument/2006/relationships/image" Target="../media/image4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13" Type="http://schemas.openxmlformats.org/officeDocument/2006/relationships/image" Target="../media/image40.jpeg"/><Relationship Id="rId18" Type="http://schemas.openxmlformats.org/officeDocument/2006/relationships/image" Target="../media/image45.jpeg"/><Relationship Id="rId3" Type="http://schemas.openxmlformats.org/officeDocument/2006/relationships/image" Target="../media/image31.jpeg"/><Relationship Id="rId21" Type="http://schemas.openxmlformats.org/officeDocument/2006/relationships/image" Target="../media/image48.jpeg"/><Relationship Id="rId7" Type="http://schemas.openxmlformats.org/officeDocument/2006/relationships/image" Target="../media/image35.jpeg"/><Relationship Id="rId12" Type="http://schemas.openxmlformats.org/officeDocument/2006/relationships/image" Target="../media/image39.jpeg"/><Relationship Id="rId17" Type="http://schemas.openxmlformats.org/officeDocument/2006/relationships/image" Target="../media/image44.jpeg"/><Relationship Id="rId2" Type="http://schemas.openxmlformats.org/officeDocument/2006/relationships/image" Target="../media/image30.jpeg"/><Relationship Id="rId16" Type="http://schemas.openxmlformats.org/officeDocument/2006/relationships/image" Target="../media/image43.jpeg"/><Relationship Id="rId20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11" Type="http://schemas.openxmlformats.org/officeDocument/2006/relationships/image" Target="../media/image38.jpeg"/><Relationship Id="rId5" Type="http://schemas.openxmlformats.org/officeDocument/2006/relationships/image" Target="../media/image33.jpeg"/><Relationship Id="rId15" Type="http://schemas.openxmlformats.org/officeDocument/2006/relationships/image" Target="../media/image42.jpeg"/><Relationship Id="rId10" Type="http://schemas.openxmlformats.org/officeDocument/2006/relationships/image" Target="../media/image50.jpeg"/><Relationship Id="rId19" Type="http://schemas.openxmlformats.org/officeDocument/2006/relationships/image" Target="../media/image46.jpeg"/><Relationship Id="rId4" Type="http://schemas.openxmlformats.org/officeDocument/2006/relationships/image" Target="../media/image32.jpeg"/><Relationship Id="rId9" Type="http://schemas.openxmlformats.org/officeDocument/2006/relationships/image" Target="../media/image37.jpeg"/><Relationship Id="rId14" Type="http://schemas.openxmlformats.org/officeDocument/2006/relationships/image" Target="../media/image41.jpeg"/><Relationship Id="rId22" Type="http://schemas.openxmlformats.org/officeDocument/2006/relationships/image" Target="../media/image4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lkidslab.com/lessons/course3/videos/weatherclothes/index.html" TargetMode="External"/><Relationship Id="rId2" Type="http://schemas.openxmlformats.org/officeDocument/2006/relationships/hyperlink" Target="http://www.eslkidslab.com/lessons/course3/videos/clothescolours/index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91534821"/>
              </p:ext>
            </p:extLst>
          </p:nvPr>
        </p:nvGraphicFramePr>
        <p:xfrm>
          <a:off x="539552" y="69269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79912" y="2276872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522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052736"/>
            <a:ext cx="1728192" cy="461665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72816"/>
            <a:ext cx="6624736" cy="4093428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Prezentace je určena pro děti 5. nebo 6. třídy k opakování a prohloubení učiva o oblečení. Žáci si procvičí nejenom slovní zásobu týkající se oblečení, ale i  použití přítomných časů (</a:t>
            </a:r>
            <a:r>
              <a:rPr lang="cs-CZ" sz="2000" dirty="0" err="1" smtClean="0"/>
              <a:t>present</a:t>
            </a:r>
            <a:r>
              <a:rPr lang="cs-CZ" sz="2000" dirty="0" smtClean="0"/>
              <a:t> </a:t>
            </a:r>
            <a:r>
              <a:rPr lang="cs-CZ" sz="2000" dirty="0" err="1" smtClean="0"/>
              <a:t>simple</a:t>
            </a:r>
            <a:r>
              <a:rPr lang="cs-CZ" sz="2000" dirty="0" smtClean="0"/>
              <a:t>/</a:t>
            </a:r>
            <a:r>
              <a:rPr lang="cs-CZ" sz="2000" dirty="0" err="1" smtClean="0"/>
              <a:t>continuous</a:t>
            </a:r>
            <a:r>
              <a:rPr lang="cs-CZ" sz="2000" dirty="0" smtClean="0"/>
              <a:t>).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Nejdříve děti čtou na obrázcích názvy jednotlivých druhů oblečení. Potom si mohou zahrát Bingo.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V další sadě obrázků žáci odhadují význam názvů oblečení a následně si mohou vyluštit dvě křížovky.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poslední části děti odpovídají na otázky ohledně oblečení a snaží se seřadit rozhovor do správného pořadí.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9160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3526160" cy="1927225"/>
          </a:xfrm>
        </p:spPr>
        <p:txBody>
          <a:bodyPr/>
          <a:lstStyle/>
          <a:p>
            <a:r>
              <a:rPr lang="cs-CZ" b="1" dirty="0" smtClean="0"/>
              <a:t>CLOTHES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pic>
        <p:nvPicPr>
          <p:cNvPr id="1026" name="Picture 2" descr="http://i3.squidoocdn.com/resize/squidoo_images/-1/lens12044181_1286895780hayden_williams_dre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160" y="764704"/>
            <a:ext cx="3312368" cy="5644275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590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1txtbe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82" y="45988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1txtdres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430" y="450070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1txtha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250" y="7717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txtjacke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67" y="449677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1txtjean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400" y="2279870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1txtmitten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280" y="450070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1txtpajama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864" y="227276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1txtpants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580" y="449677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1txtshirt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430" y="227276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1txtshoes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130" y="449677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1txtsocks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980" y="228697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1txtsweater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35" y="227276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1txttshirt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980" y="449677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1txtboots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5550" y="227276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8" y="404664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WHAT DO YOU LIKE WEARING?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WHAT DO WEAR AT WEEKDAYS?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WHAT DO YOU WEAR AT WEEKENDS?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30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1txtsanda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1" y="2222617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1txtscar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950" y="4432417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1txtski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502" y="443711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1txtti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56" y="2234627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1txtunderwear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652" y="443711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1txtvest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1" y="443711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1txtshort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771" y="443711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1txtblous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621" y="443711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1txtcoat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403" y="2227312"/>
            <a:ext cx="1466850" cy="2209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1txtcap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267" y="2234433"/>
            <a:ext cx="1466850" cy="2209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1txtgloves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100" y="2234433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6" descr="1txtoveralls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950" y="2234627"/>
            <a:ext cx="1466850" cy="2209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476672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DO YOU WEAR ANY OTHER CLOTHES?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WHAT DO YOU USUALLY WEAR?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WHAT ARE YOU WEARING TODAY?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WHAT IS YOUR FRIEND WEARING TODAY?</a:t>
            </a:r>
          </a:p>
        </p:txBody>
      </p:sp>
    </p:spTree>
    <p:extLst>
      <p:ext uri="{BB962C8B-B14F-4D97-AF65-F5344CB8AC3E}">
        <p14:creationId xmlns:p14="http://schemas.microsoft.com/office/powerpoint/2010/main" val="42670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ttp://bogglesworldesl.com/bingo/clothes/object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82939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bogglesworldesl.com/bingo/clothes/object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2535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bogglesworldesl.com/bingo/clothes/object2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62697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bogglesworldesl.com/bingo/clothes/object1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257" y="1277523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bogglesworldesl.com/bingo/clothes/object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282937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http://bogglesworldesl.com/bingo/clothes/object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257" y="2643987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http://bogglesworldesl.com/bingo/clothes/object4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282938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http://bogglesworldesl.com/bingo/clothes/object19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649124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http://bogglesworldesl.com/bingo/clothes/object18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657" y="2643987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http://bogglesworldesl.com/bingo/clothes/object14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253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 descr="http://bogglesworldesl.com/bingo/clothes/object5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94664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2" name="Picture 28" descr="http://bogglesworldesl.com/bingo/clothes/object17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338" y="4001862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4" name="Picture 30" descr="http://bogglesworldesl.com/bingo/clothes/object20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738" y="5373462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6" name="Picture 32" descr="http://bogglesworldesl.com/bingo/clothes/object21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847" y="3990428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8" name="Picture 34" descr="http://bogglesworldesl.com/bingo/clothes/object24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847" y="5362028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0" name="Picture 36" descr="http://bogglesworldesl.com/bingo/clothes/object26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657" y="5362028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2" name="Picture 38" descr="http://bogglesworldesl.com/bingo/clothes/object1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857" y="2647612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4" name="Picture 40" descr="http://bogglesworldesl.com/bingo/clothes/object2.jp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907" y="4012803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6" name="Picture 42" descr="http://bogglesworldesl.com/bingo/clothes/object16.jp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857" y="1266170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8" name="Picture 44" descr="http://bogglesworldesl.com/bingo/clothes/object22.jpg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907" y="5373462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20272" y="260648"/>
            <a:ext cx="2123728" cy="7118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shirt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shoes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hat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belt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pants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jeans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socks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sweater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dress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T-</a:t>
            </a:r>
            <a:r>
              <a:rPr lang="cs-CZ" sz="1600" dirty="0" err="1" smtClean="0"/>
              <a:t>shirt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shorts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mittens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gloves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coat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jacket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vest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skirt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sandals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boots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cap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underwear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scarf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tie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pyjamas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overall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blouse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shorts</a:t>
            </a:r>
            <a:endParaRPr lang="cs-CZ" sz="1600" dirty="0"/>
          </a:p>
          <a:p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332656"/>
            <a:ext cx="67519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WHICH OF THESE KINDS OF CLOTHES ARE NOT IN THE PICTURES?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53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ttp://bogglesworldesl.com/bingo/clothes/object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82939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bogglesworldesl.com/bingo/clothes/object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2535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bogglesworldesl.com/bingo/clothes/object2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62697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bogglesworldesl.com/bingo/clothes/object1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257" y="1277523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bogglesworldesl.com/bingo/clothes/object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282937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http://bogglesworldesl.com/bingo/clothes/object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257" y="2643987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http://bogglesworldesl.com/bingo/clothes/object4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282938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http://bogglesworldesl.com/bingo/clothes/object19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649124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http://bogglesworldesl.com/bingo/clothes/objecttitle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2880"/>
            <a:ext cx="6857047" cy="866775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http://bogglesworldesl.com/bingo/clothes/object18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657" y="2643987"/>
            <a:ext cx="1371600" cy="137160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http://bogglesworldesl.com/bingo/clothes/object14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057" y="4042536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 descr="http://bogglesworldesl.com/bingo/clothes/object5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94664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2" name="Picture 28" descr="http://bogglesworldesl.com/bingo/clothes/object17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621" y="4019523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4" name="Picture 30" descr="http://bogglesworldesl.com/bingo/clothes/object20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385" y="5383545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6" name="Picture 32" descr="http://bogglesworldesl.com/bingo/clothes/object21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0112" y="4023064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8" name="Picture 34" descr="http://bogglesworldesl.com/bingo/clothes/object24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221" y="5394664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0" name="Picture 36" descr="http://bogglesworldesl.com/bingo/clothes/object26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247" y="5391123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2" name="Picture 38" descr="http://bogglesworldesl.com/bingo/clothes/object1.jp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857" y="2618828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4" name="Picture 40" descr="http://bogglesworldesl.com/bingo/clothes/object2.jp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857" y="4002299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6" name="Picture 42" descr="http://bogglesworldesl.com/bingo/clothes/object16.jpg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857" y="1266170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8" name="Picture 44" descr="http://bogglesworldesl.com/bingo/clothes/object22.jpg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821" y="5394664"/>
            <a:ext cx="1371600" cy="13716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20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bogglesworldesl.com/flashcardsESL/clothescards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4238625" cy="582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bogglesworldesl.com/flashcardsESL/clothescards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145" y="548680"/>
            <a:ext cx="4238625" cy="582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0"/>
            <a:ext cx="3384376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WHAT ARE THEY WEARING?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25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bogglesworldesl.com/flashcardsESL/clothescard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4238625" cy="582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bogglesworldesl.com/flashcardsESL/clothescards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137" y="764704"/>
            <a:ext cx="4238625" cy="582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0"/>
            <a:ext cx="3456384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WHAT ARE THEY WEARING?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31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bogglesworldesl.com/flashcardsESL/clothescards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4238625" cy="582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bogglesworldesl.com/flashcardsESL/clothescards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153" y="661508"/>
            <a:ext cx="4238625" cy="582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0"/>
            <a:ext cx="3384376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WHAT ARE THEY WEARING?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80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bogglesworldesl.com/flashcardsESL/clothescards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4238625" cy="582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0"/>
            <a:ext cx="3384376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WHAT ARE THEY WEARING?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04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7517895"/>
              </p:ext>
            </p:extLst>
          </p:nvPr>
        </p:nvGraphicFramePr>
        <p:xfrm>
          <a:off x="5292080" y="880739"/>
          <a:ext cx="3744415" cy="57886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96144"/>
                <a:gridCol w="1296144"/>
                <a:gridCol w="1152127"/>
              </a:tblGrid>
              <a:tr h="133439">
                <a:tc grid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 sz="800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43695" marR="43695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2943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US" sz="700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43695" marR="43695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8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8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8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8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43695" marR="43695" marT="0" marB="0"/>
                </a:tc>
              </a:tr>
              <a:tr h="164614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boots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coat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dress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gloves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hat</a:t>
                      </a:r>
                      <a:endParaRPr lang="cs-CZ" sz="1600" b="1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565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43695" marR="43695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jacket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 smtClean="0">
                          <a:effectLst/>
                        </a:rPr>
                        <a:t>p</a:t>
                      </a:r>
                      <a:r>
                        <a:rPr lang="cs-CZ" sz="1600" b="1" dirty="0" err="1" smtClean="0">
                          <a:effectLst/>
                        </a:rPr>
                        <a:t>yj</a:t>
                      </a:r>
                      <a:r>
                        <a:rPr lang="en-US" sz="1600" b="1" dirty="0" err="1" smtClean="0">
                          <a:effectLst/>
                        </a:rPr>
                        <a:t>amas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pants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shirt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565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43695" marR="43695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shoes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shorts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socks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</a:rPr>
                        <a:t>sweater</a:t>
                      </a:r>
                      <a:endParaRPr lang="cs-CZ" sz="1600" b="1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43695" marR="43695" marT="0" marB="0"/>
                </a:tc>
              </a:tr>
            </a:tbl>
          </a:graphicData>
        </a:graphic>
      </p:graphicFrame>
      <p:pic>
        <p:nvPicPr>
          <p:cNvPr id="9219" name="Picture 3" descr="clotheswordsearchtit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015447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rosswordeas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4"/>
            <a:ext cx="5369074" cy="5733256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Picture 1" descr="shirtpan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087209"/>
            <a:ext cx="1763687" cy="2747638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950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9906276"/>
              </p:ext>
            </p:extLst>
          </p:nvPr>
        </p:nvGraphicFramePr>
        <p:xfrm>
          <a:off x="3203845" y="-79439"/>
          <a:ext cx="5940154" cy="68122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972261"/>
                <a:gridCol w="162970"/>
                <a:gridCol w="162970"/>
                <a:gridCol w="162970"/>
                <a:gridCol w="2478983"/>
              </a:tblGrid>
              <a:tr h="174954">
                <a:tc gridSpan="5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0748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2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</a:tr>
              <a:tr h="4648871">
                <a:tc gridSpan="2">
                  <a:txBody>
                    <a:bodyPr/>
                    <a:lstStyle/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b="1" dirty="0">
                          <a:effectLst/>
                        </a:rPr>
                        <a:t>Across </a:t>
                      </a:r>
                      <a:endParaRPr lang="cs-CZ" sz="1600" b="1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1. What do you wear on your lower body?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4. What do you wear on your head?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5. What do you wear under your pants?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7. What do some girls wear instead of pants and a shirt?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9. What do you wear on your hands?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11. What do you wear over your shirt when you go outside?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12. What do you wear on your upper body?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b="1" dirty="0">
                          <a:effectLst/>
                        </a:rPr>
                        <a:t>Down </a:t>
                      </a:r>
                      <a:endParaRPr lang="cs-CZ" sz="1600" b="1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2. What do you wear on your feet when you go outside?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3. What do you wear on your lower body on hot sunny days?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6. What holds your pants up?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565"/>
                        </a:spcAft>
                      </a:pPr>
                      <a:r>
                        <a:rPr lang="en-US" sz="1600" dirty="0">
                          <a:effectLst/>
                        </a:rPr>
                        <a:t>8. What do you wear on cold winter days?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10. What do you wear on your feet to keep them warm?</a:t>
                      </a:r>
                      <a:endParaRPr lang="cs-CZ" sz="1600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3271">
                <a:tc gridSpan="5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kern="0" dirty="0">
                          <a:effectLst/>
                        </a:rPr>
                        <a:t>What are you wearing now?</a:t>
                      </a:r>
                      <a:endParaRPr lang="cs-CZ" sz="1600" b="1" kern="0" dirty="0">
                        <a:effectLst/>
                        <a:latin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5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990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cs-CZ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990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Batang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195" name="Picture 3" descr="clothescrosswordtit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2" y="-99392"/>
            <a:ext cx="9134128" cy="785192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easycrossordgri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91922"/>
            <a:ext cx="2987823" cy="398187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8193" name="Picture 1" descr="1monsterjacke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05064"/>
            <a:ext cx="1609578" cy="269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983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6632"/>
            <a:ext cx="8712968" cy="649408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sz="2800" dirty="0">
                <a:latin typeface="Impact" pitchFamily="34" charset="0"/>
                <a:ea typeface="Batang" pitchFamily="18" charset="-127"/>
                <a:cs typeface="Arial" pitchFamily="34" charset="0"/>
              </a:rPr>
              <a:t>Clothes and Fashion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ko-KR" sz="2000" dirty="0">
                <a:solidFill>
                  <a:srgbClr val="C00000"/>
                </a:solidFill>
                <a:latin typeface="Arial" pitchFamily="34" charset="0"/>
                <a:ea typeface="Batang" pitchFamily="18" charset="-127"/>
                <a:cs typeface="Arial" pitchFamily="34" charset="0"/>
              </a:rPr>
              <a:t>W</a:t>
            </a:r>
            <a:r>
              <a:rPr lang="en-US" altLang="ko-KR" sz="2000" dirty="0" smtClean="0">
                <a:solidFill>
                  <a:srgbClr val="C00000"/>
                </a:solidFill>
                <a:latin typeface="Arial" pitchFamily="34" charset="0"/>
                <a:ea typeface="Batang" pitchFamily="18" charset="-127"/>
                <a:cs typeface="Arial" pitchFamily="34" charset="0"/>
              </a:rPr>
              <a:t>rite </a:t>
            </a:r>
            <a:r>
              <a:rPr lang="en-US" altLang="ko-KR" sz="2000" dirty="0">
                <a:solidFill>
                  <a:srgbClr val="C00000"/>
                </a:solidFill>
                <a:latin typeface="Arial" pitchFamily="34" charset="0"/>
                <a:ea typeface="Batang" pitchFamily="18" charset="-127"/>
                <a:cs typeface="Arial" pitchFamily="34" charset="0"/>
              </a:rPr>
              <a:t>the meaning of the following expressions and then write a sentence using the expression</a:t>
            </a:r>
            <a:r>
              <a:rPr lang="en-US" altLang="ko-KR" sz="2000" dirty="0" smtClean="0">
                <a:solidFill>
                  <a:srgbClr val="C00000"/>
                </a:solidFill>
                <a:latin typeface="Arial" pitchFamily="34" charset="0"/>
                <a:ea typeface="Batang" pitchFamily="18" charset="-127"/>
                <a:cs typeface="Arial" pitchFamily="34" charset="0"/>
              </a:rPr>
              <a:t>:</a:t>
            </a:r>
            <a:endParaRPr lang="cs-CZ" altLang="ko-KR" sz="2000" dirty="0" smtClean="0">
              <a:solidFill>
                <a:srgbClr val="C00000"/>
              </a:solidFill>
              <a:latin typeface="Arial" pitchFamily="34" charset="0"/>
              <a:ea typeface="Batang" pitchFamily="18" charset="-127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handmade: _____________________________________________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______________________________________________________ 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secondhand: ___________________________________________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______________________________________________________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baggy: ________________________________________________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______________________________________________________ 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brand name: ____________________________________________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______________________________________________________ 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trendy: ________________________________________________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______________________________________________________ 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stylish: ________________________________________________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______________________________________________________ 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revealing: ______________________________________________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______________________________________________________ 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hand-me-downs: 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______________________________________________________ 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formal occasions: ________________________________________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______________________________________________________ </a:t>
            </a:r>
            <a:endParaRPr lang="cs-CZ" altLang="ko-KR" sz="1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ko-KR" dirty="0">
                <a:latin typeface="Arial" pitchFamily="34" charset="0"/>
                <a:ea typeface="Batang" pitchFamily="18" charset="-127"/>
                <a:cs typeface="Arial" pitchFamily="34" charset="0"/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442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892480" cy="7252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What are you wearing?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Where did you buy your clothes? 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Where is your </a:t>
            </a:r>
            <a:r>
              <a:rPr lang="en-US" kern="100" dirty="0" err="1" smtClean="0"/>
              <a:t>favo</a:t>
            </a:r>
            <a:r>
              <a:rPr lang="cs-CZ" kern="100" dirty="0" smtClean="0"/>
              <a:t>u</a:t>
            </a:r>
            <a:r>
              <a:rPr lang="en-US" kern="100" dirty="0" smtClean="0"/>
              <a:t>rite </a:t>
            </a:r>
            <a:r>
              <a:rPr lang="en-US" kern="100" dirty="0"/>
              <a:t>place to shop for clothes?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What clothes would you like to buy right now?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own any </a:t>
            </a:r>
            <a:r>
              <a:rPr lang="en-US" u="sng" kern="100" dirty="0"/>
              <a:t>handmade</a:t>
            </a:r>
            <a:r>
              <a:rPr lang="en-US" kern="100" dirty="0"/>
              <a:t> clothing?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own any </a:t>
            </a:r>
            <a:r>
              <a:rPr lang="en-US" u="sng" kern="100" dirty="0"/>
              <a:t>secondhand</a:t>
            </a:r>
            <a:r>
              <a:rPr lang="en-US" kern="100" dirty="0"/>
              <a:t> clothing?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generally wear tight or </a:t>
            </a:r>
            <a:r>
              <a:rPr lang="en-US" u="sng" kern="100" dirty="0"/>
              <a:t>baggy</a:t>
            </a:r>
            <a:r>
              <a:rPr lang="en-US" kern="100" dirty="0"/>
              <a:t> clothes?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What </a:t>
            </a:r>
            <a:r>
              <a:rPr lang="en-US" kern="100" dirty="0" err="1" smtClean="0"/>
              <a:t>colo</a:t>
            </a:r>
            <a:r>
              <a:rPr lang="cs-CZ" kern="100" dirty="0" smtClean="0"/>
              <a:t>u</a:t>
            </a:r>
            <a:r>
              <a:rPr lang="en-US" kern="100" dirty="0" err="1" smtClean="0"/>
              <a:t>rs</a:t>
            </a:r>
            <a:r>
              <a:rPr lang="en-US" kern="100" dirty="0" smtClean="0"/>
              <a:t> </a:t>
            </a:r>
            <a:r>
              <a:rPr lang="en-US" kern="100" dirty="0"/>
              <a:t>look best on you?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shop around when you look for clothes </a:t>
            </a:r>
            <a:endParaRPr lang="cs-CZ" kern="100" dirty="0" smtClean="0"/>
          </a:p>
          <a:p>
            <a:pPr latinLnBrk="1">
              <a:spcAft>
                <a:spcPts val="0"/>
              </a:spcAft>
            </a:pPr>
            <a:r>
              <a:rPr lang="cs-CZ" kern="100" dirty="0" smtClean="0"/>
              <a:t>      </a:t>
            </a:r>
            <a:r>
              <a:rPr lang="en-US" kern="100" dirty="0" smtClean="0"/>
              <a:t>or </a:t>
            </a:r>
            <a:r>
              <a:rPr lang="en-US" kern="100" dirty="0"/>
              <a:t>do you buy the first thing you like?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buy </a:t>
            </a:r>
            <a:r>
              <a:rPr lang="en-US" u="sng" kern="100" dirty="0"/>
              <a:t>brand name </a:t>
            </a:r>
            <a:r>
              <a:rPr lang="en-US" kern="100" dirty="0"/>
              <a:t>clothing?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think expensive name brands are worth it?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Have you ever been to a fashion show?</a:t>
            </a:r>
            <a:endParaRPr lang="cs-CZ" kern="100" dirty="0"/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think you are fashionable?</a:t>
            </a:r>
            <a:br>
              <a:rPr lang="en-US" kern="100" dirty="0"/>
            </a:br>
            <a:r>
              <a:rPr lang="en-US" kern="100" dirty="0"/>
              <a:t>What is </a:t>
            </a:r>
            <a:r>
              <a:rPr lang="en-US" u="sng" kern="100" dirty="0"/>
              <a:t>trendy</a:t>
            </a:r>
            <a:r>
              <a:rPr lang="en-US" kern="100" dirty="0"/>
              <a:t> for clothing these days</a:t>
            </a:r>
            <a:r>
              <a:rPr lang="en-US" kern="100" dirty="0" smtClean="0"/>
              <a:t>?</a:t>
            </a:r>
            <a:endParaRPr lang="cs-CZ" kern="100" dirty="0" smtClean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Who is the most </a:t>
            </a:r>
            <a:r>
              <a:rPr lang="en-US" u="sng" kern="100" dirty="0"/>
              <a:t>stylish</a:t>
            </a:r>
            <a:r>
              <a:rPr lang="en-US" kern="100" dirty="0"/>
              <a:t> person in the class?</a:t>
            </a:r>
            <a:endParaRPr lang="cs-CZ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What do you think about fur coats?</a:t>
            </a:r>
            <a:endParaRPr lang="cs-CZ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How about leather products? </a:t>
            </a:r>
            <a:endParaRPr lang="cs-CZ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ever wear silk clothing such as silk shirts or ties?</a:t>
            </a:r>
            <a:endParaRPr lang="cs-CZ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ever wear wool clothing? Do you think wool is itchy?</a:t>
            </a:r>
            <a:endParaRPr lang="cs-CZ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How do clothes affect your confidence or personality?</a:t>
            </a:r>
            <a:endParaRPr lang="cs-CZ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Have you ever dreamt that you had no clothes on in public?</a:t>
            </a:r>
            <a:endParaRPr lang="cs-CZ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kern="100" dirty="0"/>
              <a:t>Do you have anything that is </a:t>
            </a:r>
            <a:r>
              <a:rPr lang="en-US" u="sng" kern="100" dirty="0"/>
              <a:t>revealing</a:t>
            </a:r>
            <a:r>
              <a:rPr lang="en-US" kern="100" dirty="0"/>
              <a:t> such as a mini-skirt or a tank top?</a:t>
            </a:r>
            <a:endParaRPr lang="cs-CZ" b="1" kern="100" dirty="0">
              <a:ea typeface="Batang"/>
            </a:endParaRPr>
          </a:p>
          <a:p>
            <a:pPr marL="342900" indent="-342900" latinLnBrk="1">
              <a:spcAft>
                <a:spcPts val="0"/>
              </a:spcAft>
              <a:buFont typeface="Wingdings" pitchFamily="2" charset="2"/>
              <a:buChar char="§"/>
            </a:pPr>
            <a:endParaRPr lang="cs-CZ" b="1" kern="100" dirty="0">
              <a:ea typeface="Batang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0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altLang="ko-KR" sz="2800" dirty="0" smtClean="0">
                <a:solidFill>
                  <a:srgbClr val="C00000"/>
                </a:solidFill>
                <a:latin typeface="Impact" pitchFamily="34" charset="0"/>
                <a:ea typeface="Batang" pitchFamily="18" charset="-127"/>
                <a:cs typeface="Arial" pitchFamily="34" charset="0"/>
              </a:rPr>
              <a:t>Clothes </a:t>
            </a:r>
            <a:r>
              <a:rPr lang="en-US" altLang="ko-KR" sz="2800" dirty="0">
                <a:solidFill>
                  <a:srgbClr val="C00000"/>
                </a:solidFill>
                <a:latin typeface="Impact" pitchFamily="34" charset="0"/>
                <a:ea typeface="Batang" pitchFamily="18" charset="-127"/>
                <a:cs typeface="Arial" pitchFamily="34" charset="0"/>
              </a:rPr>
              <a:t>and </a:t>
            </a:r>
            <a:r>
              <a:rPr lang="en-US" altLang="ko-KR" sz="2800" dirty="0" smtClean="0">
                <a:solidFill>
                  <a:srgbClr val="C00000"/>
                </a:solidFill>
                <a:latin typeface="Impact" pitchFamily="34" charset="0"/>
                <a:ea typeface="Batang" pitchFamily="18" charset="-127"/>
                <a:cs typeface="Arial" pitchFamily="34" charset="0"/>
              </a:rPr>
              <a:t>Fashion</a:t>
            </a:r>
            <a:endParaRPr lang="cs-CZ" dirty="0"/>
          </a:p>
        </p:txBody>
      </p:sp>
      <p:pic>
        <p:nvPicPr>
          <p:cNvPr id="4" name="Picture 1" descr="fashion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150" y="1199589"/>
            <a:ext cx="1743447" cy="4593604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404664"/>
            <a:ext cx="3563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WHAT IS THE MAN WEARING?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7176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836712"/>
            <a:ext cx="71287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endParaRPr lang="cs-CZ" sz="2000" kern="100" dirty="0" smtClean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 smtClean="0"/>
              <a:t>Men </a:t>
            </a:r>
            <a:r>
              <a:rPr lang="en-US" sz="2000" kern="100" dirty="0"/>
              <a:t>go topless at the beach. </a:t>
            </a:r>
            <a:r>
              <a:rPr lang="en-US" sz="2000" kern="100" dirty="0" err="1" smtClean="0"/>
              <a:t>Wh</a:t>
            </a:r>
            <a:r>
              <a:rPr lang="cs-CZ" sz="2000" kern="100" dirty="0" err="1" smtClean="0"/>
              <a:t>at</a:t>
            </a:r>
            <a:r>
              <a:rPr lang="cs-CZ" sz="2000" kern="100" dirty="0" smtClean="0"/>
              <a:t> do</a:t>
            </a:r>
            <a:r>
              <a:rPr lang="en-US" sz="2000" kern="100" dirty="0" smtClean="0"/>
              <a:t> women</a:t>
            </a:r>
            <a:r>
              <a:rPr lang="cs-CZ" sz="2000" kern="100" dirty="0" smtClean="0"/>
              <a:t> </a:t>
            </a:r>
            <a:r>
              <a:rPr lang="cs-CZ" sz="2000" kern="100" dirty="0" err="1" smtClean="0"/>
              <a:t>wear</a:t>
            </a:r>
            <a:r>
              <a:rPr lang="en-US" sz="2000" kern="100" dirty="0" smtClean="0"/>
              <a:t>? 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Are your shoes comfortable?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What do you think of high heels?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Without looking, what do you have on your feet right now?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What do you wear at night when you go to bed?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Did you wear </a:t>
            </a:r>
            <a:r>
              <a:rPr lang="en-US" sz="2000" u="sng" kern="100" dirty="0"/>
              <a:t>hand-me-downs</a:t>
            </a:r>
            <a:r>
              <a:rPr lang="en-US" sz="2000" kern="100" dirty="0"/>
              <a:t> as a kid?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Can you remember any of your childhood clothes?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What is traditional clothing in your country?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Are you neat or messy when it comes to clothing?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How often do you do laundry?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Do you iron your clothes?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What do you wear when you are home alone?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What do you wear on </a:t>
            </a:r>
            <a:r>
              <a:rPr lang="en-US" sz="2000" u="sng" kern="100" dirty="0"/>
              <a:t>formal occasions</a:t>
            </a:r>
            <a:r>
              <a:rPr lang="en-US" sz="2000" kern="100" dirty="0"/>
              <a:t>? </a:t>
            </a:r>
            <a:endParaRPr lang="cs-CZ" sz="2000" kern="100" dirty="0"/>
          </a:p>
          <a:p>
            <a:pPr marL="342900" indent="-342900" algn="just" latinLnBrk="1">
              <a:spcAft>
                <a:spcPts val="0"/>
              </a:spcAft>
              <a:buFont typeface="Wingdings" pitchFamily="2" charset="2"/>
              <a:buChar char="§"/>
            </a:pPr>
            <a:r>
              <a:rPr lang="en-US" sz="2000" kern="100" dirty="0"/>
              <a:t>What would you wear to a job interview?</a:t>
            </a:r>
            <a:endParaRPr lang="cs-CZ" sz="2000" b="1" kern="100" dirty="0">
              <a:ea typeface="Batang"/>
            </a:endParaRPr>
          </a:p>
          <a:p>
            <a:endParaRPr lang="cs-CZ" sz="2000" dirty="0"/>
          </a:p>
        </p:txBody>
      </p:sp>
      <p:pic>
        <p:nvPicPr>
          <p:cNvPr id="4" name="Picture 2" descr="fashion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917431"/>
            <a:ext cx="1440160" cy="5463897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33265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altLang="ko-KR" sz="2800" dirty="0">
                <a:solidFill>
                  <a:srgbClr val="C00000"/>
                </a:solidFill>
                <a:latin typeface="Impact" pitchFamily="34" charset="0"/>
                <a:ea typeface="Batang" pitchFamily="18" charset="-127"/>
                <a:cs typeface="Arial" pitchFamily="34" charset="0"/>
              </a:rPr>
              <a:t>Clothes</a:t>
            </a:r>
            <a:r>
              <a:rPr lang="en-US" altLang="ko-KR" sz="3200" dirty="0">
                <a:solidFill>
                  <a:srgbClr val="C00000"/>
                </a:solidFill>
                <a:latin typeface="Impact" pitchFamily="34" charset="0"/>
                <a:ea typeface="Batang" pitchFamily="18" charset="-127"/>
                <a:cs typeface="Arial" pitchFamily="34" charset="0"/>
              </a:rPr>
              <a:t> and </a:t>
            </a:r>
            <a:r>
              <a:rPr lang="en-US" altLang="ko-KR" sz="3200" dirty="0" smtClean="0">
                <a:solidFill>
                  <a:srgbClr val="C00000"/>
                </a:solidFill>
                <a:latin typeface="Impact" pitchFamily="34" charset="0"/>
                <a:ea typeface="Batang" pitchFamily="18" charset="-127"/>
                <a:cs typeface="Arial" pitchFamily="34" charset="0"/>
              </a:rPr>
              <a:t>Fashion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131840" y="5661248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WHAT IS THE WOMAN WEARING?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4936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/>
              <a:t>Dialogue</a:t>
            </a:r>
            <a:r>
              <a:rPr lang="cs-CZ" b="1" dirty="0"/>
              <a:t> : </a:t>
            </a:r>
            <a:r>
              <a:rPr lang="cs-CZ" b="1" dirty="0" err="1"/>
              <a:t>Buying</a:t>
            </a:r>
            <a:r>
              <a:rPr lang="cs-CZ" b="1" dirty="0"/>
              <a:t> </a:t>
            </a:r>
            <a:r>
              <a:rPr lang="cs-CZ" b="1" dirty="0" err="1"/>
              <a:t>shoes</a:t>
            </a:r>
            <a:endParaRPr lang="cs-CZ" dirty="0"/>
          </a:p>
        </p:txBody>
      </p:sp>
      <p:pic>
        <p:nvPicPr>
          <p:cNvPr id="1026" name="Picture 2" descr="http://www.anglaisfacile.com/cgi2/myexam/images2/54868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94" y="846570"/>
            <a:ext cx="7752614" cy="581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1328192"/>
            <a:ext cx="2664296" cy="457200"/>
          </a:xfrm>
          <a:prstGeom prst="rect">
            <a:avLst/>
          </a:prstGeom>
          <a:solidFill>
            <a:srgbClr val="71C1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11960" y="980728"/>
            <a:ext cx="3240360" cy="576064"/>
          </a:xfrm>
          <a:prstGeom prst="rect">
            <a:avLst/>
          </a:prstGeom>
          <a:solidFill>
            <a:srgbClr val="71C1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02776" y="4827240"/>
            <a:ext cx="1728192" cy="228600"/>
          </a:xfrm>
          <a:prstGeom prst="rect">
            <a:avLst/>
          </a:prstGeom>
          <a:solidFill>
            <a:srgbClr val="E9AB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2776" y="2623592"/>
            <a:ext cx="2861111" cy="877416"/>
          </a:xfrm>
          <a:prstGeom prst="rect">
            <a:avLst/>
          </a:prstGeom>
          <a:solidFill>
            <a:srgbClr val="E5E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40152" y="2143766"/>
            <a:ext cx="2123523" cy="393010"/>
          </a:xfrm>
          <a:prstGeom prst="rect">
            <a:avLst/>
          </a:prstGeom>
          <a:solidFill>
            <a:srgbClr val="E5E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23417" y="3140968"/>
            <a:ext cx="1457805" cy="936104"/>
          </a:xfrm>
          <a:prstGeom prst="rect">
            <a:avLst/>
          </a:prstGeom>
          <a:solidFill>
            <a:srgbClr val="E9AB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2775" y="5659969"/>
            <a:ext cx="2861111" cy="457200"/>
          </a:xfrm>
          <a:prstGeom prst="rect">
            <a:avLst/>
          </a:prstGeom>
          <a:solidFill>
            <a:srgbClr val="52E4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35079" y="5373216"/>
            <a:ext cx="1428595" cy="457200"/>
          </a:xfrm>
          <a:prstGeom prst="rect">
            <a:avLst/>
          </a:prstGeom>
          <a:solidFill>
            <a:srgbClr val="52E4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75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352928" cy="3970318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1.   </a:t>
            </a:r>
            <a:r>
              <a:rPr lang="en-US" b="1" dirty="0" smtClean="0"/>
              <a:t>Hello </a:t>
            </a:r>
            <a:r>
              <a:rPr lang="en-US" b="1" dirty="0"/>
              <a:t>I saw that pair of shoe in the window </a:t>
            </a:r>
            <a:r>
              <a:rPr lang="en-US" b="1" dirty="0" smtClean="0"/>
              <a:t>shoes</a:t>
            </a:r>
            <a:r>
              <a:rPr lang="cs-CZ" b="1" dirty="0" smtClean="0"/>
              <a:t>.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2. </a:t>
            </a:r>
            <a:r>
              <a:rPr lang="cs-CZ" b="1" dirty="0" smtClean="0"/>
              <a:t>  </a:t>
            </a:r>
            <a:r>
              <a:rPr lang="en-US" b="1" dirty="0" smtClean="0"/>
              <a:t>Do </a:t>
            </a:r>
            <a:r>
              <a:rPr lang="en-US" b="1" dirty="0"/>
              <a:t>you have a </a:t>
            </a:r>
            <a:r>
              <a:rPr lang="en-US" b="1" dirty="0" err="1" smtClean="0"/>
              <a:t>si</a:t>
            </a:r>
            <a:r>
              <a:rPr lang="cs-CZ" b="1" dirty="0" smtClean="0"/>
              <a:t>z</a:t>
            </a:r>
            <a:r>
              <a:rPr lang="en-US" b="1" dirty="0" smtClean="0"/>
              <a:t>e </a:t>
            </a:r>
            <a:r>
              <a:rPr lang="en-US" b="1" dirty="0"/>
              <a:t>9, please? </a:t>
            </a:r>
            <a:br>
              <a:rPr lang="en-US" b="1" dirty="0"/>
            </a:br>
            <a:r>
              <a:rPr lang="en-US" b="1" dirty="0"/>
              <a:t>3. </a:t>
            </a:r>
            <a:r>
              <a:rPr lang="cs-CZ" b="1" dirty="0" smtClean="0"/>
              <a:t>  </a:t>
            </a:r>
            <a:r>
              <a:rPr lang="en-US" b="1" dirty="0" smtClean="0"/>
              <a:t>Hello</a:t>
            </a:r>
            <a:r>
              <a:rPr lang="en-US" b="1" dirty="0"/>
              <a:t>, I have to </a:t>
            </a:r>
            <a:r>
              <a:rPr lang="en-US" b="1" dirty="0" err="1" smtClean="0"/>
              <a:t>che</a:t>
            </a:r>
            <a:r>
              <a:rPr lang="cs-CZ" b="1" dirty="0" smtClean="0"/>
              <a:t>c</a:t>
            </a:r>
            <a:r>
              <a:rPr lang="en-US" b="1" dirty="0" smtClean="0"/>
              <a:t>k </a:t>
            </a:r>
            <a:r>
              <a:rPr lang="en-US" b="1" dirty="0"/>
              <a:t>in the </a:t>
            </a:r>
            <a:r>
              <a:rPr lang="en-US" b="1" dirty="0" smtClean="0"/>
              <a:t>stockroom</a:t>
            </a:r>
            <a:r>
              <a:rPr lang="cs-CZ" b="1" dirty="0" smtClean="0"/>
              <a:t>.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4. </a:t>
            </a:r>
            <a:r>
              <a:rPr lang="cs-CZ" b="1" dirty="0" smtClean="0"/>
              <a:t>  </a:t>
            </a:r>
            <a:r>
              <a:rPr lang="en-US" b="1" dirty="0" smtClean="0"/>
              <a:t>Have </a:t>
            </a:r>
            <a:r>
              <a:rPr lang="en-US" b="1" dirty="0"/>
              <a:t>a </a:t>
            </a:r>
            <a:r>
              <a:rPr lang="cs-CZ" b="1" dirty="0" err="1" smtClean="0"/>
              <a:t>seat</a:t>
            </a:r>
            <a:r>
              <a:rPr lang="cs-CZ" b="1" dirty="0" smtClean="0"/>
              <a:t>. </a:t>
            </a:r>
            <a:r>
              <a:rPr lang="en-US" b="1" dirty="0" smtClean="0"/>
              <a:t>I'll </a:t>
            </a:r>
            <a:r>
              <a:rPr lang="en-US" b="1" dirty="0"/>
              <a:t>be right </a:t>
            </a:r>
            <a:r>
              <a:rPr lang="en-US" b="1" dirty="0" smtClean="0"/>
              <a:t>back</a:t>
            </a:r>
            <a:r>
              <a:rPr lang="cs-CZ" b="1" dirty="0" smtClean="0"/>
              <a:t>.</a:t>
            </a:r>
          </a:p>
          <a:p>
            <a:r>
              <a:rPr lang="en-US" b="1" dirty="0" smtClean="0"/>
              <a:t>5</a:t>
            </a:r>
            <a:r>
              <a:rPr lang="en-US" b="1" dirty="0"/>
              <a:t>. </a:t>
            </a:r>
            <a:r>
              <a:rPr lang="cs-CZ" b="1" dirty="0" smtClean="0"/>
              <a:t>  </a:t>
            </a:r>
            <a:r>
              <a:rPr lang="en-US" b="1" dirty="0" smtClean="0"/>
              <a:t>I </a:t>
            </a:r>
            <a:r>
              <a:rPr lang="en-US" b="1" dirty="0"/>
              <a:t>would like </a:t>
            </a:r>
            <a:r>
              <a:rPr lang="cs-CZ" b="1" dirty="0" err="1" smtClean="0"/>
              <a:t>them</a:t>
            </a:r>
            <a:r>
              <a:rPr lang="cs-CZ" b="1" dirty="0" smtClean="0"/>
              <a:t> </a:t>
            </a:r>
            <a:r>
              <a:rPr lang="en-US" b="1" dirty="0" smtClean="0"/>
              <a:t>in brown</a:t>
            </a:r>
            <a:r>
              <a:rPr lang="cs-CZ" b="1" dirty="0" smtClean="0"/>
              <a:t>.</a:t>
            </a:r>
          </a:p>
          <a:p>
            <a:r>
              <a:rPr lang="en-US" b="1" dirty="0" smtClean="0"/>
              <a:t>6</a:t>
            </a:r>
            <a:r>
              <a:rPr lang="en-US" b="1" dirty="0"/>
              <a:t>. </a:t>
            </a:r>
            <a:r>
              <a:rPr lang="cs-CZ" b="1" dirty="0" smtClean="0"/>
              <a:t>  </a:t>
            </a:r>
            <a:r>
              <a:rPr lang="en-US" b="1" dirty="0" smtClean="0"/>
              <a:t>Here </a:t>
            </a:r>
            <a:r>
              <a:rPr lang="en-US" b="1" dirty="0"/>
              <a:t>they </a:t>
            </a:r>
            <a:r>
              <a:rPr lang="cs-CZ" b="1" dirty="0" smtClean="0"/>
              <a:t>are </a:t>
            </a:r>
            <a:r>
              <a:rPr lang="en-US" b="1" dirty="0" smtClean="0"/>
              <a:t>Sir</a:t>
            </a:r>
            <a:r>
              <a:rPr lang="en-US" b="1" dirty="0"/>
              <a:t>, I have only a black </a:t>
            </a:r>
            <a:r>
              <a:rPr lang="en-US" b="1" dirty="0" smtClean="0"/>
              <a:t>pair</a:t>
            </a:r>
            <a:r>
              <a:rPr lang="cs-CZ" b="1" dirty="0" smtClean="0"/>
              <a:t>.</a:t>
            </a:r>
          </a:p>
          <a:p>
            <a:r>
              <a:rPr lang="en-US" b="1" dirty="0" smtClean="0"/>
              <a:t>7.</a:t>
            </a:r>
            <a:r>
              <a:rPr lang="cs-CZ" b="1" dirty="0" smtClean="0"/>
              <a:t>  </a:t>
            </a:r>
            <a:r>
              <a:rPr lang="en-US" b="1" dirty="0" smtClean="0"/>
              <a:t> </a:t>
            </a:r>
            <a:r>
              <a:rPr lang="en-US" b="1" dirty="0"/>
              <a:t>I also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en-US" b="1" dirty="0" smtClean="0"/>
              <a:t>a </a:t>
            </a:r>
            <a:r>
              <a:rPr lang="en-US" b="1" dirty="0"/>
              <a:t>similar pair of shoes in </a:t>
            </a:r>
            <a:r>
              <a:rPr lang="en-US" b="1" dirty="0" smtClean="0"/>
              <a:t>brown</a:t>
            </a:r>
            <a:r>
              <a:rPr lang="cs-CZ" b="1" dirty="0" smtClean="0"/>
              <a:t>.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8. </a:t>
            </a:r>
            <a:r>
              <a:rPr lang="cs-CZ" b="1" dirty="0" smtClean="0"/>
              <a:t>  </a:t>
            </a:r>
            <a:r>
              <a:rPr lang="en-US" b="1" dirty="0" smtClean="0"/>
              <a:t>Do </a:t>
            </a:r>
            <a:r>
              <a:rPr lang="en-US" b="1" dirty="0"/>
              <a:t>you want to try </a:t>
            </a:r>
            <a:r>
              <a:rPr lang="en-US" b="1" dirty="0" smtClean="0"/>
              <a:t>them</a:t>
            </a:r>
            <a:r>
              <a:rPr lang="cs-CZ" b="1" dirty="0" smtClean="0"/>
              <a:t> on</a:t>
            </a:r>
            <a:r>
              <a:rPr lang="en-US" b="1" dirty="0" smtClean="0"/>
              <a:t>? </a:t>
            </a:r>
            <a:endParaRPr lang="cs-CZ" b="1" dirty="0" smtClean="0"/>
          </a:p>
          <a:p>
            <a:r>
              <a:rPr lang="en-US" b="1" dirty="0" smtClean="0"/>
              <a:t>9.</a:t>
            </a:r>
            <a:r>
              <a:rPr lang="cs-CZ" b="1" dirty="0" smtClean="0"/>
              <a:t>  </a:t>
            </a:r>
            <a:r>
              <a:rPr lang="en-US" b="1" dirty="0" smtClean="0"/>
              <a:t> </a:t>
            </a:r>
            <a:r>
              <a:rPr lang="en-US" b="1" dirty="0"/>
              <a:t>I feel </a:t>
            </a:r>
            <a:r>
              <a:rPr lang="en-US" b="1" dirty="0" smtClean="0"/>
              <a:t>co</a:t>
            </a:r>
            <a:r>
              <a:rPr lang="cs-CZ" b="1" dirty="0" smtClean="0"/>
              <a:t>m</a:t>
            </a:r>
            <a:r>
              <a:rPr lang="en-US" b="1" dirty="0" err="1" smtClean="0"/>
              <a:t>fortable</a:t>
            </a:r>
            <a:r>
              <a:rPr lang="en-US" b="1" dirty="0" smtClean="0"/>
              <a:t> </a:t>
            </a:r>
            <a:r>
              <a:rPr lang="en-US" b="1" dirty="0"/>
              <a:t>in </a:t>
            </a:r>
            <a:r>
              <a:rPr lang="en-US" b="1" dirty="0" smtClean="0"/>
              <a:t>them</a:t>
            </a:r>
            <a:r>
              <a:rPr lang="cs-CZ" b="1" dirty="0" smtClean="0"/>
              <a:t>.</a:t>
            </a:r>
          </a:p>
          <a:p>
            <a:r>
              <a:rPr lang="en-US" b="1" dirty="0" smtClean="0"/>
              <a:t>10</a:t>
            </a:r>
            <a:r>
              <a:rPr lang="en-US" b="1" dirty="0"/>
              <a:t>. I will take them. How </a:t>
            </a:r>
            <a:r>
              <a:rPr lang="cs-CZ" b="1" dirty="0" smtClean="0"/>
              <a:t>much </a:t>
            </a:r>
            <a:r>
              <a:rPr lang="en-US" b="1" dirty="0" smtClean="0"/>
              <a:t>is </a:t>
            </a:r>
            <a:r>
              <a:rPr lang="en-US" b="1" dirty="0"/>
              <a:t>it ? </a:t>
            </a:r>
            <a:endParaRPr lang="cs-CZ" b="1" dirty="0" smtClean="0"/>
          </a:p>
          <a:p>
            <a:r>
              <a:rPr lang="en-US" b="1" dirty="0" smtClean="0"/>
              <a:t>11</a:t>
            </a:r>
            <a:r>
              <a:rPr lang="en-US" b="1" dirty="0"/>
              <a:t>. 50 </a:t>
            </a:r>
            <a:r>
              <a:rPr lang="en-US" b="1" dirty="0" smtClean="0"/>
              <a:t>euro</a:t>
            </a:r>
            <a:r>
              <a:rPr lang="cs-CZ" b="1" dirty="0" smtClean="0"/>
              <a:t>s</a:t>
            </a:r>
            <a:r>
              <a:rPr lang="en-US" b="1" dirty="0" smtClean="0"/>
              <a:t> </a:t>
            </a:r>
            <a:r>
              <a:rPr lang="en-US" b="1" dirty="0"/>
              <a:t>sir. </a:t>
            </a:r>
            <a:endParaRPr lang="cs-CZ" b="1" dirty="0" smtClean="0"/>
          </a:p>
          <a:p>
            <a:r>
              <a:rPr lang="en-US" b="1" dirty="0" smtClean="0"/>
              <a:t>12</a:t>
            </a:r>
            <a:r>
              <a:rPr lang="en-US" b="1" dirty="0"/>
              <a:t>. Do you </a:t>
            </a:r>
            <a:r>
              <a:rPr lang="en-US" b="1" dirty="0" smtClean="0"/>
              <a:t>a</a:t>
            </a:r>
            <a:r>
              <a:rPr lang="cs-CZ" b="1" dirty="0" smtClean="0"/>
              <a:t>c</a:t>
            </a:r>
            <a:r>
              <a:rPr lang="en-US" b="1" dirty="0" err="1" smtClean="0"/>
              <a:t>cept</a:t>
            </a:r>
            <a:r>
              <a:rPr lang="en-US" b="1" dirty="0" smtClean="0"/>
              <a:t> </a:t>
            </a:r>
            <a:r>
              <a:rPr lang="en-US" b="1" dirty="0"/>
              <a:t>checks ? </a:t>
            </a:r>
            <a:endParaRPr lang="cs-CZ" b="1" dirty="0" smtClean="0"/>
          </a:p>
          <a:p>
            <a:r>
              <a:rPr lang="en-US" b="1" dirty="0" smtClean="0"/>
              <a:t>13</a:t>
            </a:r>
            <a:r>
              <a:rPr lang="en-US" b="1" dirty="0"/>
              <a:t>. Yes sir, with an identity </a:t>
            </a:r>
            <a:r>
              <a:rPr lang="en-US" b="1" dirty="0" smtClean="0"/>
              <a:t>car</a:t>
            </a:r>
            <a:r>
              <a:rPr lang="cs-CZ" b="1" dirty="0" smtClean="0"/>
              <a:t>d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427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92697"/>
            <a:ext cx="8568952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u="sng" dirty="0" smtClean="0"/>
              <a:t>ZDROJE:</a:t>
            </a:r>
          </a:p>
          <a:p>
            <a:endParaRPr lang="cs-CZ" sz="1400" dirty="0" smtClean="0"/>
          </a:p>
          <a:p>
            <a:r>
              <a:rPr lang="cs-CZ" sz="1400" dirty="0" smtClean="0"/>
              <a:t>★ </a:t>
            </a:r>
            <a:r>
              <a:rPr lang="cs-CZ" sz="1400" dirty="0" err="1" smtClean="0"/>
              <a:t>FASHION</a:t>
            </a:r>
            <a:r>
              <a:rPr lang="cs-CZ" sz="1400" dirty="0" smtClean="0"/>
              <a:t> </a:t>
            </a:r>
            <a:r>
              <a:rPr lang="cs-CZ" sz="1400" dirty="0" err="1" smtClean="0"/>
              <a:t>DRAWING</a:t>
            </a:r>
            <a:r>
              <a:rPr lang="cs-CZ" sz="1400" dirty="0" smtClean="0"/>
              <a:t> </a:t>
            </a:r>
            <a:r>
              <a:rPr lang="cs-CZ" sz="1400" dirty="0" err="1" smtClean="0"/>
              <a:t>Tutorials</a:t>
            </a:r>
            <a:r>
              <a:rPr lang="cs-CZ" sz="1400" dirty="0" smtClean="0"/>
              <a:t> | </a:t>
            </a:r>
            <a:r>
              <a:rPr lang="cs-CZ" sz="1400" dirty="0" err="1" smtClean="0"/>
              <a:t>How</a:t>
            </a:r>
            <a:r>
              <a:rPr lang="cs-CZ" sz="1400" dirty="0" smtClean="0"/>
              <a:t> to </a:t>
            </a:r>
            <a:r>
              <a:rPr lang="cs-CZ" sz="1400" dirty="0" err="1" smtClean="0"/>
              <a:t>Sketch</a:t>
            </a:r>
            <a:r>
              <a:rPr lang="cs-CZ" sz="1400" dirty="0" smtClean="0"/>
              <a:t> </a:t>
            </a:r>
            <a:r>
              <a:rPr lang="cs-CZ" sz="1400" dirty="0" err="1" smtClean="0"/>
              <a:t>Clothed</a:t>
            </a:r>
            <a:r>
              <a:rPr lang="cs-CZ" sz="1400" dirty="0" smtClean="0"/>
              <a:t> </a:t>
            </a:r>
            <a:r>
              <a:rPr lang="cs-CZ" sz="1400" dirty="0" err="1" smtClean="0"/>
              <a:t>Figures</a:t>
            </a:r>
            <a:r>
              <a:rPr lang="cs-CZ" sz="1400" dirty="0" smtClean="0"/>
              <a:t> ★. </a:t>
            </a:r>
            <a:r>
              <a:rPr lang="cs-CZ" sz="1400" i="1" dirty="0" err="1" smtClean="0"/>
              <a:t>Squidoo</a:t>
            </a:r>
            <a:r>
              <a:rPr lang="cs-CZ" sz="1400" dirty="0" smtClean="0"/>
              <a:t> [online]. 2012 [cit. 2012-06-23]. Dostupné z: http://www.</a:t>
            </a:r>
            <a:r>
              <a:rPr lang="cs-CZ" sz="1400" dirty="0" err="1" smtClean="0"/>
              <a:t>squidoo.com</a:t>
            </a:r>
            <a:r>
              <a:rPr lang="cs-CZ" sz="1400" dirty="0" smtClean="0"/>
              <a:t>/</a:t>
            </a:r>
            <a:r>
              <a:rPr lang="cs-CZ" sz="1400" dirty="0" err="1" smtClean="0"/>
              <a:t>fashion</a:t>
            </a:r>
            <a:r>
              <a:rPr lang="cs-CZ" sz="1400" dirty="0" smtClean="0"/>
              <a:t>-</a:t>
            </a:r>
            <a:r>
              <a:rPr lang="cs-CZ" sz="1400" dirty="0" err="1" smtClean="0"/>
              <a:t>drawing</a:t>
            </a:r>
            <a:r>
              <a:rPr lang="cs-CZ" sz="1400" dirty="0" smtClean="0"/>
              <a:t>-</a:t>
            </a:r>
            <a:r>
              <a:rPr lang="cs-CZ" sz="1400" dirty="0" err="1" smtClean="0"/>
              <a:t>how</a:t>
            </a:r>
            <a:r>
              <a:rPr lang="cs-CZ" sz="1400" dirty="0" smtClean="0"/>
              <a:t>-to-</a:t>
            </a:r>
            <a:r>
              <a:rPr lang="cs-CZ" sz="1400" dirty="0" err="1" smtClean="0"/>
              <a:t>sketch</a:t>
            </a:r>
            <a:r>
              <a:rPr lang="cs-CZ" sz="1400" dirty="0" smtClean="0"/>
              <a:t>-</a:t>
            </a:r>
            <a:r>
              <a:rPr lang="cs-CZ" sz="1400" dirty="0" err="1" smtClean="0"/>
              <a:t>fashion</a:t>
            </a:r>
            <a:r>
              <a:rPr lang="cs-CZ" sz="1400" dirty="0" smtClean="0"/>
              <a:t>-</a:t>
            </a:r>
            <a:r>
              <a:rPr lang="cs-CZ" sz="1400" dirty="0" err="1" smtClean="0"/>
              <a:t>figures</a:t>
            </a:r>
            <a:r>
              <a:rPr lang="cs-CZ" sz="1400" dirty="0" smtClean="0"/>
              <a:t>-</a:t>
            </a:r>
            <a:r>
              <a:rPr lang="cs-CZ" sz="1400" dirty="0" err="1" smtClean="0"/>
              <a:t>clothes</a:t>
            </a:r>
            <a:r>
              <a:rPr lang="cs-CZ" sz="1400" dirty="0" smtClean="0"/>
              <a:t>-</a:t>
            </a:r>
            <a:r>
              <a:rPr lang="cs-CZ" sz="1400" dirty="0" err="1" smtClean="0"/>
              <a:t>tutorials</a:t>
            </a:r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r>
              <a:rPr lang="cs-CZ" sz="1400" dirty="0" smtClean="0"/>
              <a:t>Index </a:t>
            </a:r>
            <a:r>
              <a:rPr lang="cs-CZ" sz="1400" dirty="0" err="1" smtClean="0"/>
              <a:t>of</a:t>
            </a:r>
            <a:r>
              <a:rPr lang="cs-CZ" sz="1400" dirty="0" smtClean="0"/>
              <a:t> /bingo/</a:t>
            </a:r>
            <a:r>
              <a:rPr lang="cs-CZ" sz="1400" dirty="0" err="1" smtClean="0"/>
              <a:t>clothes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Bogglesworldesl.com</a:t>
            </a:r>
            <a:r>
              <a:rPr lang="cs-CZ" sz="1400" dirty="0" smtClean="0"/>
              <a:t> [online]. 2012 [cit. 2012-06-23]. Dostupné z: http://bogglesworldesl.com/bingo/clothes/ </a:t>
            </a:r>
          </a:p>
          <a:p>
            <a:endParaRPr lang="cs-CZ" sz="1400" dirty="0" smtClean="0"/>
          </a:p>
          <a:p>
            <a:r>
              <a:rPr lang="cs-CZ" sz="1400" dirty="0" smtClean="0"/>
              <a:t>Clothescards1-7. </a:t>
            </a:r>
            <a:r>
              <a:rPr lang="cs-CZ" sz="1400" i="1" dirty="0" err="1" smtClean="0"/>
              <a:t>Bogglesworldesl.com</a:t>
            </a:r>
            <a:r>
              <a:rPr lang="cs-CZ" sz="1400" dirty="0" smtClean="0"/>
              <a:t> [online]. 2012 [cit. 2012-06-23]. Dostupné z: http://bogglesworldesl.com/flashcardsESL/ 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Clothes</a:t>
            </a:r>
            <a:r>
              <a:rPr lang="cs-CZ" sz="1400" dirty="0" smtClean="0"/>
              <a:t> </a:t>
            </a:r>
            <a:r>
              <a:rPr lang="cs-CZ" sz="1400" dirty="0" err="1" smtClean="0"/>
              <a:t>Vocabulary</a:t>
            </a:r>
            <a:r>
              <a:rPr lang="cs-CZ" sz="1400" dirty="0" smtClean="0"/>
              <a:t> </a:t>
            </a:r>
            <a:r>
              <a:rPr lang="cs-CZ" sz="1400" dirty="0" err="1" smtClean="0"/>
              <a:t>Worksheets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Bogglesworldesl.com</a:t>
            </a:r>
            <a:r>
              <a:rPr lang="cs-CZ" sz="1400" dirty="0" smtClean="0"/>
              <a:t> [online]. 2012 [cit. 2012-06-23]. Dostupné z: http://bogglesworldesl.com/clothes_worksheets.htm </a:t>
            </a:r>
            <a:endParaRPr lang="cs-CZ" dirty="0" smtClean="0"/>
          </a:p>
          <a:p>
            <a:endParaRPr lang="cs-CZ" dirty="0" smtClean="0"/>
          </a:p>
          <a:p>
            <a:r>
              <a:rPr lang="cs-CZ" sz="1400" dirty="0" err="1" smtClean="0"/>
              <a:t>CLOTHES</a:t>
            </a:r>
            <a:r>
              <a:rPr lang="cs-CZ" sz="1400" dirty="0" smtClean="0"/>
              <a:t> </a:t>
            </a:r>
            <a:r>
              <a:rPr lang="cs-CZ" sz="1400" dirty="0" err="1" smtClean="0"/>
              <a:t>VIDEOS</a:t>
            </a:r>
            <a:r>
              <a:rPr lang="cs-CZ" sz="1400" dirty="0" smtClean="0"/>
              <a:t>:</a:t>
            </a:r>
          </a:p>
          <a:p>
            <a:r>
              <a:rPr lang="cs-CZ" sz="1400" dirty="0" err="1" smtClean="0"/>
              <a:t>Course</a:t>
            </a:r>
            <a:r>
              <a:rPr lang="cs-CZ" sz="1400" dirty="0" smtClean="0"/>
              <a:t> 3 </a:t>
            </a:r>
            <a:r>
              <a:rPr lang="cs-CZ" sz="1400" dirty="0" err="1" smtClean="0"/>
              <a:t>Lesson</a:t>
            </a:r>
            <a:r>
              <a:rPr lang="cs-CZ" sz="1400" dirty="0" smtClean="0"/>
              <a:t> 7 : </a:t>
            </a:r>
            <a:r>
              <a:rPr lang="cs-CZ" sz="1400" dirty="0" err="1" smtClean="0"/>
              <a:t>Clothes</a:t>
            </a:r>
            <a:r>
              <a:rPr lang="cs-CZ" sz="1400" dirty="0" smtClean="0"/>
              <a:t> &amp; </a:t>
            </a:r>
            <a:r>
              <a:rPr lang="cs-CZ" sz="1400" dirty="0" err="1" smtClean="0"/>
              <a:t>Colours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Eslkidslab.com</a:t>
            </a:r>
            <a:r>
              <a:rPr lang="cs-CZ" sz="1400" dirty="0" smtClean="0"/>
              <a:t> [online]. 2008 [cit. 2012-06-23]. Dostupné z: http://www.</a:t>
            </a:r>
            <a:r>
              <a:rPr lang="cs-CZ" sz="1400" dirty="0" err="1" smtClean="0"/>
              <a:t>eslkidslab.com</a:t>
            </a:r>
            <a:r>
              <a:rPr lang="cs-CZ" sz="1400" dirty="0" smtClean="0"/>
              <a:t>/</a:t>
            </a:r>
            <a:r>
              <a:rPr lang="cs-CZ" sz="1400" dirty="0" err="1" smtClean="0"/>
              <a:t>lessons</a:t>
            </a:r>
            <a:r>
              <a:rPr lang="cs-CZ" sz="1400" dirty="0" smtClean="0"/>
              <a:t>/course3/</a:t>
            </a:r>
            <a:r>
              <a:rPr lang="cs-CZ" sz="1400" dirty="0" err="1" smtClean="0"/>
              <a:t>videos</a:t>
            </a:r>
            <a:r>
              <a:rPr lang="cs-CZ" sz="1400" dirty="0" smtClean="0"/>
              <a:t>/</a:t>
            </a:r>
            <a:r>
              <a:rPr lang="cs-CZ" sz="1400" dirty="0" err="1" smtClean="0"/>
              <a:t>clothescolours</a:t>
            </a:r>
            <a:r>
              <a:rPr lang="cs-CZ" sz="1400" dirty="0" smtClean="0"/>
              <a:t>/index.</a:t>
            </a:r>
            <a:r>
              <a:rPr lang="cs-CZ" sz="1400" dirty="0" err="1" smtClean="0"/>
              <a:t>html</a:t>
            </a:r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r>
              <a:rPr lang="en-US" sz="1400" dirty="0" smtClean="0"/>
              <a:t>Course 3 Lesson 10 : Weather and Clothes. </a:t>
            </a:r>
            <a:r>
              <a:rPr lang="en-US" sz="1400" i="1" dirty="0" smtClean="0"/>
              <a:t>Eslkidslab.com</a:t>
            </a:r>
            <a:r>
              <a:rPr lang="en-US" sz="1400" dirty="0" smtClean="0"/>
              <a:t> [online]. 2008 [cit. 2012-06-23].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http://www.eslkidslab.com/lessons/course3/videos/weatherclothes/index.html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370901"/>
            <a:ext cx="8064896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CLOTHES VIDEO:</a:t>
            </a:r>
          </a:p>
          <a:p>
            <a:r>
              <a:rPr lang="cs-CZ" dirty="0">
                <a:hlinkClick r:id="rId2"/>
              </a:rPr>
              <a:t>http://www.eslkidslab.com/lessons/course3/videos/clothescolours/index.html</a:t>
            </a:r>
            <a:endParaRPr lang="cs-CZ" dirty="0"/>
          </a:p>
          <a:p>
            <a:r>
              <a:rPr lang="cs-CZ" dirty="0"/>
              <a:t>WEATHER AND CLOTHES VIDEO: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www.eslkidslab.com/lessons/course3/videos/weatherclothes/index.html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61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503</TotalTime>
  <Words>647</Words>
  <Application>Microsoft Office PowerPoint</Application>
  <PresentationFormat>Předvádění na obrazovce (4:3)</PresentationFormat>
  <Paragraphs>207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Přehlednost</vt:lpstr>
      <vt:lpstr>Prezentace aplikace PowerPoint</vt:lpstr>
      <vt:lpstr>Prezentace aplikace PowerPoint</vt:lpstr>
      <vt:lpstr>CLOTHES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Lenka</dc:creator>
  <cp:lastModifiedBy>Lenka</cp:lastModifiedBy>
  <cp:revision>54</cp:revision>
  <dcterms:created xsi:type="dcterms:W3CDTF">2012-05-02T18:16:40Z</dcterms:created>
  <dcterms:modified xsi:type="dcterms:W3CDTF">2012-06-24T22:14:41Z</dcterms:modified>
</cp:coreProperties>
</file>