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7" r:id="rId3"/>
    <p:sldId id="256" r:id="rId4"/>
    <p:sldId id="259" r:id="rId5"/>
    <p:sldId id="262" r:id="rId6"/>
    <p:sldId id="263" r:id="rId7"/>
    <p:sldId id="264" r:id="rId8"/>
    <p:sldId id="261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F813"/>
    <a:srgbClr val="4C17AB"/>
    <a:srgbClr val="00CC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54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</a:t>
          </a:r>
          <a:r>
            <a:rPr lang="cs-CZ" sz="2000" dirty="0" smtClean="0"/>
            <a:t>13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/>
            <a:t>Vzory podstatných jmen rodu ženského - úvod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D0A508-3D25-4E9D-B6B0-AEE76750B3A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8387EA8-D96A-4F4B-8A24-ED829B05CBBE}" type="presOf" srcId="{757F3AB3-0718-4624-B441-E567A8F0AB56}" destId="{333A1088-737F-45CB-B68E-254E46348037}" srcOrd="0" destOrd="0" presId="urn:microsoft.com/office/officeart/2005/8/layout/target3"/>
    <dgm:cxn modelId="{452B9CA1-7A9E-40B3-BAA9-C9A33E4D0155}" type="presOf" srcId="{D8197B8C-B260-4A16-BDF4-0947B075E274}" destId="{25B08C86-7E15-44DC-BE7F-FFB55DD49D12}" srcOrd="0" destOrd="0" presId="urn:microsoft.com/office/officeart/2005/8/layout/target3"/>
    <dgm:cxn modelId="{4A556906-F901-4E31-95FC-59EFB6FA2710}" type="presOf" srcId="{D1D4F407-5343-4D3F-B5B9-D407B03CAEB4}" destId="{D005CE8C-CC26-4C3E-AC11-E15060ECD759}" srcOrd="0" destOrd="0" presId="urn:microsoft.com/office/officeart/2005/8/layout/target3"/>
    <dgm:cxn modelId="{10D96FF9-B94C-4E4C-9747-482F2A4A9D0B}" type="presOf" srcId="{D1B46980-6531-4606-95E6-44980827E919}" destId="{2BE915AB-18AA-4053-B92C-3BFC9ED204BB}" srcOrd="1" destOrd="0" presId="urn:microsoft.com/office/officeart/2005/8/layout/target3"/>
    <dgm:cxn modelId="{F2C21224-5F99-41B0-9BBB-5444E18796D4}" type="presOf" srcId="{D1B46980-6531-4606-95E6-44980827E919}" destId="{6140AFEC-043D-4C43-A2F9-D0F5331DF3A3}" srcOrd="0" destOrd="0" presId="urn:microsoft.com/office/officeart/2005/8/layout/target3"/>
    <dgm:cxn modelId="{20D3421A-B063-4AE7-B7CA-E50AA6A6B449}" type="presOf" srcId="{4C35D32F-0EAB-4CD7-82EE-45574DC2A586}" destId="{8BEBB6EC-1DAA-4CAC-8A25-BC0FCBD5DBD5}" srcOrd="0" destOrd="0" presId="urn:microsoft.com/office/officeart/2005/8/layout/target3"/>
    <dgm:cxn modelId="{5E335DB5-696F-4555-83C8-9419A36784D6}" type="presOf" srcId="{B651F6E3-6281-48DB-9319-2AEAFDAE7572}" destId="{6BB5E863-4638-4E1D-BFDE-399D028AC4ED}" srcOrd="1" destOrd="0" presId="urn:microsoft.com/office/officeart/2005/8/layout/target3"/>
    <dgm:cxn modelId="{5A974AB5-E6A6-4AF6-B0E2-9240991ABC88}" type="presOf" srcId="{D8197B8C-B260-4A16-BDF4-0947B075E274}" destId="{5A5FFA88-C948-4069-8E93-59FA12366E83}" srcOrd="1" destOrd="0" presId="urn:microsoft.com/office/officeart/2005/8/layout/target3"/>
    <dgm:cxn modelId="{D750CCB4-0359-49C6-9271-6893E224892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3DAED6F-773A-443B-9919-F42590EC207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C46A8C-048A-47F8-821A-14F78B5CC341}" type="presParOf" srcId="{333A1088-737F-45CB-B68E-254E46348037}" destId="{F5ABB229-8D3B-4694-996A-96F23CF14429}" srcOrd="0" destOrd="0" presId="urn:microsoft.com/office/officeart/2005/8/layout/target3"/>
    <dgm:cxn modelId="{8F1D759A-E2E5-469B-B8AD-3D6A3978F82B}" type="presParOf" srcId="{333A1088-737F-45CB-B68E-254E46348037}" destId="{F41139FD-01EE-4571-8B17-4FB00FC51163}" srcOrd="1" destOrd="0" presId="urn:microsoft.com/office/officeart/2005/8/layout/target3"/>
    <dgm:cxn modelId="{406411D6-A9F0-4C2B-87EB-58A0232EAE5A}" type="presParOf" srcId="{333A1088-737F-45CB-B68E-254E46348037}" destId="{D005CE8C-CC26-4C3E-AC11-E15060ECD759}" srcOrd="2" destOrd="0" presId="urn:microsoft.com/office/officeart/2005/8/layout/target3"/>
    <dgm:cxn modelId="{3F3E4754-5F09-4416-9288-D21C32917177}" type="presParOf" srcId="{333A1088-737F-45CB-B68E-254E46348037}" destId="{2C702D82-9B77-49B7-9568-BB8EB47C3372}" srcOrd="3" destOrd="0" presId="urn:microsoft.com/office/officeart/2005/8/layout/target3"/>
    <dgm:cxn modelId="{3A497E38-C884-45B2-B9CF-24690DC183F6}" type="presParOf" srcId="{333A1088-737F-45CB-B68E-254E46348037}" destId="{A52A0455-90FF-4808-ABD0-F02540D31D5A}" srcOrd="4" destOrd="0" presId="urn:microsoft.com/office/officeart/2005/8/layout/target3"/>
    <dgm:cxn modelId="{08F19FEB-47BD-4025-B535-2158203FD7CC}" type="presParOf" srcId="{333A1088-737F-45CB-B68E-254E46348037}" destId="{6140AFEC-043D-4C43-A2F9-D0F5331DF3A3}" srcOrd="5" destOrd="0" presId="urn:microsoft.com/office/officeart/2005/8/layout/target3"/>
    <dgm:cxn modelId="{C3B4B819-C224-412F-9566-EA5A530EAAC6}" type="presParOf" srcId="{333A1088-737F-45CB-B68E-254E46348037}" destId="{9358AC05-5D7D-4327-9F80-1AD486AEA664}" srcOrd="6" destOrd="0" presId="urn:microsoft.com/office/officeart/2005/8/layout/target3"/>
    <dgm:cxn modelId="{715FDB64-0D9F-4157-B898-4C6B40483992}" type="presParOf" srcId="{333A1088-737F-45CB-B68E-254E46348037}" destId="{313FC574-E1CD-4FB4-B054-0B805CE0447D}" srcOrd="7" destOrd="0" presId="urn:microsoft.com/office/officeart/2005/8/layout/target3"/>
    <dgm:cxn modelId="{ABFEE8FF-91D6-4E14-A1D8-02118B0020CD}" type="presParOf" srcId="{333A1088-737F-45CB-B68E-254E46348037}" destId="{619D679B-A015-4ECF-8348-D1034C574F40}" srcOrd="8" destOrd="0" presId="urn:microsoft.com/office/officeart/2005/8/layout/target3"/>
    <dgm:cxn modelId="{4C432353-7E11-43AC-93CB-694B0BEB69BF}" type="presParOf" srcId="{333A1088-737F-45CB-B68E-254E46348037}" destId="{322283A8-4A27-4CDA-BAE3-F381106A9174}" srcOrd="9" destOrd="0" presId="urn:microsoft.com/office/officeart/2005/8/layout/target3"/>
    <dgm:cxn modelId="{3CDB1ECE-B301-4FE4-AC4D-D4B0A573ABA0}" type="presParOf" srcId="{333A1088-737F-45CB-B68E-254E46348037}" destId="{FFC9F71D-1B4F-4AD9-A4A6-86ADEFC8AF5C}" srcOrd="10" destOrd="0" presId="urn:microsoft.com/office/officeart/2005/8/layout/target3"/>
    <dgm:cxn modelId="{0ABF203F-7E56-47ED-8A53-18D11B253C6E}" type="presParOf" srcId="{333A1088-737F-45CB-B68E-254E46348037}" destId="{25B08C86-7E15-44DC-BE7F-FFB55DD49D12}" srcOrd="11" destOrd="0" presId="urn:microsoft.com/office/officeart/2005/8/layout/target3"/>
    <dgm:cxn modelId="{96FF1B7D-E07A-44C6-BDF2-621588F380C3}" type="presParOf" srcId="{333A1088-737F-45CB-B68E-254E46348037}" destId="{76644BE8-9D7C-4C09-B250-3D10AF48CBB7}" srcOrd="12" destOrd="0" presId="urn:microsoft.com/office/officeart/2005/8/layout/target3"/>
    <dgm:cxn modelId="{B2CB8A9C-38CA-4BC9-9A7C-8EFADFB67ADB}" type="presParOf" srcId="{333A1088-737F-45CB-B68E-254E46348037}" destId="{EE85B701-7295-41C0-BA7A-34D3756A2AE6}" srcOrd="13" destOrd="0" presId="urn:microsoft.com/office/officeart/2005/8/layout/target3"/>
    <dgm:cxn modelId="{72AC3981-786A-45CA-92CF-398300925859}" type="presParOf" srcId="{333A1088-737F-45CB-B68E-254E46348037}" destId="{8BEBB6EC-1DAA-4CAC-8A25-BC0FCBD5DBD5}" srcOrd="14" destOrd="0" presId="urn:microsoft.com/office/officeart/2005/8/layout/target3"/>
    <dgm:cxn modelId="{8FE075BE-04EB-40F0-BD96-7879D8ED632D}" type="presParOf" srcId="{333A1088-737F-45CB-B68E-254E46348037}" destId="{AED2198E-93D5-4001-81B4-73124B309672}" srcOrd="15" destOrd="0" presId="urn:microsoft.com/office/officeart/2005/8/layout/target3"/>
    <dgm:cxn modelId="{234DBA77-611D-4FE0-A352-B807EE4A8F7D}" type="presParOf" srcId="{333A1088-737F-45CB-B68E-254E46348037}" destId="{2BE915AB-18AA-4053-B92C-3BFC9ED204BB}" srcOrd="16" destOrd="0" presId="urn:microsoft.com/office/officeart/2005/8/layout/target3"/>
    <dgm:cxn modelId="{D058C1E6-90E1-41A6-88B7-E8826B938B71}" type="presParOf" srcId="{333A1088-737F-45CB-B68E-254E46348037}" destId="{6BB5E863-4638-4E1D-BFDE-399D028AC4ED}" srcOrd="17" destOrd="0" presId="urn:microsoft.com/office/officeart/2005/8/layout/target3"/>
    <dgm:cxn modelId="{A38607C7-BE10-4B57-92D0-0B6C5049C9B7}" type="presParOf" srcId="{333A1088-737F-45CB-B68E-254E46348037}" destId="{5A5FFA88-C948-4069-8E93-59FA12366E83}" srcOrd="18" destOrd="0" presId="urn:microsoft.com/office/officeart/2005/8/layout/target3"/>
    <dgm:cxn modelId="{DD8A2171-4C0F-42B8-9049-8CC621A16D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</a:t>
          </a:r>
          <a:r>
            <a:rPr lang="cs-CZ" sz="2000" kern="1200" dirty="0" smtClean="0"/>
            <a:t>13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/>
            <a:t>Vzory podstatných jmen rodu ženského - úvod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NUL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75624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00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3" name="cashreg.wav"/>
          </p:stSnd>
        </p:sndAc>
      </p:transition>
    </mc:Choice>
    <mc:Fallback xmlns="">
      <p:transition>
        <p:cut/>
        <p:sndAc>
          <p:stSnd>
            <p:snd r:embed="rId10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5252" y="764704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 smtClean="0"/>
          </a:p>
          <a:p>
            <a:r>
              <a:rPr lang="cs-CZ" sz="2400" dirty="0" smtClean="0"/>
              <a:t>Úvodní hodina do vzorů podstatných jmen rodu </a:t>
            </a:r>
            <a:r>
              <a:rPr lang="cs-CZ" sz="2400" dirty="0" smtClean="0"/>
              <a:t>ženského. </a:t>
            </a:r>
            <a:r>
              <a:rPr lang="cs-CZ" sz="2400" dirty="0" smtClean="0"/>
              <a:t>Žáci se pomocí obrázků seznamují se vzory a jejich koncovkami. </a:t>
            </a:r>
            <a:r>
              <a:rPr lang="cs-CZ" sz="2400" dirty="0" smtClean="0"/>
              <a:t>Důraz je kladen na specifika jednotlivých vzorů. Obrázky </a:t>
            </a:r>
            <a:r>
              <a:rPr lang="cs-CZ" sz="2400" dirty="0" smtClean="0"/>
              <a:t>podporují proces zapamatování vzorů a budou děti provázet dalšími úkoly v navazujících prezentacích.</a:t>
            </a:r>
          </a:p>
          <a:p>
            <a:endParaRPr lang="cs-CZ" sz="2400" dirty="0"/>
          </a:p>
          <a:p>
            <a:r>
              <a:rPr lang="cs-CZ" sz="2400" dirty="0" smtClean="0"/>
              <a:t>V úvodní hodině </a:t>
            </a:r>
            <a:r>
              <a:rPr lang="cs-CZ" sz="2400" dirty="0" smtClean="0"/>
              <a:t>po prezentaci následuje </a:t>
            </a:r>
            <a:r>
              <a:rPr lang="cs-CZ" sz="2400" dirty="0" smtClean="0"/>
              <a:t>seznámení s </a:t>
            </a:r>
            <a:r>
              <a:rPr lang="cs-CZ" sz="2400" dirty="0" smtClean="0"/>
              <a:t>tabulkou </a:t>
            </a:r>
            <a:r>
              <a:rPr lang="cs-CZ" sz="2400" dirty="0" smtClean="0"/>
              <a:t>skloňování </a:t>
            </a:r>
            <a:r>
              <a:rPr lang="cs-CZ" sz="2400" dirty="0" smtClean="0"/>
              <a:t>vzorů </a:t>
            </a:r>
            <a:r>
              <a:rPr lang="cs-CZ" sz="2400" smtClean="0"/>
              <a:t>rodu ženského a </a:t>
            </a:r>
            <a:r>
              <a:rPr lang="cs-CZ" sz="2400" dirty="0" smtClean="0"/>
              <a:t>první samostatná cvičení.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700809"/>
            <a:ext cx="7918648" cy="1899642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rodu ženského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Úvod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86" b="15260"/>
          <a:stretch/>
        </p:blipFill>
        <p:spPr>
          <a:xfrm>
            <a:off x="323528" y="803544"/>
            <a:ext cx="3031744" cy="32081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56" b="3867"/>
          <a:stretch/>
        </p:blipFill>
        <p:spPr>
          <a:xfrm>
            <a:off x="862991" y="3958619"/>
            <a:ext cx="3411984" cy="289938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874400">
            <a:off x="5020924" y="3954939"/>
            <a:ext cx="2759794" cy="289568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875" y="852667"/>
            <a:ext cx="3855379" cy="310990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15647"/>
            <a:ext cx="8302178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Naučte se 4 vzory rodu ženského: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04577" y="3192648"/>
            <a:ext cx="1656184" cy="923330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B0F0"/>
                </a:solidFill>
              </a:rPr>
              <a:t>Žena</a:t>
            </a:r>
            <a:endParaRPr lang="cs-CZ" sz="54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9612" y="3058346"/>
            <a:ext cx="1548172" cy="923330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FF00"/>
                </a:solidFill>
              </a:rPr>
              <a:t>Růže</a:t>
            </a:r>
            <a:endParaRPr lang="cs-CZ" sz="5400" dirty="0">
              <a:solidFill>
                <a:srgbClr val="00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734848"/>
            <a:ext cx="18722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Píseň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73742" y="5556096"/>
            <a:ext cx="163404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Kost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169125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ýbuch 2 5"/>
          <p:cNvSpPr/>
          <p:nvPr/>
        </p:nvSpPr>
        <p:spPr>
          <a:xfrm rot="782783">
            <a:off x="5986618" y="2579039"/>
            <a:ext cx="1513081" cy="960840"/>
          </a:xfrm>
          <a:prstGeom prst="irregularSeal2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8598" y="404664"/>
            <a:ext cx="2890664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70C0"/>
                </a:solidFill>
                <a:latin typeface="Arial Black" pitchFamily="34" charset="0"/>
              </a:rPr>
              <a:t>Žena</a:t>
            </a:r>
            <a:endParaRPr lang="cs-CZ" sz="5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99992" y="1556792"/>
            <a:ext cx="4186808" cy="4569371"/>
          </a:xfrm>
        </p:spPr>
        <p:txBody>
          <a:bodyPr>
            <a:normAutofit/>
          </a:bodyPr>
          <a:lstStyle/>
          <a:p>
            <a:r>
              <a:rPr lang="cs-CZ" dirty="0" smtClean="0"/>
              <a:t>Končí na </a:t>
            </a:r>
            <a:r>
              <a:rPr lang="cs-CZ" dirty="0" smtClean="0">
                <a:solidFill>
                  <a:srgbClr val="FF0000"/>
                </a:solidFill>
              </a:rPr>
              <a:t>-a</a:t>
            </a:r>
          </a:p>
          <a:p>
            <a:r>
              <a:rPr lang="cs-CZ" dirty="0" smtClean="0"/>
              <a:t>1. pád - žen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dirty="0" smtClean="0"/>
              <a:t>2. pád - žen</a:t>
            </a:r>
            <a:r>
              <a:rPr lang="cs-CZ" b="1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dirty="0" smtClean="0"/>
              <a:t>7. pád mn. č.- žena</a:t>
            </a:r>
            <a:r>
              <a:rPr lang="cs-CZ" dirty="0" smtClean="0">
                <a:solidFill>
                  <a:srgbClr val="FF0000"/>
                </a:solidFill>
              </a:rPr>
              <a:t>mi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64704"/>
            <a:ext cx="3888440" cy="5657783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 rot="18339681">
            <a:off x="6954677" y="4134736"/>
            <a:ext cx="1469698" cy="770115"/>
          </a:xfrm>
          <a:prstGeom prst="rightArrow">
            <a:avLst>
              <a:gd name="adj1" fmla="val 48101"/>
              <a:gd name="adj2" fmla="val 80078"/>
            </a:avLst>
          </a:prstGeom>
          <a:solidFill>
            <a:srgbClr val="08F813"/>
          </a:solidFill>
          <a:ln>
            <a:solidFill>
              <a:srgbClr val="4C17A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853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260648"/>
            <a:ext cx="2674640" cy="142617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CC00"/>
                </a:solidFill>
                <a:latin typeface="Arial Black" pitchFamily="34" charset="0"/>
              </a:rPr>
              <a:t>Růže</a:t>
            </a:r>
            <a:endParaRPr lang="cs-CZ" sz="6600" dirty="0">
              <a:solidFill>
                <a:srgbClr val="00CC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57692" y="1484784"/>
            <a:ext cx="4086308" cy="4713386"/>
          </a:xfrm>
        </p:spPr>
        <p:txBody>
          <a:bodyPr/>
          <a:lstStyle/>
          <a:p>
            <a:r>
              <a:rPr lang="cs-CZ" dirty="0" smtClean="0"/>
              <a:t>Končí na </a:t>
            </a:r>
            <a:r>
              <a:rPr lang="cs-CZ" dirty="0" smtClean="0">
                <a:solidFill>
                  <a:srgbClr val="00CC00"/>
                </a:solidFill>
              </a:rPr>
              <a:t>–e</a:t>
            </a:r>
          </a:p>
          <a:p>
            <a:r>
              <a:rPr lang="cs-CZ" dirty="0" smtClean="0"/>
              <a:t>1. pád – růž</a:t>
            </a:r>
            <a:r>
              <a:rPr lang="cs-CZ" dirty="0" smtClean="0">
                <a:solidFill>
                  <a:srgbClr val="00CC00"/>
                </a:solidFill>
              </a:rPr>
              <a:t>e</a:t>
            </a:r>
          </a:p>
          <a:p>
            <a:r>
              <a:rPr lang="cs-CZ" dirty="0" smtClean="0"/>
              <a:t>2. pád – růž</a:t>
            </a:r>
            <a:r>
              <a:rPr lang="cs-CZ" dirty="0" smtClean="0">
                <a:solidFill>
                  <a:srgbClr val="00CC00"/>
                </a:solidFill>
              </a:rPr>
              <a:t>e</a:t>
            </a:r>
          </a:p>
          <a:p>
            <a:r>
              <a:rPr lang="cs-CZ" dirty="0" smtClean="0">
                <a:solidFill>
                  <a:srgbClr val="00CC00"/>
                </a:solidFill>
              </a:rPr>
              <a:t>V 1. i 2. pádě stejný tvar!</a:t>
            </a:r>
          </a:p>
          <a:p>
            <a:endParaRPr lang="cs-CZ" dirty="0">
              <a:solidFill>
                <a:srgbClr val="00CC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8" r="6605"/>
          <a:stretch/>
        </p:blipFill>
        <p:spPr>
          <a:xfrm>
            <a:off x="323528" y="1484784"/>
            <a:ext cx="4410636" cy="432048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008806" y="4509120"/>
            <a:ext cx="3816424" cy="1815882"/>
          </a:xfrm>
          <a:prstGeom prst="rect">
            <a:avLst/>
          </a:prstGeo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Všechna </a:t>
            </a:r>
            <a:r>
              <a:rPr lang="cs-CZ" sz="2800" b="1" dirty="0" err="1">
                <a:solidFill>
                  <a:srgbClr val="FF0000"/>
                </a:solidFill>
              </a:rPr>
              <a:t>i,í</a:t>
            </a:r>
            <a:r>
              <a:rPr lang="cs-CZ" sz="2800" b="1" dirty="0">
                <a:solidFill>
                  <a:srgbClr val="FF0000"/>
                </a:solidFill>
              </a:rPr>
              <a:t> v koncovkách jsou měkká!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7808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80112" y="332656"/>
            <a:ext cx="2890664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  <a:latin typeface="Arial Black" pitchFamily="34" charset="0"/>
              </a:rPr>
              <a:t>Píseň</a:t>
            </a:r>
            <a:endParaRPr lang="cs-CZ" sz="5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1600200"/>
            <a:ext cx="3250704" cy="4525963"/>
          </a:xfrm>
        </p:spPr>
        <p:txBody>
          <a:bodyPr/>
          <a:lstStyle/>
          <a:p>
            <a:r>
              <a:rPr lang="cs-CZ" dirty="0" smtClean="0"/>
              <a:t>Končí na souhlásku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1. pád – píse</a:t>
            </a:r>
            <a:r>
              <a:rPr lang="cs-CZ" dirty="0" smtClean="0">
                <a:solidFill>
                  <a:srgbClr val="FF0000"/>
                </a:solidFill>
              </a:rPr>
              <a:t>ň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/>
              <a:t>2. pád – písn</a:t>
            </a:r>
            <a:r>
              <a:rPr lang="cs-CZ" dirty="0">
                <a:solidFill>
                  <a:srgbClr val="FF0000"/>
                </a:solidFill>
              </a:rPr>
              <a:t>ě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544" y="1628800"/>
            <a:ext cx="5080000" cy="508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148064" y="4365104"/>
            <a:ext cx="3816424" cy="1815882"/>
          </a:xfrm>
          <a:prstGeom prst="rect">
            <a:avLst/>
          </a:prstGeo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Všechna </a:t>
            </a:r>
            <a:r>
              <a:rPr lang="cs-CZ" sz="2800" b="1" dirty="0" err="1">
                <a:solidFill>
                  <a:srgbClr val="FF0000"/>
                </a:solidFill>
              </a:rPr>
              <a:t>i,í</a:t>
            </a:r>
            <a:r>
              <a:rPr lang="cs-CZ" sz="2800" b="1" dirty="0">
                <a:solidFill>
                  <a:srgbClr val="FF0000"/>
                </a:solidFill>
              </a:rPr>
              <a:t> v koncovkách jsou měkká!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4155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332656"/>
            <a:ext cx="2314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Arial Black" pitchFamily="34" charset="0"/>
              </a:rPr>
              <a:t>KOST</a:t>
            </a:r>
            <a:endParaRPr lang="cs-CZ" sz="5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6016" y="1421558"/>
            <a:ext cx="3970784" cy="1863426"/>
          </a:xfrm>
        </p:spPr>
        <p:txBody>
          <a:bodyPr/>
          <a:lstStyle/>
          <a:p>
            <a:r>
              <a:rPr lang="cs-CZ" dirty="0" smtClean="0"/>
              <a:t>Končí na souhlásku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/>
              <a:t>1. pád - kost</a:t>
            </a:r>
          </a:p>
          <a:p>
            <a:r>
              <a:rPr lang="cs-CZ" dirty="0" smtClean="0"/>
              <a:t>2. pád – kost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</a:p>
          <a:p>
            <a:pPr marL="0" indent="0">
              <a:buNone/>
            </a:pP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4254985" cy="446449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937992" y="3638418"/>
            <a:ext cx="2666456" cy="156966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Množné číslo: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3.p. (ke) kostem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6.p. (o) kostech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7.p. (s) kostmi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4084693"/>
            <a:ext cx="2448272" cy="2246769"/>
          </a:xfrm>
          <a:prstGeom prst="rect">
            <a:avLst/>
          </a:prstGeom>
          <a:solidFill>
            <a:srgbClr val="FFFF00"/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Všechna </a:t>
            </a:r>
            <a:r>
              <a:rPr lang="cs-CZ" sz="2800" b="1" dirty="0" err="1">
                <a:solidFill>
                  <a:srgbClr val="FF0000"/>
                </a:solidFill>
              </a:rPr>
              <a:t>i,í</a:t>
            </a:r>
            <a:r>
              <a:rPr lang="cs-CZ" sz="2800" b="1" dirty="0">
                <a:solidFill>
                  <a:srgbClr val="FF0000"/>
                </a:solidFill>
              </a:rPr>
              <a:t>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</a:t>
            </a:r>
            <a:r>
              <a:rPr lang="cs-CZ" sz="2800" b="1" dirty="0">
                <a:solidFill>
                  <a:srgbClr val="FF0000"/>
                </a:solidFill>
              </a:rPr>
              <a:t>koncovkách </a:t>
            </a:r>
            <a:r>
              <a:rPr lang="cs-CZ" sz="2800" b="1" dirty="0" smtClean="0">
                <a:solidFill>
                  <a:srgbClr val="FF0000"/>
                </a:solidFill>
              </a:rPr>
              <a:t>     jsou </a:t>
            </a:r>
            <a:r>
              <a:rPr lang="cs-CZ" sz="2800" b="1" dirty="0">
                <a:solidFill>
                  <a:srgbClr val="FF0000"/>
                </a:solidFill>
              </a:rPr>
              <a:t>měkká!</a:t>
            </a:r>
          </a:p>
          <a:p>
            <a:pPr algn="ctr"/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42805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err="1"/>
              <a:t>Punjabi</a:t>
            </a:r>
            <a:r>
              <a:rPr lang="cs-CZ" sz="2000" dirty="0"/>
              <a:t> </a:t>
            </a:r>
            <a:r>
              <a:rPr lang="cs-CZ" sz="2000" dirty="0" err="1"/>
              <a:t>woman</a:t>
            </a:r>
            <a:r>
              <a:rPr lang="cs-CZ" sz="2000" dirty="0"/>
              <a:t> smile.jpg. In: </a:t>
            </a:r>
            <a:r>
              <a:rPr lang="cs-CZ" sz="2000" i="1" dirty="0" err="1"/>
              <a:t>Wikipedia</a:t>
            </a:r>
            <a:r>
              <a:rPr lang="cs-CZ" sz="2000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1.6.2007 [cit. 2012-01-28]. Dostupné z: http://en.wikipedia.org/wiki/File:Punjabi_woman_smile.jpg </a:t>
            </a:r>
            <a:endParaRPr lang="cs-CZ" sz="2000" dirty="0" smtClean="0"/>
          </a:p>
          <a:p>
            <a:r>
              <a:rPr lang="cs-CZ" sz="2000" dirty="0" smtClean="0"/>
              <a:t>Freefoto.ca</a:t>
            </a:r>
            <a:r>
              <a:rPr lang="cs-CZ" sz="2000" dirty="0"/>
              <a:t>: </a:t>
            </a:r>
            <a:r>
              <a:rPr lang="cs-CZ" sz="2000" dirty="0" err="1"/>
              <a:t>Flower</a:t>
            </a:r>
            <a:r>
              <a:rPr lang="cs-CZ" sz="2000" dirty="0"/>
              <a:t>/</a:t>
            </a:r>
            <a:r>
              <a:rPr lang="cs-CZ" sz="2000" dirty="0" err="1"/>
              <a:t>Roses</a:t>
            </a:r>
            <a:r>
              <a:rPr lang="cs-CZ" sz="2000" dirty="0"/>
              <a:t>. </a:t>
            </a:r>
            <a:r>
              <a:rPr lang="cs-CZ" sz="2000" i="1" dirty="0" err="1"/>
              <a:t>Freefoto</a:t>
            </a:r>
            <a:r>
              <a:rPr lang="cs-CZ" sz="2000" dirty="0"/>
              <a:t> [online]. 31.12.2001 [cit. 2012-01-28]. Dostupné z: http://freefoto.ca/photos/flower/roses/flower043.jpg.html </a:t>
            </a:r>
            <a:endParaRPr lang="cs-CZ" sz="2000" dirty="0" smtClean="0"/>
          </a:p>
          <a:p>
            <a:r>
              <a:rPr lang="cs-CZ" sz="2000" dirty="0" smtClean="0"/>
              <a:t>A hit song. </a:t>
            </a:r>
            <a:r>
              <a:rPr lang="cs-CZ" sz="2000" dirty="0" err="1" smtClean="0"/>
              <a:t>ZeitNews</a:t>
            </a:r>
            <a:r>
              <a:rPr lang="cs-CZ" sz="2000" dirty="0"/>
              <a:t> </a:t>
            </a:r>
            <a:r>
              <a:rPr lang="cs-CZ" sz="2000" dirty="0" smtClean="0"/>
              <a:t>[online]. 2011 [cit. 2012-01-28]. Dostupné z: http</a:t>
            </a:r>
            <a:r>
              <a:rPr lang="cs-CZ" sz="2000" dirty="0"/>
              <a:t>://www.zeitnews.org/engineering-and-computer-science-research/can-science-predict-a-hit-song.html</a:t>
            </a:r>
          </a:p>
          <a:p>
            <a:r>
              <a:rPr lang="pl-PL" sz="2000" smtClean="0"/>
              <a:t>Hovězí </a:t>
            </a:r>
            <a:r>
              <a:rPr lang="pl-PL" sz="2000" dirty="0"/>
              <a:t>kost. </a:t>
            </a:r>
            <a:r>
              <a:rPr lang="pl-PL" sz="2000" i="1" dirty="0"/>
              <a:t>RAPA - DOG</a:t>
            </a:r>
            <a:r>
              <a:rPr lang="pl-PL" sz="2000" dirty="0"/>
              <a:t> [online]. 2007 [cit. 2012-01-28]. Dostupné z: http://www.rapa-dog.cz/hovezi-kost-bila-1ks-cca-50cm.html 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272</TotalTime>
  <Words>328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Vzory podstatných jmen rodu ženského</vt:lpstr>
      <vt:lpstr>Naučte se 4 vzory rodu ženského: </vt:lpstr>
      <vt:lpstr>Žena</vt:lpstr>
      <vt:lpstr>Růže</vt:lpstr>
      <vt:lpstr>Píseň</vt:lpstr>
      <vt:lpstr>KOST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34</cp:revision>
  <dcterms:created xsi:type="dcterms:W3CDTF">2011-10-18T13:52:16Z</dcterms:created>
  <dcterms:modified xsi:type="dcterms:W3CDTF">2012-02-27T18:52:39Z</dcterms:modified>
</cp:coreProperties>
</file>