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32" r:id="rId1"/>
  </p:sldMasterIdLst>
  <p:sldIdLst>
    <p:sldId id="310" r:id="rId2"/>
    <p:sldId id="308" r:id="rId3"/>
    <p:sldId id="256" r:id="rId4"/>
    <p:sldId id="304" r:id="rId5"/>
    <p:sldId id="260" r:id="rId6"/>
    <p:sldId id="271" r:id="rId7"/>
    <p:sldId id="272" r:id="rId8"/>
    <p:sldId id="273" r:id="rId9"/>
    <p:sldId id="274" r:id="rId10"/>
    <p:sldId id="275" r:id="rId11"/>
    <p:sldId id="276" r:id="rId12"/>
    <p:sldId id="277" r:id="rId13"/>
    <p:sldId id="278" r:id="rId14"/>
    <p:sldId id="279" r:id="rId15"/>
    <p:sldId id="280" r:id="rId16"/>
    <p:sldId id="282" r:id="rId17"/>
    <p:sldId id="284" r:id="rId18"/>
    <p:sldId id="286" r:id="rId19"/>
    <p:sldId id="288" r:id="rId20"/>
    <p:sldId id="290" r:id="rId21"/>
    <p:sldId id="292" r:id="rId22"/>
    <p:sldId id="294" r:id="rId23"/>
    <p:sldId id="257" r:id="rId24"/>
    <p:sldId id="299" r:id="rId25"/>
    <p:sldId id="296" r:id="rId26"/>
    <p:sldId id="297" r:id="rId27"/>
    <p:sldId id="306" r:id="rId28"/>
    <p:sldId id="307" r:id="rId29"/>
    <p:sldId id="301" r:id="rId30"/>
    <p:sldId id="302" r:id="rId31"/>
    <p:sldId id="303" r:id="rId32"/>
    <p:sldId id="312" r:id="rId3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a:t>
          </a:r>
          <a:r>
            <a:rPr lang="cs-CZ" sz="1600" dirty="0" smtClean="0"/>
            <a:t>VY_32_INOVACE_3.2.10.2. O 17</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err="1" smtClean="0"/>
            <a:t>TEMA</a:t>
          </a:r>
          <a:r>
            <a:rPr lang="cs-CZ" sz="1600" dirty="0" smtClean="0"/>
            <a:t>: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04A6D259-CE5F-4B77-92E5-F7FCAE13996A}" type="presOf" srcId="{4C35D32F-0EAB-4CD7-82EE-45574DC2A586}" destId="{890E4F0B-2866-4A3F-A3C7-2A14B1797930}"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17102EDA-1494-40D1-B423-37F6A2211D6D}" type="presOf" srcId="{D1D4F407-5343-4D3F-B5B9-D407B03CAEB4}" destId="{D005CE8C-CC26-4C3E-AC11-E15060ECD759}" srcOrd="0" destOrd="0" presId="urn:microsoft.com/office/officeart/2005/8/layout/target3"/>
    <dgm:cxn modelId="{EC0ED3F0-18EB-4C95-B670-AF31BF70C81E}" type="presOf" srcId="{D8197B8C-B260-4A16-BDF4-0947B075E274}" destId="{5A5FFA88-C948-4069-8E93-59FA12366E83}" srcOrd="1" destOrd="0" presId="urn:microsoft.com/office/officeart/2005/8/layout/target3"/>
    <dgm:cxn modelId="{89B50E97-D297-4061-8708-D7C2E9F0E98A}" type="presOf" srcId="{B651F6E3-6281-48DB-9319-2AEAFDAE7572}" destId="{619D679B-A015-4ECF-8348-D1034C574F40}"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F3E7AD58-18CE-4D80-95BB-AFFEC2B54A13}" type="presOf" srcId="{D8197B8C-B260-4A16-BDF4-0947B075E274}" destId="{25B08C86-7E15-44DC-BE7F-FFB55DD49D12}"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423EB290-3631-4AA0-A78B-7D5C64A8FBAC}" type="presOf" srcId="{D1D4F407-5343-4D3F-B5B9-D407B03CAEB4}" destId="{AED2198E-93D5-4001-81B4-73124B309672}" srcOrd="1" destOrd="0" presId="urn:microsoft.com/office/officeart/2005/8/layout/target3"/>
    <dgm:cxn modelId="{6BD62D9E-5E28-4ADA-92F5-E2CC217AFCAD}" type="presOf" srcId="{757F3AB3-0718-4624-B441-E567A8F0AB56}" destId="{333A1088-737F-45CB-B68E-254E46348037}" srcOrd="0" destOrd="0" presId="urn:microsoft.com/office/officeart/2005/8/layout/target3"/>
    <dgm:cxn modelId="{0307F3CF-878E-44EB-B180-2E8EEE1D15E2}" type="presOf" srcId="{D1B46980-6531-4606-95E6-44980827E919}" destId="{2BE915AB-18AA-4053-B92C-3BFC9ED204BB}" srcOrd="1" destOrd="0" presId="urn:microsoft.com/office/officeart/2005/8/layout/target3"/>
    <dgm:cxn modelId="{B7678D73-206B-486C-8354-9C79B0C7C4EA}" type="presOf" srcId="{4C35D32F-0EAB-4CD7-82EE-45574DC2A586}" destId="{8BEBB6EC-1DAA-4CAC-8A25-BC0FCBD5DBD5}" srcOrd="0" destOrd="0" presId="urn:microsoft.com/office/officeart/2005/8/layout/target3"/>
    <dgm:cxn modelId="{0229C413-4891-466A-8989-15A3EDA06A47}" type="presOf" srcId="{D1B46980-6531-4606-95E6-44980827E919}" destId="{6140AFEC-043D-4C43-A2F9-D0F5331DF3A3}"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82C99D20-B6BD-497B-9FBA-162571AB127F}" type="presOf" srcId="{B651F6E3-6281-48DB-9319-2AEAFDAE7572}" destId="{6BB5E863-4638-4E1D-BFDE-399D028AC4ED}"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BA0D9D15-E7CF-4B8C-BBF3-739F9A8A1C8A}" type="presParOf" srcId="{333A1088-737F-45CB-B68E-254E46348037}" destId="{F5ABB229-8D3B-4694-996A-96F23CF14429}" srcOrd="0" destOrd="0" presId="urn:microsoft.com/office/officeart/2005/8/layout/target3"/>
    <dgm:cxn modelId="{DDEF82A5-F75E-4D1F-9FFE-C23D47C96BAF}" type="presParOf" srcId="{333A1088-737F-45CB-B68E-254E46348037}" destId="{F41139FD-01EE-4571-8B17-4FB00FC51163}" srcOrd="1" destOrd="0" presId="urn:microsoft.com/office/officeart/2005/8/layout/target3"/>
    <dgm:cxn modelId="{EBBC714D-7F2C-4BC8-AF03-519321068FE6}" type="presParOf" srcId="{333A1088-737F-45CB-B68E-254E46348037}" destId="{D005CE8C-CC26-4C3E-AC11-E15060ECD759}" srcOrd="2" destOrd="0" presId="urn:microsoft.com/office/officeart/2005/8/layout/target3"/>
    <dgm:cxn modelId="{E66DEA60-F6FE-4616-9450-6480C61B973B}" type="presParOf" srcId="{333A1088-737F-45CB-B68E-254E46348037}" destId="{2C702D82-9B77-49B7-9568-BB8EB47C3372}" srcOrd="3" destOrd="0" presId="urn:microsoft.com/office/officeart/2005/8/layout/target3"/>
    <dgm:cxn modelId="{518CFC84-1CC6-4385-A11D-784D427C9150}" type="presParOf" srcId="{333A1088-737F-45CB-B68E-254E46348037}" destId="{A52A0455-90FF-4808-ABD0-F02540D31D5A}" srcOrd="4" destOrd="0" presId="urn:microsoft.com/office/officeart/2005/8/layout/target3"/>
    <dgm:cxn modelId="{97E28FA6-7154-4010-BE70-EABE04B495A5}" type="presParOf" srcId="{333A1088-737F-45CB-B68E-254E46348037}" destId="{6140AFEC-043D-4C43-A2F9-D0F5331DF3A3}" srcOrd="5" destOrd="0" presId="urn:microsoft.com/office/officeart/2005/8/layout/target3"/>
    <dgm:cxn modelId="{E2709FD6-7103-44A4-BC56-EDF852BD2979}" type="presParOf" srcId="{333A1088-737F-45CB-B68E-254E46348037}" destId="{9358AC05-5D7D-4327-9F80-1AD486AEA664}" srcOrd="6" destOrd="0" presId="urn:microsoft.com/office/officeart/2005/8/layout/target3"/>
    <dgm:cxn modelId="{8B4BCE18-47CD-4445-BF36-A0BBA3A0AAAB}" type="presParOf" srcId="{333A1088-737F-45CB-B68E-254E46348037}" destId="{313FC574-E1CD-4FB4-B054-0B805CE0447D}" srcOrd="7" destOrd="0" presId="urn:microsoft.com/office/officeart/2005/8/layout/target3"/>
    <dgm:cxn modelId="{27B99679-53FB-4A04-BD9F-9FDB7B8F7614}" type="presParOf" srcId="{333A1088-737F-45CB-B68E-254E46348037}" destId="{619D679B-A015-4ECF-8348-D1034C574F40}" srcOrd="8" destOrd="0" presId="urn:microsoft.com/office/officeart/2005/8/layout/target3"/>
    <dgm:cxn modelId="{2AD5AE2F-5E58-4419-A866-BCDC91FCC87F}" type="presParOf" srcId="{333A1088-737F-45CB-B68E-254E46348037}" destId="{322283A8-4A27-4CDA-BAE3-F381106A9174}" srcOrd="9" destOrd="0" presId="urn:microsoft.com/office/officeart/2005/8/layout/target3"/>
    <dgm:cxn modelId="{D8890B3C-723B-4AEE-9714-8DE781E13513}" type="presParOf" srcId="{333A1088-737F-45CB-B68E-254E46348037}" destId="{FFC9F71D-1B4F-4AD9-A4A6-86ADEFC8AF5C}" srcOrd="10" destOrd="0" presId="urn:microsoft.com/office/officeart/2005/8/layout/target3"/>
    <dgm:cxn modelId="{7FF2FA75-E726-4211-9BC2-011E2EB0F38C}" type="presParOf" srcId="{333A1088-737F-45CB-B68E-254E46348037}" destId="{25B08C86-7E15-44DC-BE7F-FFB55DD49D12}" srcOrd="11" destOrd="0" presId="urn:microsoft.com/office/officeart/2005/8/layout/target3"/>
    <dgm:cxn modelId="{BF9B1298-5B8F-40EC-A27F-1D641CCF6A14}" type="presParOf" srcId="{333A1088-737F-45CB-B68E-254E46348037}" destId="{76644BE8-9D7C-4C09-B250-3D10AF48CBB7}" srcOrd="12" destOrd="0" presId="urn:microsoft.com/office/officeart/2005/8/layout/target3"/>
    <dgm:cxn modelId="{8BFE58AF-6607-4F22-A20B-28B568FB0977}" type="presParOf" srcId="{333A1088-737F-45CB-B68E-254E46348037}" destId="{EE85B701-7295-41C0-BA7A-34D3756A2AE6}" srcOrd="13" destOrd="0" presId="urn:microsoft.com/office/officeart/2005/8/layout/target3"/>
    <dgm:cxn modelId="{9BF5B01A-A3F8-4841-9AA0-C2EC0BDC9CE9}" type="presParOf" srcId="{333A1088-737F-45CB-B68E-254E46348037}" destId="{8BEBB6EC-1DAA-4CAC-8A25-BC0FCBD5DBD5}" srcOrd="14" destOrd="0" presId="urn:microsoft.com/office/officeart/2005/8/layout/target3"/>
    <dgm:cxn modelId="{51E28498-89FC-4364-B7DE-E217C84ED925}" type="presParOf" srcId="{333A1088-737F-45CB-B68E-254E46348037}" destId="{AED2198E-93D5-4001-81B4-73124B309672}" srcOrd="15" destOrd="0" presId="urn:microsoft.com/office/officeart/2005/8/layout/target3"/>
    <dgm:cxn modelId="{CCD5A281-AC9F-4458-8076-AC229BDC540E}" type="presParOf" srcId="{333A1088-737F-45CB-B68E-254E46348037}" destId="{2BE915AB-18AA-4053-B92C-3BFC9ED204BB}" srcOrd="16" destOrd="0" presId="urn:microsoft.com/office/officeart/2005/8/layout/target3"/>
    <dgm:cxn modelId="{3F7B2974-2027-4626-8368-CC91CF674BFE}" type="presParOf" srcId="{333A1088-737F-45CB-B68E-254E46348037}" destId="{6BB5E863-4638-4E1D-BFDE-399D028AC4ED}" srcOrd="17" destOrd="0" presId="urn:microsoft.com/office/officeart/2005/8/layout/target3"/>
    <dgm:cxn modelId="{CE9F1DA1-C383-44A3-9B09-DFA97C71E914}" type="presParOf" srcId="{333A1088-737F-45CB-B68E-254E46348037}" destId="{5A5FFA88-C948-4069-8E93-59FA12366E83}" srcOrd="18" destOrd="0" presId="urn:microsoft.com/office/officeart/2005/8/layout/target3"/>
    <dgm:cxn modelId="{4FEF9757-807F-45FC-8C96-97C74CB9E593}"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a:t>
          </a:r>
          <a:r>
            <a:rPr lang="cs-CZ" sz="1600" kern="1200" dirty="0" smtClean="0"/>
            <a:t>VY_32_INOVACE_3.2.10.2. O 17</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err="1" smtClean="0"/>
            <a:t>TEMA</a:t>
          </a:r>
          <a:r>
            <a:rPr lang="cs-CZ" sz="1600" kern="1200" dirty="0" smtClean="0"/>
            <a:t>: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cs-CZ" smtClean="0"/>
              <a:t>Kliknutím lze upravit styl.</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95365E06-4662-48BB-88BC-2CF485D1E77D}"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8B0A65F-3165-4609-A493-DEF049C80172}" type="slidenum">
              <a:rPr lang="cs-CZ" smtClean="0"/>
              <a:t>‹#›</a:t>
            </a:fld>
            <a:endParaRPr lang="cs-CZ"/>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5365E06-4662-48BB-88BC-2CF485D1E77D}"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8B0A65F-3165-4609-A493-DEF049C80172}"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cs-CZ" smtClean="0"/>
              <a:t>Kliknutím lze upravit styl.</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5365E06-4662-48BB-88BC-2CF485D1E77D}"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8B0A65F-3165-4609-A493-DEF049C80172}" type="slidenum">
              <a:rPr lang="cs-CZ" smtClean="0"/>
              <a:t>‹#›</a:t>
            </a:fld>
            <a:endParaRPr lang="cs-CZ"/>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95365E06-4662-48BB-88BC-2CF485D1E77D}" type="datetimeFigureOut">
              <a:rPr lang="cs-CZ" smtClean="0"/>
              <a:t>24.6.2012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8B0A65F-3165-4609-A493-DEF049C80172}"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95365E06-4662-48BB-88BC-2CF485D1E77D}" type="datetimeFigureOut">
              <a:rPr lang="cs-CZ" smtClean="0"/>
              <a:t>24.6.2012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58B0A65F-3165-4609-A493-DEF049C80172}" type="slidenum">
              <a:rPr lang="cs-CZ" smtClean="0"/>
              <a:t>‹#›</a:t>
            </a:fld>
            <a:endParaRPr lang="cs-CZ"/>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95365E06-4662-48BB-88BC-2CF485D1E77D}" type="datetimeFigureOut">
              <a:rPr lang="cs-CZ" smtClean="0"/>
              <a:t>24.6.2012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58B0A65F-3165-4609-A493-DEF049C80172}"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365E06-4662-48BB-88BC-2CF485D1E77D}" type="datetimeFigureOut">
              <a:rPr lang="cs-CZ" smtClean="0"/>
              <a:t>24.6.2012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58B0A65F-3165-4609-A493-DEF049C80172}"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cs-CZ" smtClean="0"/>
              <a:t>Kliknutím lze upravit styl.</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5365E06-4662-48BB-88BC-2CF485D1E77D}" type="datetimeFigureOut">
              <a:rPr lang="cs-CZ" smtClean="0"/>
              <a:t>24.6.2012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8B0A65F-3165-4609-A493-DEF049C80172}" type="slidenum">
              <a:rPr lang="cs-CZ" smtClean="0"/>
              <a:t>‹#›</a:t>
            </a:fld>
            <a:endParaRPr lang="cs-CZ"/>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cs-CZ" smtClean="0"/>
              <a:t>Kliknutím lze upravit styl.</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5365E06-4662-48BB-88BC-2CF485D1E77D}" type="datetimeFigureOut">
              <a:rPr lang="cs-CZ" smtClean="0"/>
              <a:t>24.6.2012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8B0A65F-3165-4609-A493-DEF049C80172}"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5365E06-4662-48BB-88BC-2CF485D1E77D}"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8B0A65F-3165-4609-A493-DEF049C80172}"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95365E06-4662-48BB-88BC-2CF485D1E77D}"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8B0A65F-3165-4609-A493-DEF049C80172}"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5365E06-4662-48BB-88BC-2CF485D1E77D}" type="datetimeFigureOut">
              <a:rPr lang="cs-CZ" smtClean="0"/>
              <a:t>24.6.2012</a:t>
            </a:fld>
            <a:endParaRPr lang="cs-CZ"/>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cs-CZ"/>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B0A65F-3165-4609-A493-DEF049C80172}"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 Id="rId5" Type="http://schemas.openxmlformats.org/officeDocument/2006/relationships/image" Target="../media/image31.jpeg"/><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eslkidslab.com/lessons/course3/videos/time1/index.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186319430"/>
              </p:ext>
            </p:extLst>
          </p:nvPr>
        </p:nvGraphicFramePr>
        <p:xfrm>
          <a:off x="539552" y="692696"/>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6" name="TextovéPole 5"/>
          <p:cNvSpPr txBox="1"/>
          <p:nvPr/>
        </p:nvSpPr>
        <p:spPr>
          <a:xfrm>
            <a:off x="3779912" y="2276872"/>
            <a:ext cx="2404826" cy="369332"/>
          </a:xfrm>
          <a:prstGeom prst="rect">
            <a:avLst/>
          </a:prstGeom>
          <a:noFill/>
        </p:spPr>
        <p:txBody>
          <a:bodyPr wrap="none" rtlCol="0">
            <a:spAutoFit/>
          </a:bodyPr>
          <a:lstStyle/>
          <a:p>
            <a:r>
              <a:rPr lang="cs-CZ" dirty="0">
                <a:solidFill>
                  <a:prstClr val="black"/>
                </a:solidFill>
              </a:rPr>
              <a:t>CZ.1.07/1.4.00/21.2976</a:t>
            </a:r>
          </a:p>
        </p:txBody>
      </p:sp>
      <p:sp>
        <p:nvSpPr>
          <p:cNvPr id="7" name="TextovéPole 6"/>
          <p:cNvSpPr txBox="1"/>
          <p:nvPr/>
        </p:nvSpPr>
        <p:spPr>
          <a:xfrm>
            <a:off x="2751442" y="1339400"/>
            <a:ext cx="184731" cy="369332"/>
          </a:xfrm>
          <a:prstGeom prst="rect">
            <a:avLst/>
          </a:prstGeom>
          <a:noFill/>
        </p:spPr>
        <p:txBody>
          <a:bodyPr wrap="none" rtlCol="0">
            <a:spAutoFit/>
          </a:bodyPr>
          <a:lstStyle/>
          <a:p>
            <a:endParaRPr lang="cs-CZ" dirty="0"/>
          </a:p>
        </p:txBody>
      </p:sp>
      <p:sp>
        <p:nvSpPr>
          <p:cNvPr id="8" name="TextovéPole 7"/>
          <p:cNvSpPr txBox="1"/>
          <p:nvPr/>
        </p:nvSpPr>
        <p:spPr>
          <a:xfrm>
            <a:off x="2657133" y="2180092"/>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2740653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854097" y="980727"/>
            <a:ext cx="1853807" cy="461665"/>
          </a:xfrm>
          <a:prstGeom prst="rect">
            <a:avLst/>
          </a:prstGeom>
          <a:noFill/>
          <a:ln>
            <a:solidFill>
              <a:schemeClr val="tx2">
                <a:lumMod val="75000"/>
              </a:schemeClr>
            </a:solidFill>
          </a:ln>
        </p:spPr>
        <p:txBody>
          <a:bodyPr wrap="square" rtlCol="0">
            <a:spAutoFit/>
          </a:bodyPr>
          <a:lstStyle/>
          <a:p>
            <a:r>
              <a:rPr lang="cs-CZ" sz="2400" dirty="0" smtClean="0"/>
              <a:t>ANOTACE:</a:t>
            </a:r>
            <a:endParaRPr lang="cs-CZ" sz="2400" dirty="0"/>
          </a:p>
        </p:txBody>
      </p:sp>
      <p:sp>
        <p:nvSpPr>
          <p:cNvPr id="3" name="TextovéPole 2"/>
          <p:cNvSpPr txBox="1"/>
          <p:nvPr/>
        </p:nvSpPr>
        <p:spPr>
          <a:xfrm>
            <a:off x="899592" y="1772816"/>
            <a:ext cx="7488832" cy="4093428"/>
          </a:xfrm>
          <a:prstGeom prst="rect">
            <a:avLst/>
          </a:prstGeom>
          <a:noFill/>
          <a:ln>
            <a:solidFill>
              <a:schemeClr val="tx2">
                <a:lumMod val="75000"/>
              </a:schemeClr>
            </a:solidFill>
          </a:ln>
        </p:spPr>
        <p:txBody>
          <a:bodyPr wrap="square" rtlCol="0">
            <a:spAutoFit/>
          </a:bodyPr>
          <a:lstStyle/>
          <a:p>
            <a:r>
              <a:rPr lang="cs-CZ" sz="2000" dirty="0" smtClean="0"/>
              <a:t>	Prezentace je určena pro žáky 5. ročníku ZŠ a procvičuje učivo na téma „můj den a každodenní činnosti“.</a:t>
            </a:r>
          </a:p>
          <a:p>
            <a:r>
              <a:rPr lang="cs-CZ" sz="2000" dirty="0"/>
              <a:t>	</a:t>
            </a:r>
            <a:r>
              <a:rPr lang="cs-CZ" sz="2000" dirty="0" smtClean="0"/>
              <a:t>V první části prezentace žáci popisují obrázek (</a:t>
            </a:r>
            <a:r>
              <a:rPr lang="cs-CZ" sz="2000" dirty="0" err="1" smtClean="0"/>
              <a:t>present</a:t>
            </a:r>
            <a:r>
              <a:rPr lang="cs-CZ" sz="2000" dirty="0" smtClean="0"/>
              <a:t> </a:t>
            </a:r>
            <a:r>
              <a:rPr lang="cs-CZ" sz="2000" dirty="0" err="1" smtClean="0"/>
              <a:t>continuous</a:t>
            </a:r>
            <a:r>
              <a:rPr lang="cs-CZ" sz="2000" dirty="0" smtClean="0"/>
              <a:t>) a odpovídají na otázky týkající se každodenních povinností (</a:t>
            </a:r>
            <a:r>
              <a:rPr lang="cs-CZ" sz="2000" dirty="0" err="1" smtClean="0"/>
              <a:t>present</a:t>
            </a:r>
            <a:r>
              <a:rPr lang="cs-CZ" sz="2000" dirty="0" smtClean="0"/>
              <a:t> </a:t>
            </a:r>
            <a:r>
              <a:rPr lang="cs-CZ" sz="2000" dirty="0" err="1" smtClean="0"/>
              <a:t>simple</a:t>
            </a:r>
            <a:r>
              <a:rPr lang="cs-CZ" sz="2000" dirty="0" smtClean="0"/>
              <a:t>).</a:t>
            </a:r>
          </a:p>
          <a:p>
            <a:r>
              <a:rPr lang="cs-CZ" sz="2000" dirty="0"/>
              <a:t>	</a:t>
            </a:r>
            <a:r>
              <a:rPr lang="cs-CZ" sz="2000" dirty="0" smtClean="0"/>
              <a:t>Podle obrázků popisují svoje každodenní aktivity a řadí je posloupně za sebou.</a:t>
            </a:r>
          </a:p>
          <a:p>
            <a:r>
              <a:rPr lang="cs-CZ" sz="2000" dirty="0"/>
              <a:t>	</a:t>
            </a:r>
            <a:r>
              <a:rPr lang="cs-CZ" sz="2000" dirty="0" smtClean="0"/>
              <a:t> V dalších dvou cvičeních doplňují text uvedenými výrazy.</a:t>
            </a:r>
          </a:p>
          <a:p>
            <a:r>
              <a:rPr lang="cs-CZ" sz="2000" dirty="0"/>
              <a:t>	</a:t>
            </a:r>
            <a:r>
              <a:rPr lang="cs-CZ" sz="2000" dirty="0" smtClean="0"/>
              <a:t>Poslední část obsahuje text, který žáci přečtou a odpovídají na otázky, které učitel k textu vytvoří.</a:t>
            </a:r>
          </a:p>
          <a:p>
            <a:r>
              <a:rPr lang="cs-CZ" sz="2000" dirty="0"/>
              <a:t>	</a:t>
            </a:r>
            <a:r>
              <a:rPr lang="cs-CZ" sz="2000" dirty="0" smtClean="0"/>
              <a:t>Výsledkem prezentace by měla být schopnost dětí vytvořit si vlastní vyprávění na uvedené téma</a:t>
            </a:r>
            <a:r>
              <a:rPr lang="cs-CZ" sz="2000" smtClean="0"/>
              <a:t>. </a:t>
            </a:r>
            <a:r>
              <a:rPr lang="cs-CZ" sz="2000" dirty="0"/>
              <a:t>	</a:t>
            </a:r>
            <a:r>
              <a:rPr lang="cs-CZ" sz="2000" dirty="0" smtClean="0"/>
              <a:t>   </a:t>
            </a:r>
            <a:endParaRPr lang="cs-CZ" sz="2000" dirty="0"/>
          </a:p>
        </p:txBody>
      </p:sp>
    </p:spTree>
    <p:extLst>
      <p:ext uri="{BB962C8B-B14F-4D97-AF65-F5344CB8AC3E}">
        <p14:creationId xmlns:p14="http://schemas.microsoft.com/office/powerpoint/2010/main" val="3435831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371600"/>
            <a:ext cx="3094112" cy="1927225"/>
          </a:xfrm>
        </p:spPr>
        <p:txBody>
          <a:bodyPr/>
          <a:lstStyle/>
          <a:p>
            <a:r>
              <a:rPr lang="cs-CZ" dirty="0" smtClean="0"/>
              <a:t>MY DAY</a:t>
            </a:r>
            <a:endParaRPr lang="cs-CZ" dirty="0"/>
          </a:p>
        </p:txBody>
      </p:sp>
      <p:sp>
        <p:nvSpPr>
          <p:cNvPr id="3" name="Podnadpis 2"/>
          <p:cNvSpPr>
            <a:spLocks noGrp="1"/>
          </p:cNvSpPr>
          <p:nvPr>
            <p:ph type="subTitle" idx="1"/>
          </p:nvPr>
        </p:nvSpPr>
        <p:spPr/>
        <p:txBody>
          <a:bodyPr/>
          <a:lstStyle/>
          <a:p>
            <a:r>
              <a:rPr lang="cs-CZ" dirty="0" smtClean="0"/>
              <a:t>Lenka Kulhavá</a:t>
            </a:r>
            <a:endParaRPr lang="cs-CZ" dirty="0"/>
          </a:p>
        </p:txBody>
      </p:sp>
      <p:sp>
        <p:nvSpPr>
          <p:cNvPr id="4" name="TextovéPole 3"/>
          <p:cNvSpPr txBox="1"/>
          <p:nvPr/>
        </p:nvSpPr>
        <p:spPr>
          <a:xfrm flipV="1">
            <a:off x="251520" y="701988"/>
            <a:ext cx="8640960" cy="5895364"/>
          </a:xfrm>
          <a:prstGeom prst="rect">
            <a:avLst/>
          </a:prstGeom>
          <a:noFill/>
          <a:ln w="76200">
            <a:solidFill>
              <a:srgbClr val="92D050"/>
            </a:solidFill>
          </a:ln>
        </p:spPr>
        <p:txBody>
          <a:bodyPr wrap="square" rtlCol="0">
            <a:spAutoFit/>
          </a:bodyPr>
          <a:lstStyle/>
          <a:p>
            <a:endParaRPr lang="cs-CZ" dirty="0"/>
          </a:p>
        </p:txBody>
      </p:sp>
      <p:pic>
        <p:nvPicPr>
          <p:cNvPr id="1026" name="Picture 2" descr="http://t3.gstatic.com/images?q=tbn:ANd9GcSo1M_o6ZZZN4nngDRPp1LJ4uVucgY7AuZmBCZkf9KpCA3FICm_"/>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178417"/>
            <a:ext cx="3145904" cy="2942505"/>
          </a:xfrm>
          <a:prstGeom prst="rect">
            <a:avLst/>
          </a:prstGeom>
          <a:noFill/>
          <a:ln>
            <a:solidFill>
              <a:schemeClr val="tx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5848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englishexercises.org/makeagame/my_documents/my_pictures/2011/sep/8CC_2007_criancas_desenhando_children_drawing_classe_classroo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009" y="836712"/>
            <a:ext cx="5241095" cy="56459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5652120" y="836712"/>
            <a:ext cx="3024336" cy="5632311"/>
          </a:xfrm>
          <a:prstGeom prst="rect">
            <a:avLst/>
          </a:prstGeom>
          <a:noFill/>
          <a:ln w="57150">
            <a:solidFill>
              <a:srgbClr val="92D050"/>
            </a:solidFill>
          </a:ln>
        </p:spPr>
        <p:txBody>
          <a:bodyPr wrap="square" rtlCol="0">
            <a:spAutoFit/>
          </a:bodyPr>
          <a:lstStyle/>
          <a:p>
            <a:pPr marL="285750" indent="-285750">
              <a:buFont typeface="Wingdings" pitchFamily="2" charset="2"/>
              <a:buChar char="q"/>
            </a:pPr>
            <a:endParaRPr lang="cs-CZ" dirty="0" smtClean="0">
              <a:solidFill>
                <a:srgbClr val="00B050"/>
              </a:solidFill>
            </a:endParaRPr>
          </a:p>
          <a:p>
            <a:pPr marL="285750" indent="-285750">
              <a:buFont typeface="Wingdings" pitchFamily="2" charset="2"/>
              <a:buChar char="q"/>
            </a:pPr>
            <a:r>
              <a:rPr lang="cs-CZ" dirty="0" smtClean="0">
                <a:solidFill>
                  <a:srgbClr val="00B050"/>
                </a:solidFill>
              </a:rPr>
              <a:t>DESCRIBE THE PICTURE</a:t>
            </a:r>
            <a:r>
              <a:rPr lang="cs-CZ" dirty="0" smtClean="0"/>
              <a:t>:</a:t>
            </a:r>
          </a:p>
          <a:p>
            <a:pPr marL="285750" indent="-285750">
              <a:buFont typeface="Wingdings" pitchFamily="2" charset="2"/>
              <a:buChar char="§"/>
            </a:pPr>
            <a:endParaRPr lang="cs-CZ" dirty="0"/>
          </a:p>
          <a:p>
            <a:pPr marL="285750" indent="-285750">
              <a:buFont typeface="Wingdings" pitchFamily="2" charset="2"/>
              <a:buChar char="§"/>
            </a:pPr>
            <a:r>
              <a:rPr lang="cs-CZ" dirty="0" err="1" smtClean="0"/>
              <a:t>Where</a:t>
            </a:r>
            <a:r>
              <a:rPr lang="cs-CZ" dirty="0" smtClean="0"/>
              <a:t> are </a:t>
            </a:r>
            <a:r>
              <a:rPr lang="cs-CZ" dirty="0" err="1" smtClean="0"/>
              <a:t>the</a:t>
            </a:r>
            <a:r>
              <a:rPr lang="cs-CZ" dirty="0" smtClean="0"/>
              <a:t> </a:t>
            </a:r>
            <a:r>
              <a:rPr lang="cs-CZ" dirty="0" err="1" smtClean="0"/>
              <a:t>kids</a:t>
            </a:r>
            <a:r>
              <a:rPr lang="cs-CZ" dirty="0" smtClean="0"/>
              <a:t>?</a:t>
            </a:r>
          </a:p>
          <a:p>
            <a:pPr marL="285750" indent="-285750">
              <a:buFont typeface="Wingdings" pitchFamily="2" charset="2"/>
              <a:buChar char="§"/>
            </a:pPr>
            <a:r>
              <a:rPr lang="cs-CZ" dirty="0" err="1" smtClean="0"/>
              <a:t>What</a:t>
            </a:r>
            <a:r>
              <a:rPr lang="cs-CZ" dirty="0" smtClean="0"/>
              <a:t> are </a:t>
            </a:r>
            <a:r>
              <a:rPr lang="cs-CZ" dirty="0" err="1" smtClean="0"/>
              <a:t>they</a:t>
            </a:r>
            <a:r>
              <a:rPr lang="cs-CZ" dirty="0" smtClean="0"/>
              <a:t> </a:t>
            </a:r>
            <a:r>
              <a:rPr lang="cs-CZ" dirty="0" err="1" smtClean="0"/>
              <a:t>having</a:t>
            </a:r>
            <a:r>
              <a:rPr lang="cs-CZ" dirty="0" smtClean="0"/>
              <a:t>?</a:t>
            </a:r>
          </a:p>
          <a:p>
            <a:pPr marL="285750" indent="-285750">
              <a:buFont typeface="Wingdings" pitchFamily="2" charset="2"/>
              <a:buChar char="§"/>
            </a:pPr>
            <a:r>
              <a:rPr lang="cs-CZ" dirty="0" err="1" smtClean="0"/>
              <a:t>What</a:t>
            </a:r>
            <a:r>
              <a:rPr lang="cs-CZ" dirty="0" smtClean="0"/>
              <a:t> are </a:t>
            </a:r>
            <a:r>
              <a:rPr lang="cs-CZ" dirty="0" err="1" smtClean="0"/>
              <a:t>they</a:t>
            </a:r>
            <a:r>
              <a:rPr lang="cs-CZ" dirty="0" smtClean="0"/>
              <a:t> </a:t>
            </a:r>
            <a:r>
              <a:rPr lang="cs-CZ" dirty="0" err="1" smtClean="0"/>
              <a:t>doing</a:t>
            </a:r>
            <a:r>
              <a:rPr lang="cs-CZ" dirty="0" smtClean="0"/>
              <a:t> in </a:t>
            </a:r>
            <a:r>
              <a:rPr lang="cs-CZ" dirty="0" err="1" smtClean="0"/>
              <a:t>the</a:t>
            </a:r>
            <a:r>
              <a:rPr lang="cs-CZ" dirty="0" smtClean="0"/>
              <a:t> </a:t>
            </a:r>
            <a:r>
              <a:rPr lang="cs-CZ" dirty="0" err="1" smtClean="0"/>
              <a:t>picture</a:t>
            </a:r>
            <a:r>
              <a:rPr lang="cs-CZ" dirty="0" smtClean="0"/>
              <a:t>?</a:t>
            </a:r>
          </a:p>
          <a:p>
            <a:pPr marL="285750" indent="-285750">
              <a:buFont typeface="Wingdings" pitchFamily="2" charset="2"/>
              <a:buChar char="§"/>
            </a:pPr>
            <a:r>
              <a:rPr lang="cs-CZ" dirty="0" err="1" smtClean="0"/>
              <a:t>What</a:t>
            </a:r>
            <a:r>
              <a:rPr lang="cs-CZ" dirty="0" smtClean="0"/>
              <a:t> are </a:t>
            </a:r>
            <a:r>
              <a:rPr lang="cs-CZ" dirty="0" err="1" smtClean="0"/>
              <a:t>they</a:t>
            </a:r>
            <a:r>
              <a:rPr lang="cs-CZ" dirty="0" smtClean="0"/>
              <a:t> </a:t>
            </a:r>
            <a:r>
              <a:rPr lang="cs-CZ" dirty="0" err="1" smtClean="0"/>
              <a:t>learning</a:t>
            </a:r>
            <a:r>
              <a:rPr lang="cs-CZ" dirty="0" smtClean="0"/>
              <a:t>?</a:t>
            </a:r>
          </a:p>
          <a:p>
            <a:pPr marL="285750" indent="-285750">
              <a:buFont typeface="Wingdings" pitchFamily="2" charset="2"/>
              <a:buChar char="§"/>
            </a:pPr>
            <a:r>
              <a:rPr lang="cs-CZ" dirty="0" err="1" smtClean="0"/>
              <a:t>What</a:t>
            </a:r>
            <a:r>
              <a:rPr lang="cs-CZ" dirty="0" smtClean="0"/>
              <a:t> are </a:t>
            </a:r>
            <a:r>
              <a:rPr lang="cs-CZ" dirty="0" err="1" smtClean="0"/>
              <a:t>they</a:t>
            </a:r>
            <a:r>
              <a:rPr lang="cs-CZ" dirty="0" smtClean="0"/>
              <a:t> </a:t>
            </a:r>
            <a:r>
              <a:rPr lang="cs-CZ" dirty="0" err="1" smtClean="0"/>
              <a:t>wearing</a:t>
            </a:r>
            <a:r>
              <a:rPr lang="cs-CZ" dirty="0" smtClean="0"/>
              <a:t>?</a:t>
            </a:r>
          </a:p>
          <a:p>
            <a:endParaRPr lang="cs-CZ" dirty="0"/>
          </a:p>
          <a:p>
            <a:pPr marL="285750" indent="-285750">
              <a:buFont typeface="Wingdings" pitchFamily="2" charset="2"/>
              <a:buChar char="q"/>
            </a:pPr>
            <a:r>
              <a:rPr lang="cs-CZ" dirty="0" smtClean="0">
                <a:solidFill>
                  <a:srgbClr val="00B050"/>
                </a:solidFill>
              </a:rPr>
              <a:t>WHAT DO THEY DO EVERY DAY?</a:t>
            </a:r>
          </a:p>
          <a:p>
            <a:pPr marL="285750" indent="-285750">
              <a:buFont typeface="Wingdings" pitchFamily="2" charset="2"/>
              <a:buChar char="q"/>
            </a:pPr>
            <a:r>
              <a:rPr lang="cs-CZ" dirty="0" smtClean="0">
                <a:solidFill>
                  <a:srgbClr val="00B050"/>
                </a:solidFill>
              </a:rPr>
              <a:t>WHAT ARE YOU DOING AT THE MOMENT?</a:t>
            </a:r>
          </a:p>
          <a:p>
            <a:pPr marL="285750" indent="-285750">
              <a:buFont typeface="Wingdings" pitchFamily="2" charset="2"/>
              <a:buChar char="q"/>
            </a:pPr>
            <a:r>
              <a:rPr lang="cs-CZ" dirty="0" smtClean="0">
                <a:solidFill>
                  <a:srgbClr val="00B050"/>
                </a:solidFill>
              </a:rPr>
              <a:t>WHAT DO YOU DO EVERY DAY?</a:t>
            </a:r>
          </a:p>
          <a:p>
            <a:pPr marL="285750" indent="-285750">
              <a:buFont typeface="Wingdings" pitchFamily="2" charset="2"/>
              <a:buChar char="q"/>
            </a:pPr>
            <a:r>
              <a:rPr lang="cs-CZ" dirty="0" smtClean="0">
                <a:solidFill>
                  <a:srgbClr val="00B050"/>
                </a:solidFill>
              </a:rPr>
              <a:t>WHAT DO YOU DO AT THE WEEKENDS?</a:t>
            </a:r>
            <a:endParaRPr lang="cs-CZ" dirty="0" smtClean="0"/>
          </a:p>
          <a:p>
            <a:r>
              <a:rPr lang="cs-CZ" dirty="0"/>
              <a:t> </a:t>
            </a:r>
          </a:p>
        </p:txBody>
      </p:sp>
    </p:spTree>
    <p:extLst>
      <p:ext uri="{BB962C8B-B14F-4D97-AF65-F5344CB8AC3E}">
        <p14:creationId xmlns:p14="http://schemas.microsoft.com/office/powerpoint/2010/main" val="33391040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9" name="Picture 7"/>
          <p:cNvPicPr>
            <a:picLocks noChangeAspect="1" noChangeArrowheads="1"/>
          </p:cNvPicPr>
          <p:nvPr/>
        </p:nvPicPr>
        <p:blipFill>
          <a:blip r:embed="rId2">
            <a:extLst>
              <a:ext uri="{28A0092B-C50C-407E-A947-70E740481C1C}">
                <a14:useLocalDpi xmlns:a14="http://schemas.microsoft.com/office/drawing/2010/main" val="0"/>
              </a:ext>
            </a:extLst>
          </a:blip>
          <a:srcRect r="864"/>
          <a:stretch>
            <a:fillRect/>
          </a:stretch>
        </p:blipFill>
        <p:spPr bwMode="auto">
          <a:xfrm>
            <a:off x="527050" y="601663"/>
            <a:ext cx="8018463" cy="565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077" name="Text Box 5"/>
          <p:cNvSpPr txBox="1">
            <a:spLocks noChangeArrowheads="1"/>
          </p:cNvSpPr>
          <p:nvPr/>
        </p:nvSpPr>
        <p:spPr bwMode="auto">
          <a:xfrm>
            <a:off x="609600" y="6096000"/>
            <a:ext cx="42672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wake up</a:t>
            </a:r>
          </a:p>
        </p:txBody>
      </p:sp>
    </p:spTree>
    <p:extLst>
      <p:ext uri="{BB962C8B-B14F-4D97-AF65-F5344CB8AC3E}">
        <p14:creationId xmlns:p14="http://schemas.microsoft.com/office/powerpoint/2010/main" val="4141820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3" name="Picture 7"/>
          <p:cNvPicPr>
            <a:picLocks noChangeAspect="1" noChangeArrowheads="1"/>
          </p:cNvPicPr>
          <p:nvPr/>
        </p:nvPicPr>
        <p:blipFill>
          <a:blip r:embed="rId2">
            <a:extLst>
              <a:ext uri="{28A0092B-C50C-407E-A947-70E740481C1C}">
                <a14:useLocalDpi xmlns:a14="http://schemas.microsoft.com/office/drawing/2010/main" val="0"/>
              </a:ext>
            </a:extLst>
          </a:blip>
          <a:srcRect r="691"/>
          <a:stretch>
            <a:fillRect/>
          </a:stretch>
        </p:blipFill>
        <p:spPr bwMode="auto">
          <a:xfrm>
            <a:off x="549275" y="590550"/>
            <a:ext cx="7988300" cy="5681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101" name="Text Box 5"/>
          <p:cNvSpPr txBox="1">
            <a:spLocks noChangeArrowheads="1"/>
          </p:cNvSpPr>
          <p:nvPr/>
        </p:nvSpPr>
        <p:spPr bwMode="auto">
          <a:xfrm>
            <a:off x="609600" y="6096000"/>
            <a:ext cx="45720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wash your face</a:t>
            </a:r>
          </a:p>
        </p:txBody>
      </p:sp>
    </p:spTree>
    <p:extLst>
      <p:ext uri="{BB962C8B-B14F-4D97-AF65-F5344CB8AC3E}">
        <p14:creationId xmlns:p14="http://schemas.microsoft.com/office/powerpoint/2010/main" val="21505183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590550"/>
            <a:ext cx="8045450" cy="5681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25" name="Text Box 5"/>
          <p:cNvSpPr txBox="1">
            <a:spLocks noChangeArrowheads="1"/>
          </p:cNvSpPr>
          <p:nvPr/>
        </p:nvSpPr>
        <p:spPr bwMode="auto">
          <a:xfrm>
            <a:off x="609600" y="6096000"/>
            <a:ext cx="4724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take a shower</a:t>
            </a:r>
          </a:p>
        </p:txBody>
      </p:sp>
    </p:spTree>
    <p:extLst>
      <p:ext uri="{BB962C8B-B14F-4D97-AF65-F5344CB8AC3E}">
        <p14:creationId xmlns:p14="http://schemas.microsoft.com/office/powerpoint/2010/main" val="29362797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1" name="Picture 7"/>
          <p:cNvPicPr>
            <a:picLocks noChangeAspect="1" noChangeArrowheads="1"/>
          </p:cNvPicPr>
          <p:nvPr/>
        </p:nvPicPr>
        <p:blipFill>
          <a:blip r:embed="rId2">
            <a:extLst>
              <a:ext uri="{28A0092B-C50C-407E-A947-70E740481C1C}">
                <a14:useLocalDpi xmlns:a14="http://schemas.microsoft.com/office/drawing/2010/main" val="0"/>
              </a:ext>
            </a:extLst>
          </a:blip>
          <a:srcRect r="691"/>
          <a:stretch>
            <a:fillRect/>
          </a:stretch>
        </p:blipFill>
        <p:spPr bwMode="auto">
          <a:xfrm>
            <a:off x="549275" y="596900"/>
            <a:ext cx="7988300" cy="567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9" name="Text Box 5"/>
          <p:cNvSpPr txBox="1">
            <a:spLocks noChangeArrowheads="1"/>
          </p:cNvSpPr>
          <p:nvPr/>
        </p:nvSpPr>
        <p:spPr bwMode="auto">
          <a:xfrm>
            <a:off x="609600" y="6096000"/>
            <a:ext cx="45720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dry your hair</a:t>
            </a:r>
          </a:p>
        </p:txBody>
      </p:sp>
    </p:spTree>
    <p:extLst>
      <p:ext uri="{BB962C8B-B14F-4D97-AF65-F5344CB8AC3E}">
        <p14:creationId xmlns:p14="http://schemas.microsoft.com/office/powerpoint/2010/main" val="3372404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5" name="Picture 7"/>
          <p:cNvPicPr>
            <a:picLocks noChangeAspect="1" noChangeArrowheads="1"/>
          </p:cNvPicPr>
          <p:nvPr/>
        </p:nvPicPr>
        <p:blipFill>
          <a:blip r:embed="rId2">
            <a:extLst>
              <a:ext uri="{28A0092B-C50C-407E-A947-70E740481C1C}">
                <a14:useLocalDpi xmlns:a14="http://schemas.microsoft.com/office/drawing/2010/main" val="0"/>
              </a:ext>
            </a:extLst>
          </a:blip>
          <a:srcRect r="533"/>
          <a:stretch>
            <a:fillRect/>
          </a:stretch>
        </p:blipFill>
        <p:spPr bwMode="auto">
          <a:xfrm>
            <a:off x="549275" y="608013"/>
            <a:ext cx="8001000" cy="5648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173" name="Text Box 5"/>
          <p:cNvSpPr txBox="1">
            <a:spLocks noChangeArrowheads="1"/>
          </p:cNvSpPr>
          <p:nvPr/>
        </p:nvSpPr>
        <p:spPr bwMode="auto">
          <a:xfrm>
            <a:off x="609600" y="6096000"/>
            <a:ext cx="42672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brush your hair</a:t>
            </a:r>
          </a:p>
        </p:txBody>
      </p:sp>
    </p:spTree>
    <p:extLst>
      <p:ext uri="{BB962C8B-B14F-4D97-AF65-F5344CB8AC3E}">
        <p14:creationId xmlns:p14="http://schemas.microsoft.com/office/powerpoint/2010/main" val="29906100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9"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596900"/>
            <a:ext cx="8045450" cy="567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200" name="Text Box 8"/>
          <p:cNvSpPr txBox="1">
            <a:spLocks noChangeArrowheads="1"/>
          </p:cNvSpPr>
          <p:nvPr/>
        </p:nvSpPr>
        <p:spPr bwMode="auto">
          <a:xfrm>
            <a:off x="609600" y="6096000"/>
            <a:ext cx="50292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eat breakfast</a:t>
            </a:r>
          </a:p>
        </p:txBody>
      </p:sp>
    </p:spTree>
    <p:extLst>
      <p:ext uri="{BB962C8B-B14F-4D97-AF65-F5344CB8AC3E}">
        <p14:creationId xmlns:p14="http://schemas.microsoft.com/office/powerpoint/2010/main" val="11348597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30" name="Picture 1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601663"/>
            <a:ext cx="8043863" cy="565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26" name="Text Box 10"/>
          <p:cNvSpPr txBox="1">
            <a:spLocks noChangeArrowheads="1"/>
          </p:cNvSpPr>
          <p:nvPr/>
        </p:nvSpPr>
        <p:spPr bwMode="auto">
          <a:xfrm>
            <a:off x="609600" y="6096000"/>
            <a:ext cx="4876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brush your teeth</a:t>
            </a:r>
          </a:p>
        </p:txBody>
      </p:sp>
    </p:spTree>
    <p:extLst>
      <p:ext uri="{BB962C8B-B14F-4D97-AF65-F5344CB8AC3E}">
        <p14:creationId xmlns:p14="http://schemas.microsoft.com/office/powerpoint/2010/main" val="40356723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7" name="Picture 7"/>
          <p:cNvPicPr>
            <a:picLocks noChangeAspect="1" noChangeArrowheads="1"/>
          </p:cNvPicPr>
          <p:nvPr/>
        </p:nvPicPr>
        <p:blipFill>
          <a:blip r:embed="rId2">
            <a:extLst>
              <a:ext uri="{28A0092B-C50C-407E-A947-70E740481C1C}">
                <a14:useLocalDpi xmlns:a14="http://schemas.microsoft.com/office/drawing/2010/main" val="0"/>
              </a:ext>
            </a:extLst>
          </a:blip>
          <a:srcRect r="706"/>
          <a:stretch>
            <a:fillRect/>
          </a:stretch>
        </p:blipFill>
        <p:spPr bwMode="auto">
          <a:xfrm>
            <a:off x="527050" y="601663"/>
            <a:ext cx="8031163" cy="565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45" name="Text Box 5"/>
          <p:cNvSpPr txBox="1">
            <a:spLocks noChangeArrowheads="1"/>
          </p:cNvSpPr>
          <p:nvPr/>
        </p:nvSpPr>
        <p:spPr bwMode="auto">
          <a:xfrm>
            <a:off x="609600" y="6096000"/>
            <a:ext cx="50292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get dressed</a:t>
            </a:r>
          </a:p>
        </p:txBody>
      </p:sp>
    </p:spTree>
    <p:extLst>
      <p:ext uri="{BB962C8B-B14F-4D97-AF65-F5344CB8AC3E}">
        <p14:creationId xmlns:p14="http://schemas.microsoft.com/office/powerpoint/2010/main" val="20530659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601663"/>
            <a:ext cx="7999413" cy="565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69" name="Text Box 5"/>
          <p:cNvSpPr txBox="1">
            <a:spLocks noChangeArrowheads="1"/>
          </p:cNvSpPr>
          <p:nvPr/>
        </p:nvSpPr>
        <p:spPr bwMode="auto">
          <a:xfrm>
            <a:off x="685800" y="60960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go to the bathroom</a:t>
            </a:r>
          </a:p>
        </p:txBody>
      </p:sp>
    </p:spTree>
    <p:extLst>
      <p:ext uri="{BB962C8B-B14F-4D97-AF65-F5344CB8AC3E}">
        <p14:creationId xmlns:p14="http://schemas.microsoft.com/office/powerpoint/2010/main" val="36659849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5" name="Picture 7"/>
          <p:cNvPicPr>
            <a:picLocks noChangeAspect="1" noChangeArrowheads="1"/>
          </p:cNvPicPr>
          <p:nvPr/>
        </p:nvPicPr>
        <p:blipFill>
          <a:blip r:embed="rId2">
            <a:extLst>
              <a:ext uri="{28A0092B-C50C-407E-A947-70E740481C1C}">
                <a14:useLocalDpi xmlns:a14="http://schemas.microsoft.com/office/drawing/2010/main" val="0"/>
              </a:ext>
            </a:extLst>
          </a:blip>
          <a:srcRect r="533"/>
          <a:stretch>
            <a:fillRect/>
          </a:stretch>
        </p:blipFill>
        <p:spPr bwMode="auto">
          <a:xfrm>
            <a:off x="549275" y="590550"/>
            <a:ext cx="8001000" cy="5681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293" name="Text Box 5"/>
          <p:cNvSpPr txBox="1">
            <a:spLocks noChangeArrowheads="1"/>
          </p:cNvSpPr>
          <p:nvPr/>
        </p:nvSpPr>
        <p:spPr bwMode="auto">
          <a:xfrm>
            <a:off x="609600" y="6096000"/>
            <a:ext cx="4724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make your bed</a:t>
            </a:r>
          </a:p>
        </p:txBody>
      </p:sp>
    </p:spTree>
    <p:extLst>
      <p:ext uri="{BB962C8B-B14F-4D97-AF65-F5344CB8AC3E}">
        <p14:creationId xmlns:p14="http://schemas.microsoft.com/office/powerpoint/2010/main" val="29569206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9" name="Picture 7"/>
          <p:cNvPicPr>
            <a:picLocks noChangeAspect="1" noChangeArrowheads="1"/>
          </p:cNvPicPr>
          <p:nvPr/>
        </p:nvPicPr>
        <p:blipFill>
          <a:blip r:embed="rId2">
            <a:extLst>
              <a:ext uri="{28A0092B-C50C-407E-A947-70E740481C1C}">
                <a14:useLocalDpi xmlns:a14="http://schemas.microsoft.com/office/drawing/2010/main" val="0"/>
              </a:ext>
            </a:extLst>
          </a:blip>
          <a:srcRect r="691"/>
          <a:stretch>
            <a:fillRect/>
          </a:stretch>
        </p:blipFill>
        <p:spPr bwMode="auto">
          <a:xfrm>
            <a:off x="549275" y="601663"/>
            <a:ext cx="7988300" cy="565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317" name="Text Box 5"/>
          <p:cNvSpPr txBox="1">
            <a:spLocks noChangeArrowheads="1"/>
          </p:cNvSpPr>
          <p:nvPr/>
        </p:nvSpPr>
        <p:spPr bwMode="auto">
          <a:xfrm>
            <a:off x="609600" y="6096000"/>
            <a:ext cx="39624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go to school</a:t>
            </a:r>
          </a:p>
        </p:txBody>
      </p:sp>
    </p:spTree>
    <p:extLst>
      <p:ext uri="{BB962C8B-B14F-4D97-AF65-F5344CB8AC3E}">
        <p14:creationId xmlns:p14="http://schemas.microsoft.com/office/powerpoint/2010/main" val="34639521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3"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579438"/>
            <a:ext cx="8043863" cy="5703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341" name="Text Box 5"/>
          <p:cNvSpPr txBox="1">
            <a:spLocks noChangeArrowheads="1"/>
          </p:cNvSpPr>
          <p:nvPr/>
        </p:nvSpPr>
        <p:spPr bwMode="auto">
          <a:xfrm>
            <a:off x="609600" y="6096000"/>
            <a:ext cx="27432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study</a:t>
            </a:r>
          </a:p>
        </p:txBody>
      </p:sp>
    </p:spTree>
    <p:extLst>
      <p:ext uri="{BB962C8B-B14F-4D97-AF65-F5344CB8AC3E}">
        <p14:creationId xmlns:p14="http://schemas.microsoft.com/office/powerpoint/2010/main" val="34053500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601663"/>
            <a:ext cx="8045450" cy="565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365" name="Text Box 5"/>
          <p:cNvSpPr txBox="1">
            <a:spLocks noChangeArrowheads="1"/>
          </p:cNvSpPr>
          <p:nvPr/>
        </p:nvSpPr>
        <p:spPr bwMode="auto">
          <a:xfrm>
            <a:off x="609600" y="6096000"/>
            <a:ext cx="2971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eat lunch</a:t>
            </a:r>
          </a:p>
        </p:txBody>
      </p:sp>
    </p:spTree>
    <p:extLst>
      <p:ext uri="{BB962C8B-B14F-4D97-AF65-F5344CB8AC3E}">
        <p14:creationId xmlns:p14="http://schemas.microsoft.com/office/powerpoint/2010/main" val="26199888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91" name="Picture 7"/>
          <p:cNvPicPr>
            <a:picLocks noChangeAspect="1" noChangeArrowheads="1"/>
          </p:cNvPicPr>
          <p:nvPr/>
        </p:nvPicPr>
        <p:blipFill>
          <a:blip r:embed="rId2">
            <a:extLst>
              <a:ext uri="{28A0092B-C50C-407E-A947-70E740481C1C}">
                <a14:useLocalDpi xmlns:a14="http://schemas.microsoft.com/office/drawing/2010/main" val="0"/>
              </a:ext>
            </a:extLst>
          </a:blip>
          <a:srcRect r="1001"/>
          <a:stretch>
            <a:fillRect/>
          </a:stretch>
        </p:blipFill>
        <p:spPr bwMode="auto">
          <a:xfrm>
            <a:off x="527050" y="596900"/>
            <a:ext cx="8007350" cy="567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89" name="Text Box 5"/>
          <p:cNvSpPr txBox="1">
            <a:spLocks noChangeArrowheads="1"/>
          </p:cNvSpPr>
          <p:nvPr/>
        </p:nvSpPr>
        <p:spPr bwMode="auto">
          <a:xfrm>
            <a:off x="609600" y="6096000"/>
            <a:ext cx="80010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go home</a:t>
            </a:r>
          </a:p>
        </p:txBody>
      </p:sp>
    </p:spTree>
    <p:extLst>
      <p:ext uri="{BB962C8B-B14F-4D97-AF65-F5344CB8AC3E}">
        <p14:creationId xmlns:p14="http://schemas.microsoft.com/office/powerpoint/2010/main" val="8519594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5" name="Picture 7"/>
          <p:cNvPicPr>
            <a:picLocks noChangeAspect="1" noChangeArrowheads="1"/>
          </p:cNvPicPr>
          <p:nvPr/>
        </p:nvPicPr>
        <p:blipFill>
          <a:blip r:embed="rId2">
            <a:extLst>
              <a:ext uri="{28A0092B-C50C-407E-A947-70E740481C1C}">
                <a14:useLocalDpi xmlns:a14="http://schemas.microsoft.com/office/drawing/2010/main" val="0"/>
              </a:ext>
            </a:extLst>
          </a:blip>
          <a:srcRect r="711"/>
          <a:stretch>
            <a:fillRect/>
          </a:stretch>
        </p:blipFill>
        <p:spPr bwMode="auto">
          <a:xfrm>
            <a:off x="549275" y="585788"/>
            <a:ext cx="7986713" cy="5692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3" name="Text Box 5"/>
          <p:cNvSpPr txBox="1">
            <a:spLocks noChangeArrowheads="1"/>
          </p:cNvSpPr>
          <p:nvPr/>
        </p:nvSpPr>
        <p:spPr bwMode="auto">
          <a:xfrm>
            <a:off x="609600" y="6096000"/>
            <a:ext cx="46482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do homework</a:t>
            </a:r>
          </a:p>
        </p:txBody>
      </p:sp>
    </p:spTree>
    <p:extLst>
      <p:ext uri="{BB962C8B-B14F-4D97-AF65-F5344CB8AC3E}">
        <p14:creationId xmlns:p14="http://schemas.microsoft.com/office/powerpoint/2010/main" val="11361316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9" name="Picture 7"/>
          <p:cNvPicPr>
            <a:picLocks noChangeAspect="1" noChangeArrowheads="1"/>
          </p:cNvPicPr>
          <p:nvPr/>
        </p:nvPicPr>
        <p:blipFill>
          <a:blip r:embed="rId2">
            <a:extLst>
              <a:ext uri="{28A0092B-C50C-407E-A947-70E740481C1C}">
                <a14:useLocalDpi xmlns:a14="http://schemas.microsoft.com/office/drawing/2010/main" val="0"/>
              </a:ext>
            </a:extLst>
          </a:blip>
          <a:srcRect r="711"/>
          <a:stretch>
            <a:fillRect/>
          </a:stretch>
        </p:blipFill>
        <p:spPr bwMode="auto">
          <a:xfrm>
            <a:off x="549275" y="596900"/>
            <a:ext cx="7986713" cy="567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437" name="Text Box 5"/>
          <p:cNvSpPr txBox="1">
            <a:spLocks noChangeArrowheads="1"/>
          </p:cNvSpPr>
          <p:nvPr/>
        </p:nvSpPr>
        <p:spPr bwMode="auto">
          <a:xfrm>
            <a:off x="609600" y="6096000"/>
            <a:ext cx="6781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eat dinner</a:t>
            </a:r>
          </a:p>
        </p:txBody>
      </p:sp>
    </p:spTree>
    <p:extLst>
      <p:ext uri="{BB962C8B-B14F-4D97-AF65-F5344CB8AC3E}">
        <p14:creationId xmlns:p14="http://schemas.microsoft.com/office/powerpoint/2010/main" val="8947156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3"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601663"/>
            <a:ext cx="8043863" cy="565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9461" name="Text Box 5"/>
          <p:cNvSpPr txBox="1">
            <a:spLocks noChangeArrowheads="1"/>
          </p:cNvSpPr>
          <p:nvPr/>
        </p:nvSpPr>
        <p:spPr bwMode="auto">
          <a:xfrm>
            <a:off x="609600" y="6096000"/>
            <a:ext cx="67056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take a bath</a:t>
            </a:r>
          </a:p>
        </p:txBody>
      </p:sp>
    </p:spTree>
    <p:extLst>
      <p:ext uri="{BB962C8B-B14F-4D97-AF65-F5344CB8AC3E}">
        <p14:creationId xmlns:p14="http://schemas.microsoft.com/office/powerpoint/2010/main" val="33690644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601663"/>
            <a:ext cx="8043863" cy="565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485" name="Text Box 5"/>
          <p:cNvSpPr txBox="1">
            <a:spLocks noChangeArrowheads="1"/>
          </p:cNvSpPr>
          <p:nvPr/>
        </p:nvSpPr>
        <p:spPr bwMode="auto">
          <a:xfrm>
            <a:off x="685800" y="6096000"/>
            <a:ext cx="63246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sz="4400"/>
              <a:t>go to bed</a:t>
            </a:r>
          </a:p>
        </p:txBody>
      </p:sp>
    </p:spTree>
    <p:extLst>
      <p:ext uri="{BB962C8B-B14F-4D97-AF65-F5344CB8AC3E}">
        <p14:creationId xmlns:p14="http://schemas.microsoft.com/office/powerpoint/2010/main" val="193155321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871846"/>
            <a:ext cx="5112568" cy="1754326"/>
          </a:xfrm>
          <a:prstGeom prst="rect">
            <a:avLst/>
          </a:prstGeom>
          <a:noFill/>
        </p:spPr>
        <p:txBody>
          <a:bodyPr wrap="square" rtlCol="0">
            <a:spAutoFit/>
          </a:bodyPr>
          <a:lstStyle/>
          <a:p>
            <a:r>
              <a:rPr lang="cs-CZ" sz="3600" b="1" dirty="0" smtClean="0">
                <a:solidFill>
                  <a:srgbClr val="C00000"/>
                </a:solidFill>
              </a:rPr>
              <a:t>MY DAY</a:t>
            </a:r>
          </a:p>
          <a:p>
            <a:r>
              <a:rPr lang="cs-CZ" sz="3200" b="1" dirty="0" err="1" smtClean="0">
                <a:solidFill>
                  <a:srgbClr val="00B050"/>
                </a:solidFill>
              </a:rPr>
              <a:t>Daily</a:t>
            </a:r>
            <a:r>
              <a:rPr lang="cs-CZ" sz="3200" b="1" dirty="0" smtClean="0">
                <a:solidFill>
                  <a:srgbClr val="00B050"/>
                </a:solidFill>
              </a:rPr>
              <a:t> </a:t>
            </a:r>
            <a:r>
              <a:rPr lang="cs-CZ" sz="3200" b="1" dirty="0" err="1" smtClean="0">
                <a:solidFill>
                  <a:srgbClr val="00B050"/>
                </a:solidFill>
              </a:rPr>
              <a:t>Routine</a:t>
            </a:r>
            <a:endParaRPr lang="cs-CZ" sz="3200" b="1" dirty="0" smtClean="0">
              <a:solidFill>
                <a:srgbClr val="00B050"/>
              </a:solidFill>
            </a:endParaRPr>
          </a:p>
          <a:p>
            <a:r>
              <a:rPr lang="cs-CZ" sz="3600" b="1" dirty="0" smtClean="0"/>
              <a:t> </a:t>
            </a:r>
            <a:endParaRPr lang="cs-CZ" sz="3600" b="1" dirty="0"/>
          </a:p>
        </p:txBody>
      </p:sp>
      <p:sp>
        <p:nvSpPr>
          <p:cNvPr id="5" name="TextovéPole 4"/>
          <p:cNvSpPr txBox="1"/>
          <p:nvPr/>
        </p:nvSpPr>
        <p:spPr>
          <a:xfrm>
            <a:off x="5808174" y="871846"/>
            <a:ext cx="3084306" cy="5632312"/>
          </a:xfrm>
          <a:prstGeom prst="rect">
            <a:avLst/>
          </a:prstGeom>
          <a:noFill/>
          <a:ln w="57150">
            <a:solidFill>
              <a:srgbClr val="00B050"/>
            </a:solidFill>
          </a:ln>
        </p:spPr>
        <p:txBody>
          <a:bodyPr wrap="square" rtlCol="0">
            <a:spAutoFit/>
          </a:bodyPr>
          <a:lstStyle/>
          <a:p>
            <a:pPr marL="342900" indent="-342900">
              <a:buFont typeface="Arial" pitchFamily="34" charset="0"/>
              <a:buChar char="•"/>
            </a:pPr>
            <a:r>
              <a:rPr lang="en-US" sz="2000" b="1" dirty="0"/>
              <a:t>wake </a:t>
            </a:r>
            <a:r>
              <a:rPr lang="en-US" sz="2000" b="1" dirty="0" smtClean="0"/>
              <a:t>up</a:t>
            </a:r>
            <a:r>
              <a:rPr lang="cs-CZ" sz="2000" b="1" dirty="0"/>
              <a:t>?</a:t>
            </a:r>
            <a:r>
              <a:rPr lang="cs-CZ" sz="2000" b="1" dirty="0" smtClean="0"/>
              <a:t> </a:t>
            </a:r>
          </a:p>
          <a:p>
            <a:pPr marL="342900" indent="-342900">
              <a:buFont typeface="Arial" pitchFamily="34" charset="0"/>
              <a:buChar char="•"/>
            </a:pPr>
            <a:r>
              <a:rPr lang="en-US" sz="2000" b="1" dirty="0" smtClean="0"/>
              <a:t>wash </a:t>
            </a:r>
            <a:r>
              <a:rPr lang="en-US" sz="2000" b="1" dirty="0"/>
              <a:t>your </a:t>
            </a:r>
            <a:r>
              <a:rPr lang="en-US" sz="2000" b="1" dirty="0" smtClean="0"/>
              <a:t>face</a:t>
            </a:r>
            <a:r>
              <a:rPr lang="cs-CZ" sz="2000" b="1" dirty="0"/>
              <a:t>?</a:t>
            </a:r>
            <a:endParaRPr lang="cs-CZ" sz="2000" b="1" dirty="0" smtClean="0"/>
          </a:p>
          <a:p>
            <a:pPr marL="342900" indent="-342900">
              <a:buFont typeface="Arial" pitchFamily="34" charset="0"/>
              <a:buChar char="•"/>
            </a:pPr>
            <a:r>
              <a:rPr lang="en-US" sz="2000" b="1" dirty="0" smtClean="0"/>
              <a:t>take </a:t>
            </a:r>
            <a:r>
              <a:rPr lang="en-US" sz="2000" b="1" dirty="0"/>
              <a:t>a </a:t>
            </a:r>
            <a:r>
              <a:rPr lang="en-US" sz="2000" b="1" dirty="0" smtClean="0"/>
              <a:t>shower</a:t>
            </a:r>
            <a:r>
              <a:rPr lang="cs-CZ" sz="2000" b="1" dirty="0"/>
              <a:t>?</a:t>
            </a:r>
            <a:endParaRPr lang="cs-CZ" sz="2000" b="1" dirty="0" smtClean="0"/>
          </a:p>
          <a:p>
            <a:pPr marL="342900" indent="-342900">
              <a:buFont typeface="Arial" pitchFamily="34" charset="0"/>
              <a:buChar char="•"/>
            </a:pPr>
            <a:r>
              <a:rPr lang="en-US" sz="2000" b="1" dirty="0" smtClean="0"/>
              <a:t>dry </a:t>
            </a:r>
            <a:r>
              <a:rPr lang="en-US" sz="2000" b="1" dirty="0"/>
              <a:t>your </a:t>
            </a:r>
            <a:r>
              <a:rPr lang="en-US" sz="2000" b="1" dirty="0" smtClean="0"/>
              <a:t>hair</a:t>
            </a:r>
            <a:r>
              <a:rPr lang="cs-CZ" sz="2000" b="1" dirty="0" smtClean="0"/>
              <a:t>?</a:t>
            </a:r>
            <a:r>
              <a:rPr lang="en-US" sz="2000" b="1" dirty="0" smtClean="0"/>
              <a:t> </a:t>
            </a:r>
            <a:endParaRPr lang="cs-CZ" sz="2000" b="1" dirty="0" smtClean="0"/>
          </a:p>
          <a:p>
            <a:pPr marL="342900" indent="-342900">
              <a:buFont typeface="Arial" pitchFamily="34" charset="0"/>
              <a:buChar char="•"/>
            </a:pPr>
            <a:r>
              <a:rPr lang="en-US" sz="2000" b="1" dirty="0" smtClean="0"/>
              <a:t>brush </a:t>
            </a:r>
            <a:r>
              <a:rPr lang="en-US" sz="2000" b="1" dirty="0"/>
              <a:t>your </a:t>
            </a:r>
            <a:r>
              <a:rPr lang="en-US" sz="2000" b="1" dirty="0" smtClean="0"/>
              <a:t>teeth</a:t>
            </a:r>
            <a:r>
              <a:rPr lang="cs-CZ" sz="2000" b="1" dirty="0"/>
              <a:t>?</a:t>
            </a:r>
            <a:endParaRPr lang="cs-CZ" sz="2000" b="1" dirty="0" smtClean="0"/>
          </a:p>
          <a:p>
            <a:pPr marL="342900" indent="-342900">
              <a:buFont typeface="Arial" pitchFamily="34" charset="0"/>
              <a:buChar char="•"/>
            </a:pPr>
            <a:r>
              <a:rPr lang="en-US" sz="2000" b="1" dirty="0" smtClean="0"/>
              <a:t>eat breakfast</a:t>
            </a:r>
            <a:r>
              <a:rPr lang="cs-CZ" sz="2000" b="1" dirty="0"/>
              <a:t>?</a:t>
            </a:r>
            <a:endParaRPr lang="cs-CZ" sz="2000" b="1" dirty="0" smtClean="0"/>
          </a:p>
          <a:p>
            <a:pPr marL="342900" indent="-342900">
              <a:buFont typeface="Arial" pitchFamily="34" charset="0"/>
              <a:buChar char="•"/>
            </a:pPr>
            <a:r>
              <a:rPr lang="en-US" sz="2000" b="1" dirty="0" smtClean="0"/>
              <a:t>brush </a:t>
            </a:r>
            <a:r>
              <a:rPr lang="en-US" sz="2000" b="1" dirty="0"/>
              <a:t>your </a:t>
            </a:r>
            <a:r>
              <a:rPr lang="en-US" sz="2000" b="1" dirty="0" smtClean="0"/>
              <a:t>teeth</a:t>
            </a:r>
            <a:r>
              <a:rPr lang="cs-CZ" sz="2000" b="1" dirty="0"/>
              <a:t>?</a:t>
            </a:r>
            <a:endParaRPr lang="cs-CZ" sz="2000" b="1" dirty="0" smtClean="0"/>
          </a:p>
          <a:p>
            <a:pPr marL="342900" indent="-342900">
              <a:buFont typeface="Arial" pitchFamily="34" charset="0"/>
              <a:buChar char="•"/>
            </a:pPr>
            <a:r>
              <a:rPr lang="en-US" sz="2000" b="1" dirty="0" smtClean="0"/>
              <a:t>get dressed</a:t>
            </a:r>
            <a:r>
              <a:rPr lang="cs-CZ" sz="2000" b="1" dirty="0"/>
              <a:t>?</a:t>
            </a:r>
            <a:endParaRPr lang="cs-CZ" sz="2000" b="1" dirty="0" smtClean="0"/>
          </a:p>
          <a:p>
            <a:pPr marL="342900" indent="-342900">
              <a:buFont typeface="Arial" pitchFamily="34" charset="0"/>
              <a:buChar char="•"/>
            </a:pPr>
            <a:r>
              <a:rPr lang="en-US" sz="2000" b="1" dirty="0" smtClean="0"/>
              <a:t>go </a:t>
            </a:r>
            <a:r>
              <a:rPr lang="en-US" sz="2000" b="1" dirty="0"/>
              <a:t>to the </a:t>
            </a:r>
            <a:r>
              <a:rPr lang="en-US" sz="2000" b="1" dirty="0" smtClean="0"/>
              <a:t>bathroom</a:t>
            </a:r>
            <a:r>
              <a:rPr lang="cs-CZ" sz="2000" b="1" dirty="0"/>
              <a:t>?</a:t>
            </a:r>
            <a:endParaRPr lang="cs-CZ" sz="2000" b="1" dirty="0" smtClean="0"/>
          </a:p>
          <a:p>
            <a:pPr marL="342900" indent="-342900">
              <a:buFont typeface="Arial" pitchFamily="34" charset="0"/>
              <a:buChar char="•"/>
            </a:pPr>
            <a:r>
              <a:rPr lang="en-US" sz="2000" b="1" dirty="0" smtClean="0"/>
              <a:t>make </a:t>
            </a:r>
            <a:r>
              <a:rPr lang="en-US" sz="2000" b="1" dirty="0"/>
              <a:t>your </a:t>
            </a:r>
            <a:r>
              <a:rPr lang="en-US" sz="2000" b="1" dirty="0" smtClean="0"/>
              <a:t>bed</a:t>
            </a:r>
            <a:r>
              <a:rPr lang="cs-CZ" sz="2000" b="1" dirty="0"/>
              <a:t>?</a:t>
            </a:r>
            <a:endParaRPr lang="cs-CZ" sz="2000" b="1" dirty="0" smtClean="0"/>
          </a:p>
          <a:p>
            <a:pPr marL="342900" indent="-342900">
              <a:buFont typeface="Arial" pitchFamily="34" charset="0"/>
              <a:buChar char="•"/>
            </a:pPr>
            <a:r>
              <a:rPr lang="en-US" sz="2000" b="1" dirty="0" smtClean="0"/>
              <a:t>go </a:t>
            </a:r>
            <a:r>
              <a:rPr lang="en-US" sz="2000" b="1" dirty="0"/>
              <a:t>to </a:t>
            </a:r>
            <a:r>
              <a:rPr lang="en-US" sz="2000" b="1" dirty="0" smtClean="0"/>
              <a:t>school</a:t>
            </a:r>
            <a:r>
              <a:rPr lang="cs-CZ" sz="2000" b="1" dirty="0"/>
              <a:t>?</a:t>
            </a:r>
            <a:endParaRPr lang="cs-CZ" sz="2000" b="1" dirty="0" smtClean="0"/>
          </a:p>
          <a:p>
            <a:pPr marL="342900" indent="-342900">
              <a:buFont typeface="Arial" pitchFamily="34" charset="0"/>
              <a:buChar char="•"/>
            </a:pPr>
            <a:r>
              <a:rPr lang="en-US" sz="2000" b="1" dirty="0" smtClean="0"/>
              <a:t>study</a:t>
            </a:r>
            <a:r>
              <a:rPr lang="cs-CZ" sz="2000" b="1" dirty="0"/>
              <a:t>?</a:t>
            </a:r>
            <a:endParaRPr lang="cs-CZ" sz="2000" b="1" dirty="0" smtClean="0"/>
          </a:p>
          <a:p>
            <a:pPr marL="342900" indent="-342900">
              <a:buFont typeface="Arial" pitchFamily="34" charset="0"/>
              <a:buChar char="•"/>
            </a:pPr>
            <a:r>
              <a:rPr lang="en-US" sz="2000" b="1" dirty="0" smtClean="0"/>
              <a:t>have lunch</a:t>
            </a:r>
            <a:r>
              <a:rPr lang="cs-CZ" sz="2000" b="1" dirty="0"/>
              <a:t>?</a:t>
            </a:r>
            <a:endParaRPr lang="cs-CZ" sz="2000" b="1" dirty="0" smtClean="0"/>
          </a:p>
          <a:p>
            <a:pPr marL="342900" indent="-342900">
              <a:buFont typeface="Arial" pitchFamily="34" charset="0"/>
              <a:buChar char="•"/>
            </a:pPr>
            <a:r>
              <a:rPr lang="en-US" sz="2000" b="1" dirty="0" smtClean="0"/>
              <a:t>get home</a:t>
            </a:r>
            <a:r>
              <a:rPr lang="cs-CZ" sz="2000" b="1" dirty="0" smtClean="0"/>
              <a:t>?</a:t>
            </a:r>
            <a:r>
              <a:rPr lang="en-US" sz="2000" b="1" dirty="0" smtClean="0"/>
              <a:t> </a:t>
            </a:r>
            <a:endParaRPr lang="cs-CZ" sz="2000" b="1" dirty="0" smtClean="0"/>
          </a:p>
          <a:p>
            <a:pPr marL="342900" indent="-342900">
              <a:buFont typeface="Arial" pitchFamily="34" charset="0"/>
              <a:buChar char="•"/>
            </a:pPr>
            <a:r>
              <a:rPr lang="en-US" sz="2000" b="1" dirty="0" smtClean="0"/>
              <a:t>do </a:t>
            </a:r>
            <a:r>
              <a:rPr lang="en-US" sz="2000" b="1" dirty="0"/>
              <a:t>your </a:t>
            </a:r>
            <a:r>
              <a:rPr lang="en-US" sz="2000" b="1" dirty="0" smtClean="0"/>
              <a:t>homework</a:t>
            </a:r>
            <a:r>
              <a:rPr lang="cs-CZ" sz="2000" b="1" dirty="0"/>
              <a:t>?</a:t>
            </a:r>
            <a:endParaRPr lang="cs-CZ" sz="2000" b="1" dirty="0" smtClean="0"/>
          </a:p>
          <a:p>
            <a:pPr marL="342900" indent="-342900">
              <a:buFont typeface="Arial" pitchFamily="34" charset="0"/>
              <a:buChar char="•"/>
            </a:pPr>
            <a:r>
              <a:rPr lang="en-US" sz="2000" b="1" dirty="0" smtClean="0"/>
              <a:t>have dinner</a:t>
            </a:r>
            <a:r>
              <a:rPr lang="cs-CZ" sz="2000" b="1" dirty="0"/>
              <a:t>?</a:t>
            </a:r>
            <a:endParaRPr lang="cs-CZ" sz="2000" b="1" dirty="0" smtClean="0"/>
          </a:p>
          <a:p>
            <a:pPr marL="342900" indent="-342900">
              <a:buFont typeface="Arial" pitchFamily="34" charset="0"/>
              <a:buChar char="•"/>
            </a:pPr>
            <a:r>
              <a:rPr lang="en-US" sz="2000" b="1" dirty="0" smtClean="0"/>
              <a:t>take </a:t>
            </a:r>
            <a:r>
              <a:rPr lang="en-US" sz="2000" b="1" dirty="0"/>
              <a:t>a </a:t>
            </a:r>
            <a:r>
              <a:rPr lang="en-US" sz="2000" b="1" dirty="0" smtClean="0"/>
              <a:t>bath</a:t>
            </a:r>
            <a:r>
              <a:rPr lang="cs-CZ" sz="2000" b="1" dirty="0"/>
              <a:t>?</a:t>
            </a:r>
            <a:endParaRPr lang="cs-CZ" sz="2000" b="1" dirty="0" smtClean="0"/>
          </a:p>
          <a:p>
            <a:pPr marL="342900" indent="-342900">
              <a:buFont typeface="Arial" pitchFamily="34" charset="0"/>
              <a:buChar char="•"/>
            </a:pPr>
            <a:r>
              <a:rPr lang="en-US" sz="2000" b="1" dirty="0" smtClean="0"/>
              <a:t>go </a:t>
            </a:r>
            <a:r>
              <a:rPr lang="en-US" sz="2000" b="1" dirty="0"/>
              <a:t>to </a:t>
            </a:r>
            <a:r>
              <a:rPr lang="en-US" sz="2000" b="1" dirty="0" smtClean="0"/>
              <a:t>sleep</a:t>
            </a:r>
            <a:r>
              <a:rPr lang="cs-CZ" sz="2000" b="1" dirty="0" smtClean="0"/>
              <a:t>?</a:t>
            </a:r>
            <a:endParaRPr lang="cs-CZ" dirty="0"/>
          </a:p>
        </p:txBody>
      </p:sp>
      <p:sp>
        <p:nvSpPr>
          <p:cNvPr id="6" name="TextovéPole 5"/>
          <p:cNvSpPr txBox="1"/>
          <p:nvPr/>
        </p:nvSpPr>
        <p:spPr>
          <a:xfrm>
            <a:off x="179512" y="2072174"/>
            <a:ext cx="5628662" cy="3416320"/>
          </a:xfrm>
          <a:prstGeom prst="rect">
            <a:avLst/>
          </a:prstGeom>
          <a:noFill/>
        </p:spPr>
        <p:txBody>
          <a:bodyPr wrap="square" rtlCol="0">
            <a:spAutoFit/>
          </a:bodyPr>
          <a:lstStyle/>
          <a:p>
            <a:pPr marL="571500" indent="-571500">
              <a:buFont typeface="Wingdings" pitchFamily="2" charset="2"/>
              <a:buChar char="q"/>
            </a:pPr>
            <a:r>
              <a:rPr lang="en-US" sz="3600" dirty="0" smtClean="0"/>
              <a:t>What </a:t>
            </a:r>
            <a:r>
              <a:rPr lang="en-US" sz="3600" dirty="0"/>
              <a:t>time do you </a:t>
            </a:r>
            <a:r>
              <a:rPr lang="cs-CZ" sz="3600" dirty="0" smtClean="0"/>
              <a:t>…..</a:t>
            </a:r>
            <a:r>
              <a:rPr lang="en-US" sz="3600" dirty="0" smtClean="0"/>
              <a:t> ?</a:t>
            </a:r>
            <a:endParaRPr lang="en-US" sz="3600" dirty="0"/>
          </a:p>
          <a:p>
            <a:pPr marL="571500" indent="-571500">
              <a:buFont typeface="Wingdings" pitchFamily="2" charset="2"/>
              <a:buChar char="q"/>
            </a:pPr>
            <a:r>
              <a:rPr lang="en-US" sz="3600" dirty="0" smtClean="0"/>
              <a:t>Do </a:t>
            </a:r>
            <a:r>
              <a:rPr lang="en-US" sz="3600" dirty="0"/>
              <a:t>you </a:t>
            </a:r>
            <a:r>
              <a:rPr lang="cs-CZ" sz="3600" dirty="0" smtClean="0"/>
              <a:t>…..</a:t>
            </a:r>
            <a:r>
              <a:rPr lang="en-US" sz="3600" dirty="0" smtClean="0"/>
              <a:t> </a:t>
            </a:r>
            <a:r>
              <a:rPr lang="en-US" sz="3600" dirty="0"/>
              <a:t>everyday</a:t>
            </a:r>
            <a:r>
              <a:rPr lang="en-US" sz="3600" dirty="0" smtClean="0"/>
              <a:t>?</a:t>
            </a:r>
            <a:endParaRPr lang="cs-CZ" sz="3600" dirty="0" smtClean="0"/>
          </a:p>
          <a:p>
            <a:pPr marL="571500" indent="-571500">
              <a:buFont typeface="Wingdings" pitchFamily="2" charset="2"/>
              <a:buChar char="q"/>
            </a:pPr>
            <a:r>
              <a:rPr lang="cs-CZ" sz="3600" dirty="0" smtClean="0"/>
              <a:t>Do </a:t>
            </a:r>
            <a:r>
              <a:rPr lang="cs-CZ" sz="3600" dirty="0" err="1" smtClean="0"/>
              <a:t>you</a:t>
            </a:r>
            <a:r>
              <a:rPr lang="cs-CZ" sz="3600" dirty="0" smtClean="0"/>
              <a:t> ……</a:t>
            </a:r>
            <a:r>
              <a:rPr lang="cs-CZ" sz="3600" dirty="0" err="1" smtClean="0"/>
              <a:t>at</a:t>
            </a:r>
            <a:r>
              <a:rPr lang="cs-CZ" sz="3600" dirty="0" smtClean="0"/>
              <a:t> </a:t>
            </a:r>
            <a:r>
              <a:rPr lang="cs-CZ" sz="3600" dirty="0" err="1" smtClean="0"/>
              <a:t>the</a:t>
            </a:r>
            <a:r>
              <a:rPr lang="cs-CZ" sz="3600" dirty="0" smtClean="0"/>
              <a:t> </a:t>
            </a:r>
            <a:r>
              <a:rPr lang="cs-CZ" sz="3600" dirty="0" err="1" smtClean="0"/>
              <a:t>weekends</a:t>
            </a:r>
            <a:r>
              <a:rPr lang="cs-CZ" sz="3600" dirty="0"/>
              <a:t>?</a:t>
            </a:r>
            <a:endParaRPr lang="cs-CZ" sz="3600" dirty="0" smtClean="0"/>
          </a:p>
          <a:p>
            <a:pPr marL="571500" indent="-571500">
              <a:buFont typeface="Wingdings" pitchFamily="2" charset="2"/>
              <a:buChar char="q"/>
            </a:pPr>
            <a:r>
              <a:rPr lang="cs-CZ" sz="3600" dirty="0" err="1" smtClean="0"/>
              <a:t>When</a:t>
            </a:r>
            <a:r>
              <a:rPr lang="cs-CZ" sz="3600" dirty="0" smtClean="0"/>
              <a:t> do </a:t>
            </a:r>
            <a:r>
              <a:rPr lang="cs-CZ" sz="3600" dirty="0" err="1" smtClean="0"/>
              <a:t>you</a:t>
            </a:r>
            <a:r>
              <a:rPr lang="cs-CZ" sz="3600" dirty="0" smtClean="0"/>
              <a:t>………?</a:t>
            </a:r>
            <a:r>
              <a:rPr lang="en-US" sz="3600" dirty="0" smtClean="0"/>
              <a:t> </a:t>
            </a:r>
            <a:endParaRPr lang="en-US" sz="3600" dirty="0"/>
          </a:p>
          <a:p>
            <a:endParaRPr lang="cs-CZ" sz="3600" dirty="0">
              <a:solidFill>
                <a:srgbClr val="C00000"/>
              </a:solidFill>
            </a:endParaRPr>
          </a:p>
        </p:txBody>
      </p:sp>
    </p:spTree>
    <p:extLst>
      <p:ext uri="{BB962C8B-B14F-4D97-AF65-F5344CB8AC3E}">
        <p14:creationId xmlns:p14="http://schemas.microsoft.com/office/powerpoint/2010/main" val="22084750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sparklebox.co.uk/thumbs511-515/_wp_generated/ppa5e7c0c3_0f.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9" y="1"/>
            <a:ext cx="4856992" cy="685800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5124" name="Picture 4" descr="http://www.sparklebox.co.uk/thumbs511-515/_wp_generated/pp06b5cc88_0f.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7963" y="1"/>
            <a:ext cx="4856990" cy="685800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069" y="116632"/>
            <a:ext cx="9142931" cy="461665"/>
          </a:xfrm>
          <a:prstGeom prst="rect">
            <a:avLst/>
          </a:prstGeom>
          <a:solidFill>
            <a:schemeClr val="bg1"/>
          </a:solidFill>
        </p:spPr>
        <p:txBody>
          <a:bodyPr wrap="square" rtlCol="0">
            <a:spAutoFit/>
          </a:bodyPr>
          <a:lstStyle/>
          <a:p>
            <a:r>
              <a:rPr lang="cs-CZ" sz="2400" dirty="0" smtClean="0">
                <a:solidFill>
                  <a:srgbClr val="00B050"/>
                </a:solidFill>
              </a:rPr>
              <a:t>DO YOU HAVE BREAKFAST EVERY DAY? WHEN/ WHAT TIME?</a:t>
            </a:r>
            <a:endParaRPr lang="cs-CZ" sz="2400" dirty="0">
              <a:solidFill>
                <a:srgbClr val="00B050"/>
              </a:solidFill>
            </a:endParaRPr>
          </a:p>
        </p:txBody>
      </p:sp>
    </p:spTree>
    <p:extLst>
      <p:ext uri="{BB962C8B-B14F-4D97-AF65-F5344CB8AC3E}">
        <p14:creationId xmlns:p14="http://schemas.microsoft.com/office/powerpoint/2010/main" val="239257705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sparklebox.co.uk/1316-1320/_wp_generated/ppc9a7d070_0f.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78" y="379691"/>
            <a:ext cx="3677700" cy="647830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http://www.sparklebox.co.uk/1316-1320/_wp_generated/pp475de7f2_0f.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368807"/>
            <a:ext cx="3565841" cy="648351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www.sparklebox.co.uk/1316-1320/_wp_generated/pp893cc7ec_0f.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9461" y="368807"/>
            <a:ext cx="3472675" cy="6477002"/>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6804248" y="1340768"/>
            <a:ext cx="2232248" cy="4801314"/>
          </a:xfrm>
          <a:prstGeom prst="rect">
            <a:avLst/>
          </a:prstGeom>
          <a:noFill/>
          <a:ln w="57150">
            <a:solidFill>
              <a:srgbClr val="92D050"/>
            </a:solidFill>
          </a:ln>
        </p:spPr>
        <p:txBody>
          <a:bodyPr wrap="square" rtlCol="0">
            <a:spAutoFit/>
          </a:bodyPr>
          <a:lstStyle/>
          <a:p>
            <a:pPr marL="285750" indent="-285750">
              <a:buFont typeface="Wingdings" pitchFamily="2" charset="2"/>
              <a:buChar char="q"/>
            </a:pPr>
            <a:r>
              <a:rPr lang="cs-CZ" dirty="0" smtClean="0">
                <a:solidFill>
                  <a:srgbClr val="00B050"/>
                </a:solidFill>
              </a:rPr>
              <a:t>DESCRIBE YOUR DAY:</a:t>
            </a:r>
            <a:endParaRPr lang="cs-CZ" dirty="0"/>
          </a:p>
          <a:p>
            <a:pPr marL="285750" indent="-285750">
              <a:buFont typeface="Wingdings" pitchFamily="2" charset="2"/>
              <a:buChar char="§"/>
            </a:pPr>
            <a:r>
              <a:rPr lang="cs-CZ" dirty="0" smtClean="0"/>
              <a:t>I </a:t>
            </a:r>
            <a:r>
              <a:rPr lang="cs-CZ" dirty="0" err="1" smtClean="0"/>
              <a:t>wake</a:t>
            </a:r>
            <a:r>
              <a:rPr lang="cs-CZ" dirty="0" smtClean="0"/>
              <a:t> up </a:t>
            </a:r>
            <a:r>
              <a:rPr lang="cs-CZ" dirty="0" err="1" smtClean="0"/>
              <a:t>at</a:t>
            </a:r>
            <a:r>
              <a:rPr lang="cs-CZ" dirty="0"/>
              <a:t> </a:t>
            </a:r>
            <a:r>
              <a:rPr lang="cs-CZ" dirty="0" smtClean="0"/>
              <a:t>…………….</a:t>
            </a:r>
          </a:p>
          <a:p>
            <a:pPr marL="285750" indent="-285750">
              <a:buFont typeface="Wingdings" pitchFamily="2" charset="2"/>
              <a:buChar char="§"/>
            </a:pPr>
            <a:r>
              <a:rPr lang="cs-CZ" dirty="0" smtClean="0"/>
              <a:t>I </a:t>
            </a:r>
            <a:r>
              <a:rPr lang="cs-CZ" dirty="0" err="1" smtClean="0"/>
              <a:t>get</a:t>
            </a:r>
            <a:r>
              <a:rPr lang="cs-CZ" dirty="0" smtClean="0"/>
              <a:t> up </a:t>
            </a:r>
            <a:r>
              <a:rPr lang="cs-CZ" dirty="0" err="1" smtClean="0"/>
              <a:t>at</a:t>
            </a:r>
            <a:r>
              <a:rPr lang="cs-CZ" dirty="0" smtClean="0"/>
              <a:t>  …………….</a:t>
            </a:r>
          </a:p>
          <a:p>
            <a:pPr marL="285750" indent="-285750">
              <a:buFont typeface="Wingdings" pitchFamily="2" charset="2"/>
              <a:buChar char="q"/>
            </a:pPr>
            <a:endParaRPr lang="cs-CZ" sz="2000" dirty="0" smtClean="0">
              <a:solidFill>
                <a:srgbClr val="00B050"/>
              </a:solidFill>
            </a:endParaRPr>
          </a:p>
          <a:p>
            <a:pPr marL="285750" indent="-285750">
              <a:buFont typeface="Wingdings" pitchFamily="2" charset="2"/>
              <a:buChar char="q"/>
            </a:pPr>
            <a:r>
              <a:rPr lang="cs-CZ" dirty="0" smtClean="0">
                <a:solidFill>
                  <a:srgbClr val="00B050"/>
                </a:solidFill>
              </a:rPr>
              <a:t> DESCRIBE YOUR FRIEND´S OR YOUR BROTHER´S OR SISTER´S DAY:</a:t>
            </a:r>
          </a:p>
          <a:p>
            <a:pPr marL="285750" indent="-285750">
              <a:buFont typeface="Wingdings" pitchFamily="2" charset="2"/>
              <a:buChar char="§"/>
            </a:pPr>
            <a:r>
              <a:rPr lang="cs-CZ" dirty="0" smtClean="0"/>
              <a:t>He </a:t>
            </a:r>
            <a:r>
              <a:rPr lang="cs-CZ" dirty="0" err="1" smtClean="0"/>
              <a:t>wake</a:t>
            </a:r>
            <a:r>
              <a:rPr lang="cs-CZ" dirty="0" err="1" smtClean="0">
                <a:solidFill>
                  <a:srgbClr val="FF0000"/>
                </a:solidFill>
              </a:rPr>
              <a:t>s</a:t>
            </a:r>
            <a:r>
              <a:rPr lang="cs-CZ" dirty="0" smtClean="0"/>
              <a:t> up</a:t>
            </a:r>
          </a:p>
          <a:p>
            <a:r>
              <a:rPr lang="cs-CZ" dirty="0"/>
              <a:t> </a:t>
            </a:r>
            <a:r>
              <a:rPr lang="cs-CZ" dirty="0" smtClean="0"/>
              <a:t>    </a:t>
            </a:r>
            <a:r>
              <a:rPr lang="cs-CZ" dirty="0" err="1" smtClean="0"/>
              <a:t>at</a:t>
            </a:r>
            <a:r>
              <a:rPr lang="cs-CZ" dirty="0" smtClean="0"/>
              <a:t> ………..</a:t>
            </a:r>
          </a:p>
          <a:p>
            <a:pPr marL="285750" indent="-285750">
              <a:buFont typeface="Wingdings" pitchFamily="2" charset="2"/>
              <a:buChar char="§"/>
            </a:pPr>
            <a:r>
              <a:rPr lang="cs-CZ" dirty="0" smtClean="0"/>
              <a:t>He </a:t>
            </a:r>
            <a:r>
              <a:rPr lang="cs-CZ" dirty="0" err="1" smtClean="0"/>
              <a:t>get</a:t>
            </a:r>
            <a:r>
              <a:rPr lang="cs-CZ" dirty="0" err="1" smtClean="0">
                <a:solidFill>
                  <a:srgbClr val="FF0000"/>
                </a:solidFill>
              </a:rPr>
              <a:t>s</a:t>
            </a:r>
            <a:r>
              <a:rPr lang="cs-CZ" dirty="0" smtClean="0">
                <a:solidFill>
                  <a:srgbClr val="FF0000"/>
                </a:solidFill>
              </a:rPr>
              <a:t> </a:t>
            </a:r>
            <a:r>
              <a:rPr lang="cs-CZ" dirty="0" smtClean="0"/>
              <a:t>up </a:t>
            </a:r>
            <a:r>
              <a:rPr lang="cs-CZ" dirty="0" err="1" smtClean="0"/>
              <a:t>at</a:t>
            </a:r>
            <a:endParaRPr lang="cs-CZ" dirty="0" smtClean="0"/>
          </a:p>
          <a:p>
            <a:r>
              <a:rPr lang="cs-CZ" dirty="0"/>
              <a:t> </a:t>
            </a:r>
            <a:r>
              <a:rPr lang="cs-CZ" dirty="0" smtClean="0"/>
              <a:t>    ………….</a:t>
            </a:r>
            <a:endParaRPr lang="cs-CZ" dirty="0"/>
          </a:p>
        </p:txBody>
      </p:sp>
      <p:sp>
        <p:nvSpPr>
          <p:cNvPr id="3" name="TextovéPole 2"/>
          <p:cNvSpPr txBox="1"/>
          <p:nvPr/>
        </p:nvSpPr>
        <p:spPr>
          <a:xfrm>
            <a:off x="179512" y="379690"/>
            <a:ext cx="7344816" cy="707886"/>
          </a:xfrm>
          <a:prstGeom prst="rect">
            <a:avLst/>
          </a:prstGeom>
          <a:solidFill>
            <a:schemeClr val="bg1"/>
          </a:solidFill>
        </p:spPr>
        <p:txBody>
          <a:bodyPr wrap="square" rtlCol="0">
            <a:spAutoFit/>
          </a:bodyPr>
          <a:lstStyle/>
          <a:p>
            <a:r>
              <a:rPr lang="cs-CZ" sz="4000" dirty="0" smtClean="0">
                <a:solidFill>
                  <a:srgbClr val="00B050"/>
                </a:solidFill>
              </a:rPr>
              <a:t>                         MY DAY</a:t>
            </a:r>
            <a:endParaRPr lang="cs-CZ" sz="4000" dirty="0">
              <a:solidFill>
                <a:srgbClr val="00B050"/>
              </a:solidFill>
            </a:endParaRPr>
          </a:p>
        </p:txBody>
      </p:sp>
      <p:sp>
        <p:nvSpPr>
          <p:cNvPr id="4" name="TextovéPole 3"/>
          <p:cNvSpPr txBox="1"/>
          <p:nvPr/>
        </p:nvSpPr>
        <p:spPr>
          <a:xfrm>
            <a:off x="179512" y="6142081"/>
            <a:ext cx="6480720" cy="703727"/>
          </a:xfrm>
          <a:prstGeom prst="rect">
            <a:avLst/>
          </a:prstGeom>
          <a:solidFill>
            <a:schemeClr val="bg1"/>
          </a:solidFill>
        </p:spPr>
        <p:txBody>
          <a:bodyPr wrap="square" rtlCol="0">
            <a:spAutoFit/>
          </a:bodyPr>
          <a:lstStyle/>
          <a:p>
            <a:endParaRPr lang="cs-CZ" dirty="0"/>
          </a:p>
        </p:txBody>
      </p:sp>
    </p:spTree>
    <p:extLst>
      <p:ext uri="{BB962C8B-B14F-4D97-AF65-F5344CB8AC3E}">
        <p14:creationId xmlns:p14="http://schemas.microsoft.com/office/powerpoint/2010/main" val="54276158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sparklebox.co.uk/1316-1320/_wp_generated/pp9f8425a1_0f.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21" y="370542"/>
            <a:ext cx="2691071" cy="648745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http://www.sparklebox.co.uk/1316-1320/_wp_generated/ppb475d793_0f.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401823"/>
            <a:ext cx="2749692" cy="647700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www.sparklebox.co.uk/1316-1320/_wp_generated/pp7c3f1e91_0f.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5856" y="381810"/>
            <a:ext cx="2736304" cy="647700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http://www.sparklebox.co.uk/1316-1320/_wp_generated/ppcde9b650_0f.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4183" y="0"/>
            <a:ext cx="4248337"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6444209" y="6237312"/>
            <a:ext cx="2808312" cy="620688"/>
          </a:xfrm>
          <a:prstGeom prst="rect">
            <a:avLst/>
          </a:prstGeom>
          <a:solidFill>
            <a:schemeClr val="bg1"/>
          </a:solidFill>
        </p:spPr>
        <p:txBody>
          <a:bodyPr wrap="square" rtlCol="0">
            <a:spAutoFit/>
          </a:bodyPr>
          <a:lstStyle/>
          <a:p>
            <a:endParaRPr lang="cs-CZ" dirty="0"/>
          </a:p>
        </p:txBody>
      </p:sp>
      <p:sp>
        <p:nvSpPr>
          <p:cNvPr id="4" name="TextovéPole 3"/>
          <p:cNvSpPr txBox="1"/>
          <p:nvPr/>
        </p:nvSpPr>
        <p:spPr>
          <a:xfrm>
            <a:off x="0" y="0"/>
            <a:ext cx="6732240" cy="548680"/>
          </a:xfrm>
          <a:prstGeom prst="rect">
            <a:avLst/>
          </a:prstGeom>
          <a:solidFill>
            <a:schemeClr val="bg1"/>
          </a:solidFill>
        </p:spPr>
        <p:txBody>
          <a:bodyPr wrap="square" rtlCol="0">
            <a:spAutoFit/>
          </a:bodyPr>
          <a:lstStyle/>
          <a:p>
            <a:endParaRPr lang="cs-CZ" dirty="0"/>
          </a:p>
        </p:txBody>
      </p:sp>
      <p:sp>
        <p:nvSpPr>
          <p:cNvPr id="5" name="TextovéPole 4"/>
          <p:cNvSpPr txBox="1"/>
          <p:nvPr/>
        </p:nvSpPr>
        <p:spPr>
          <a:xfrm>
            <a:off x="107503" y="274340"/>
            <a:ext cx="7020848" cy="830997"/>
          </a:xfrm>
          <a:prstGeom prst="rect">
            <a:avLst/>
          </a:prstGeom>
          <a:solidFill>
            <a:schemeClr val="bg1"/>
          </a:solidFill>
        </p:spPr>
        <p:txBody>
          <a:bodyPr wrap="square" rtlCol="0">
            <a:spAutoFit/>
          </a:bodyPr>
          <a:lstStyle/>
          <a:p>
            <a:r>
              <a:rPr lang="cs-CZ" sz="2400" dirty="0" smtClean="0">
                <a:solidFill>
                  <a:srgbClr val="00B050"/>
                </a:solidFill>
              </a:rPr>
              <a:t>WHEN ARE YOU AT SCHOOL? WHAT DO YOU DO AFTER SCHOOL?</a:t>
            </a:r>
            <a:endParaRPr lang="cs-CZ" sz="2400" dirty="0">
              <a:solidFill>
                <a:srgbClr val="00B050"/>
              </a:solidFill>
            </a:endParaRPr>
          </a:p>
        </p:txBody>
      </p:sp>
      <p:sp>
        <p:nvSpPr>
          <p:cNvPr id="8" name="TextovéPole 7"/>
          <p:cNvSpPr txBox="1"/>
          <p:nvPr/>
        </p:nvSpPr>
        <p:spPr>
          <a:xfrm>
            <a:off x="6948264" y="274340"/>
            <a:ext cx="1872208" cy="369332"/>
          </a:xfrm>
          <a:prstGeom prst="rect">
            <a:avLst/>
          </a:prstGeom>
          <a:solidFill>
            <a:schemeClr val="bg1"/>
          </a:solidFill>
        </p:spPr>
        <p:txBody>
          <a:bodyPr wrap="square" rtlCol="0">
            <a:spAutoFit/>
          </a:bodyPr>
          <a:lstStyle/>
          <a:p>
            <a:endParaRPr lang="cs-CZ" dirty="0"/>
          </a:p>
        </p:txBody>
      </p:sp>
    </p:spTree>
    <p:extLst>
      <p:ext uri="{BB962C8B-B14F-4D97-AF65-F5344CB8AC3E}">
        <p14:creationId xmlns:p14="http://schemas.microsoft.com/office/powerpoint/2010/main" val="16134745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196752"/>
            <a:ext cx="9144000" cy="5632311"/>
          </a:xfrm>
          <a:prstGeom prst="rect">
            <a:avLst/>
          </a:prstGeom>
          <a:noFill/>
        </p:spPr>
        <p:txBody>
          <a:bodyPr wrap="square" rtlCol="0">
            <a:spAutoFit/>
          </a:bodyPr>
          <a:lstStyle/>
          <a:p>
            <a:pPr>
              <a:spcAft>
                <a:spcPts val="0"/>
              </a:spcAft>
            </a:pPr>
            <a:r>
              <a:rPr lang="en-US" sz="2000" dirty="0">
                <a:latin typeface="Georgia, Times New Roman, Times, serif"/>
              </a:rPr>
              <a:t>Hello! I am Mary and I am going to write about my daily routine.</a:t>
            </a:r>
            <a:endParaRPr lang="en-US" sz="2000" dirty="0"/>
          </a:p>
          <a:p>
            <a:pPr indent="449580">
              <a:spcAft>
                <a:spcPts val="0"/>
              </a:spcAft>
            </a:pPr>
            <a:r>
              <a:rPr lang="en-US" sz="2000" dirty="0">
                <a:latin typeface="Georgia, Times New Roman, Times, serif"/>
              </a:rPr>
              <a:t>I </a:t>
            </a:r>
            <a:r>
              <a:rPr lang="en-US" sz="2000" dirty="0" smtClean="0">
                <a:latin typeface="Georgia, Times New Roman, Times, serif"/>
              </a:rPr>
              <a:t>usually</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at 7.30.</a:t>
            </a:r>
            <a:endParaRPr lang="en-US" sz="2000" dirty="0"/>
          </a:p>
          <a:p>
            <a:pPr indent="449580">
              <a:spcAft>
                <a:spcPts val="0"/>
              </a:spcAft>
            </a:pPr>
            <a:r>
              <a:rPr lang="en-US" sz="2000" dirty="0">
                <a:latin typeface="Georgia, Times New Roman, Times, serif"/>
              </a:rPr>
              <a:t>I </a:t>
            </a:r>
            <a:r>
              <a:rPr lang="cs-CZ" sz="2000" dirty="0" smtClean="0">
                <a:latin typeface="Georgia, Times New Roman, Times, serif"/>
              </a:rPr>
              <a:t>…….</a:t>
            </a:r>
            <a:r>
              <a:rPr lang="en-US" sz="2000" dirty="0" smtClean="0">
                <a:latin typeface="Georgia, Times New Roman, Times, serif"/>
              </a:rPr>
              <a:t>to </a:t>
            </a:r>
            <a:r>
              <a:rPr lang="en-US" sz="2000" dirty="0">
                <a:latin typeface="Georgia, Times New Roman, Times, serif"/>
              </a:rPr>
              <a:t>the bathroom</a:t>
            </a:r>
            <a:r>
              <a:rPr lang="en-US" sz="2000" dirty="0" smtClean="0">
                <a:latin typeface="Georgia, Times New Roman, Times, serif"/>
              </a:rPr>
              <a:t>,</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a shower, </a:t>
            </a:r>
            <a:r>
              <a:rPr lang="cs-CZ" sz="2000" dirty="0" smtClean="0">
                <a:latin typeface="Georgia, Times New Roman, Times, serif"/>
              </a:rPr>
              <a:t>…..</a:t>
            </a:r>
            <a:r>
              <a:rPr lang="en-US" sz="2000" dirty="0" smtClean="0">
                <a:latin typeface="Georgia, Times New Roman, Times, serif"/>
              </a:rPr>
              <a:t>my </a:t>
            </a:r>
            <a:r>
              <a:rPr lang="en-US" sz="2000" dirty="0">
                <a:latin typeface="Georgia, Times New Roman, Times, serif"/>
              </a:rPr>
              <a:t>teeth and </a:t>
            </a:r>
            <a:r>
              <a:rPr lang="cs-CZ" sz="2000" dirty="0" smtClean="0">
                <a:latin typeface="Georgia, Times New Roman, Times, serif"/>
              </a:rPr>
              <a:t>….</a:t>
            </a:r>
            <a:r>
              <a:rPr lang="en-US" sz="2000" dirty="0" smtClean="0">
                <a:latin typeface="Georgia, Times New Roman, Times, serif"/>
              </a:rPr>
              <a:t>my </a:t>
            </a:r>
            <a:r>
              <a:rPr lang="en-US" sz="2000" dirty="0">
                <a:latin typeface="Georgia, Times New Roman, Times, serif"/>
              </a:rPr>
              <a:t>hair. Then I </a:t>
            </a:r>
            <a:r>
              <a:rPr lang="cs-CZ" sz="2000" dirty="0" smtClean="0">
                <a:latin typeface="Georgia, Times New Roman, Times, serif"/>
              </a:rPr>
              <a:t>……..</a:t>
            </a:r>
            <a:r>
              <a:rPr lang="en-US" sz="2000" dirty="0" smtClean="0">
                <a:latin typeface="Georgia, Times New Roman, Times, serif"/>
              </a:rPr>
              <a:t>my </a:t>
            </a:r>
            <a:r>
              <a:rPr lang="en-US" sz="2000" dirty="0">
                <a:latin typeface="Georgia, Times New Roman, Times, serif"/>
              </a:rPr>
              <a:t>clothes. I </a:t>
            </a:r>
            <a:r>
              <a:rPr lang="cs-CZ" sz="2000" dirty="0" smtClean="0">
                <a:latin typeface="Georgia, Times New Roman, Times, serif"/>
              </a:rPr>
              <a:t>…….</a:t>
            </a:r>
            <a:r>
              <a:rPr lang="en-US" sz="2000" dirty="0" smtClean="0">
                <a:latin typeface="Georgia, Times New Roman, Times, serif"/>
              </a:rPr>
              <a:t>breakfast </a:t>
            </a:r>
            <a:r>
              <a:rPr lang="en-US" sz="2000" dirty="0">
                <a:latin typeface="Georgia, Times New Roman, Times, serif"/>
              </a:rPr>
              <a:t>in the kitchen at 8 o’clock. I usually </a:t>
            </a:r>
            <a:r>
              <a:rPr lang="cs-CZ" sz="2000" dirty="0" smtClean="0">
                <a:latin typeface="Georgia, Times New Roman, Times, serif"/>
              </a:rPr>
              <a:t>………</a:t>
            </a:r>
            <a:r>
              <a:rPr lang="en-US" sz="2000" dirty="0" smtClean="0">
                <a:latin typeface="Georgia, Times New Roman, Times, serif"/>
              </a:rPr>
              <a:t>a </a:t>
            </a:r>
            <a:r>
              <a:rPr lang="en-US" sz="2000" dirty="0">
                <a:latin typeface="Georgia, Times New Roman, Times, serif"/>
              </a:rPr>
              <a:t>boiled egg, or fried eggs and ham or bacon, some bread or toast with butter and jam or marmalade. I usually </a:t>
            </a:r>
            <a:r>
              <a:rPr lang="cs-CZ" sz="2000" dirty="0" smtClean="0">
                <a:latin typeface="Georgia, Times New Roman, Times, serif"/>
              </a:rPr>
              <a:t>……..</a:t>
            </a:r>
            <a:r>
              <a:rPr lang="en-US" sz="2000" dirty="0" smtClean="0">
                <a:latin typeface="Georgia, Times New Roman, Times, serif"/>
              </a:rPr>
              <a:t>tea </a:t>
            </a:r>
            <a:r>
              <a:rPr lang="en-US" sz="2000" dirty="0">
                <a:latin typeface="Georgia, Times New Roman, Times, serif"/>
              </a:rPr>
              <a:t>but sometimes I </a:t>
            </a:r>
            <a:r>
              <a:rPr lang="cs-CZ" sz="2000" dirty="0" smtClean="0">
                <a:latin typeface="Georgia, Times New Roman, Times, serif"/>
              </a:rPr>
              <a:t>….</a:t>
            </a:r>
            <a:r>
              <a:rPr lang="en-US" sz="2000" dirty="0" smtClean="0">
                <a:latin typeface="Georgia, Times New Roman, Times, serif"/>
              </a:rPr>
              <a:t>corn </a:t>
            </a:r>
            <a:r>
              <a:rPr lang="en-US" sz="2000" dirty="0">
                <a:latin typeface="Georgia, Times New Roman, Times, serif"/>
              </a:rPr>
              <a:t>flakes with milk.</a:t>
            </a:r>
            <a:endParaRPr lang="en-US" sz="2000" dirty="0"/>
          </a:p>
          <a:p>
            <a:pPr indent="449580">
              <a:spcAft>
                <a:spcPts val="0"/>
              </a:spcAft>
            </a:pPr>
            <a:r>
              <a:rPr lang="en-US" sz="2000" dirty="0">
                <a:latin typeface="Georgia, Times New Roman, Times, serif"/>
              </a:rPr>
              <a:t>When the </a:t>
            </a:r>
            <a:r>
              <a:rPr lang="en-US" sz="2000" dirty="0" smtClean="0">
                <a:latin typeface="Georgia, Times New Roman, Times, serif"/>
              </a:rPr>
              <a:t>weather</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fine, I </a:t>
            </a:r>
            <a:r>
              <a:rPr lang="cs-CZ" sz="2000" dirty="0" smtClean="0">
                <a:latin typeface="Georgia, Times New Roman, Times, serif"/>
              </a:rPr>
              <a:t>……..</a:t>
            </a:r>
            <a:r>
              <a:rPr lang="en-US" sz="2000" dirty="0" smtClean="0">
                <a:latin typeface="Georgia, Times New Roman, Times, serif"/>
              </a:rPr>
              <a:t>to </a:t>
            </a:r>
            <a:r>
              <a:rPr lang="en-US" sz="2000" dirty="0">
                <a:latin typeface="Georgia, Times New Roman, Times, serif"/>
              </a:rPr>
              <a:t>school by bicycle. </a:t>
            </a:r>
            <a:endParaRPr lang="en-US" sz="2000" dirty="0"/>
          </a:p>
          <a:p>
            <a:pPr indent="449580">
              <a:spcAft>
                <a:spcPts val="0"/>
              </a:spcAft>
            </a:pPr>
            <a:r>
              <a:rPr lang="en-US" sz="2000" dirty="0">
                <a:latin typeface="Georgia, Times New Roman, Times, serif"/>
              </a:rPr>
              <a:t>When the </a:t>
            </a:r>
            <a:r>
              <a:rPr lang="en-US" sz="2000" dirty="0" smtClean="0">
                <a:latin typeface="Georgia, Times New Roman, Times, serif"/>
              </a:rPr>
              <a:t>weather</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bad, I </a:t>
            </a:r>
            <a:r>
              <a:rPr lang="cs-CZ" sz="2000" dirty="0" smtClean="0">
                <a:latin typeface="Georgia, Times New Roman, Times, serif"/>
              </a:rPr>
              <a:t>……..</a:t>
            </a:r>
            <a:r>
              <a:rPr lang="en-US" sz="2000" dirty="0" smtClean="0">
                <a:latin typeface="Georgia, Times New Roman, Times, serif"/>
              </a:rPr>
              <a:t>by </a:t>
            </a:r>
            <a:r>
              <a:rPr lang="en-US" sz="2000" dirty="0">
                <a:latin typeface="Georgia, Times New Roman, Times, serif"/>
              </a:rPr>
              <a:t>bus. It </a:t>
            </a:r>
            <a:r>
              <a:rPr lang="cs-CZ" sz="2000" dirty="0" smtClean="0">
                <a:latin typeface="Georgia, Times New Roman, Times, serif"/>
              </a:rPr>
              <a:t>…….</a:t>
            </a:r>
            <a:r>
              <a:rPr lang="en-US" sz="2000" dirty="0" smtClean="0">
                <a:latin typeface="Georgia, Times New Roman, Times, serif"/>
              </a:rPr>
              <a:t>me </a:t>
            </a:r>
            <a:r>
              <a:rPr lang="en-US" sz="2000" dirty="0">
                <a:latin typeface="Georgia, Times New Roman, Times, serif"/>
              </a:rPr>
              <a:t>about twenty minutes to get to school.</a:t>
            </a:r>
            <a:endParaRPr lang="en-US" sz="2000" dirty="0"/>
          </a:p>
          <a:p>
            <a:pPr indent="449580">
              <a:spcAft>
                <a:spcPts val="0"/>
              </a:spcAft>
            </a:pPr>
            <a:r>
              <a:rPr lang="en-US" sz="2000" dirty="0">
                <a:latin typeface="Georgia, Times New Roman, Times, serif"/>
              </a:rPr>
              <a:t>My </a:t>
            </a:r>
            <a:r>
              <a:rPr lang="en-US" sz="2000" dirty="0" smtClean="0">
                <a:latin typeface="Georgia, Times New Roman, Times, serif"/>
              </a:rPr>
              <a:t>lessons</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at 9 o’clock.</a:t>
            </a:r>
            <a:endParaRPr lang="en-US" sz="2000" dirty="0"/>
          </a:p>
          <a:p>
            <a:pPr indent="449580">
              <a:spcAft>
                <a:spcPts val="0"/>
              </a:spcAft>
            </a:pPr>
            <a:r>
              <a:rPr lang="en-US" sz="2000" dirty="0">
                <a:latin typeface="Georgia, Times New Roman, Times, serif"/>
              </a:rPr>
              <a:t>At the end of each lesson </a:t>
            </a:r>
            <a:r>
              <a:rPr lang="cs-CZ" sz="2000" dirty="0" smtClean="0">
                <a:latin typeface="Georgia, Times New Roman, Times, serif"/>
              </a:rPr>
              <a:t>…….</a:t>
            </a:r>
            <a:r>
              <a:rPr lang="en-US" sz="2000" dirty="0" smtClean="0">
                <a:latin typeface="Georgia, Times New Roman, Times, serif"/>
              </a:rPr>
              <a:t>a </a:t>
            </a:r>
            <a:r>
              <a:rPr lang="en-US" sz="2000" dirty="0">
                <a:latin typeface="Georgia, Times New Roman, Times, serif"/>
              </a:rPr>
              <a:t>break ( 10 or 15 minutes). During the breaks I usually </a:t>
            </a:r>
            <a:r>
              <a:rPr lang="cs-CZ" sz="2000" dirty="0" smtClean="0">
                <a:latin typeface="Georgia, Times New Roman, Times, serif"/>
              </a:rPr>
              <a:t>……..</a:t>
            </a:r>
            <a:r>
              <a:rPr lang="en-US" sz="2000" dirty="0" smtClean="0">
                <a:latin typeface="Georgia, Times New Roman, Times, serif"/>
              </a:rPr>
              <a:t>to </a:t>
            </a:r>
            <a:r>
              <a:rPr lang="en-US" sz="2000" dirty="0">
                <a:latin typeface="Georgia, Times New Roman, Times, serif"/>
              </a:rPr>
              <a:t>the playground where I </a:t>
            </a:r>
            <a:r>
              <a:rPr lang="cs-CZ" sz="2000" dirty="0" smtClean="0">
                <a:latin typeface="Georgia, Times New Roman, Times, serif"/>
              </a:rPr>
              <a:t>…….</a:t>
            </a:r>
            <a:r>
              <a:rPr lang="en-US" sz="2000" dirty="0" smtClean="0">
                <a:latin typeface="Georgia, Times New Roman, Times, serif"/>
              </a:rPr>
              <a:t>and </a:t>
            </a:r>
            <a:r>
              <a:rPr lang="cs-CZ" sz="2000" dirty="0" smtClean="0">
                <a:latin typeface="Georgia, Times New Roman, Times, serif"/>
              </a:rPr>
              <a:t>…..</a:t>
            </a:r>
            <a:r>
              <a:rPr lang="en-US" sz="2000" dirty="0" smtClean="0">
                <a:latin typeface="Georgia, Times New Roman, Times, serif"/>
              </a:rPr>
              <a:t>with </a:t>
            </a:r>
            <a:r>
              <a:rPr lang="en-US" sz="2000" dirty="0">
                <a:latin typeface="Georgia, Times New Roman, Times, serif"/>
              </a:rPr>
              <a:t>my school friends. Sometimes I </a:t>
            </a:r>
            <a:r>
              <a:rPr lang="cs-CZ" sz="2000" dirty="0" smtClean="0">
                <a:latin typeface="Georgia, Times New Roman, Times, serif"/>
              </a:rPr>
              <a:t>…….</a:t>
            </a:r>
            <a:r>
              <a:rPr lang="en-US" sz="2000" dirty="0" smtClean="0">
                <a:latin typeface="Georgia, Times New Roman, Times, serif"/>
              </a:rPr>
              <a:t>to </a:t>
            </a:r>
            <a:r>
              <a:rPr lang="en-US" sz="2000" dirty="0">
                <a:latin typeface="Georgia, Times New Roman, Times, serif"/>
              </a:rPr>
              <a:t>the school library where I </a:t>
            </a:r>
            <a:r>
              <a:rPr lang="cs-CZ" sz="2000" dirty="0" smtClean="0">
                <a:latin typeface="Georgia, Times New Roman, Times, serif"/>
              </a:rPr>
              <a:t>……</a:t>
            </a:r>
            <a:r>
              <a:rPr lang="en-US" sz="2000" dirty="0" smtClean="0">
                <a:latin typeface="Georgia, Times New Roman, Times, serif"/>
              </a:rPr>
              <a:t>and </a:t>
            </a:r>
            <a:r>
              <a:rPr lang="en-US" sz="2000" dirty="0">
                <a:latin typeface="Georgia, Times New Roman, Times, serif"/>
              </a:rPr>
              <a:t>books, magazines and newspapers.</a:t>
            </a:r>
            <a:endParaRPr lang="en-US" sz="2000" dirty="0"/>
          </a:p>
          <a:p>
            <a:pPr indent="449580">
              <a:spcAft>
                <a:spcPts val="0"/>
              </a:spcAft>
            </a:pPr>
            <a:r>
              <a:rPr lang="en-US" sz="2000" dirty="0">
                <a:latin typeface="Georgia, Times New Roman, Times, serif"/>
              </a:rPr>
              <a:t>I </a:t>
            </a:r>
            <a:r>
              <a:rPr lang="cs-CZ" sz="2000" dirty="0" smtClean="0">
                <a:latin typeface="Georgia, Times New Roman, Times, serif"/>
              </a:rPr>
              <a:t>……….</a:t>
            </a:r>
            <a:r>
              <a:rPr lang="en-US" sz="2000" dirty="0" smtClean="0">
                <a:latin typeface="Georgia, Times New Roman, Times, serif"/>
              </a:rPr>
              <a:t>lunch </a:t>
            </a:r>
            <a:r>
              <a:rPr lang="en-US" sz="2000" dirty="0">
                <a:latin typeface="Georgia, Times New Roman, Times, serif"/>
              </a:rPr>
              <a:t>at 1.30.</a:t>
            </a:r>
            <a:endParaRPr lang="en-US" sz="2000" dirty="0"/>
          </a:p>
          <a:p>
            <a:pPr indent="449580">
              <a:spcAft>
                <a:spcPts val="0"/>
              </a:spcAft>
            </a:pPr>
            <a:r>
              <a:rPr lang="en-US" sz="2000" dirty="0">
                <a:latin typeface="Georgia, Times New Roman, Times, serif"/>
              </a:rPr>
              <a:t>I </a:t>
            </a:r>
            <a:r>
              <a:rPr lang="en-US" sz="2000" dirty="0" smtClean="0">
                <a:latin typeface="Georgia, Times New Roman, Times, serif"/>
              </a:rPr>
              <a:t>usually</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in the canteen because I </a:t>
            </a:r>
            <a:r>
              <a:rPr lang="cs-CZ" sz="2000" dirty="0" smtClean="0">
                <a:latin typeface="Georgia, Times New Roman, Times, serif"/>
              </a:rPr>
              <a:t>……</a:t>
            </a:r>
            <a:r>
              <a:rPr lang="en-US" sz="2000" dirty="0" smtClean="0">
                <a:latin typeface="Georgia, Times New Roman, Times, serif"/>
              </a:rPr>
              <a:t>lessons </a:t>
            </a:r>
            <a:r>
              <a:rPr lang="en-US" sz="2000" dirty="0">
                <a:latin typeface="Georgia, Times New Roman, Times, serif"/>
              </a:rPr>
              <a:t>in the </a:t>
            </a:r>
            <a:r>
              <a:rPr lang="en-US" sz="2000" dirty="0" smtClean="0">
                <a:latin typeface="Georgia, Times New Roman, Times, serif"/>
              </a:rPr>
              <a:t>afternoon</a:t>
            </a:r>
            <a:r>
              <a:rPr lang="cs-CZ" sz="2000" dirty="0" smtClean="0">
                <a:latin typeface="Georgia, Times New Roman, Times, serif"/>
              </a:rPr>
              <a:t>, </a:t>
            </a:r>
            <a:r>
              <a:rPr lang="en-US" sz="2000" dirty="0" smtClean="0">
                <a:latin typeface="Georgia, Times New Roman, Times, serif"/>
              </a:rPr>
              <a:t>to</a:t>
            </a:r>
            <a:r>
              <a:rPr lang="cs-CZ" sz="2000" dirty="0" smtClean="0">
                <a:latin typeface="Georgia, Times New Roman, Times, serif"/>
              </a:rPr>
              <a:t>o.</a:t>
            </a:r>
            <a:endParaRPr lang="en-US" sz="2000" dirty="0"/>
          </a:p>
          <a:p>
            <a:pPr indent="449580">
              <a:spcAft>
                <a:spcPts val="0"/>
              </a:spcAft>
            </a:pPr>
            <a:r>
              <a:rPr lang="en-US" sz="2000" dirty="0">
                <a:latin typeface="Georgia, Times New Roman, Times, serif"/>
              </a:rPr>
              <a:t>My afternoon lessons </a:t>
            </a:r>
            <a:r>
              <a:rPr lang="cs-CZ" sz="2000" dirty="0" smtClean="0">
                <a:latin typeface="Georgia, Times New Roman, Times, serif"/>
              </a:rPr>
              <a:t>………</a:t>
            </a:r>
            <a:r>
              <a:rPr lang="en-US" sz="2000" dirty="0" smtClean="0">
                <a:latin typeface="Georgia, Times New Roman, Times, serif"/>
              </a:rPr>
              <a:t>at </a:t>
            </a:r>
            <a:r>
              <a:rPr lang="en-US" sz="2000" dirty="0">
                <a:latin typeface="Georgia, Times New Roman, Times, serif"/>
              </a:rPr>
              <a:t>2.30 and </a:t>
            </a:r>
            <a:r>
              <a:rPr lang="cs-CZ" sz="2000" dirty="0" smtClean="0">
                <a:latin typeface="Georgia, Times New Roman, Times, serif"/>
              </a:rPr>
              <a:t>………</a:t>
            </a:r>
            <a:r>
              <a:rPr lang="en-US" sz="2000" dirty="0" smtClean="0">
                <a:latin typeface="Georgia, Times New Roman, Times, serif"/>
              </a:rPr>
              <a:t>at </a:t>
            </a:r>
            <a:r>
              <a:rPr lang="en-US" sz="2000" dirty="0">
                <a:latin typeface="Georgia, Times New Roman, Times, serif"/>
              </a:rPr>
              <a:t>4 o’clock</a:t>
            </a:r>
            <a:r>
              <a:rPr lang="en-US" sz="2000" dirty="0" smtClean="0">
                <a:latin typeface="Georgia, Times New Roman, Times, serif"/>
              </a:rPr>
              <a:t>.</a:t>
            </a:r>
            <a:endParaRPr lang="en-US" sz="2000" dirty="0"/>
          </a:p>
        </p:txBody>
      </p:sp>
      <p:sp>
        <p:nvSpPr>
          <p:cNvPr id="3" name="TextovéPole 2"/>
          <p:cNvSpPr txBox="1"/>
          <p:nvPr/>
        </p:nvSpPr>
        <p:spPr>
          <a:xfrm>
            <a:off x="107504" y="1"/>
            <a:ext cx="9036496" cy="1200330"/>
          </a:xfrm>
          <a:prstGeom prst="rect">
            <a:avLst/>
          </a:prstGeom>
          <a:noFill/>
        </p:spPr>
        <p:txBody>
          <a:bodyPr wrap="square" rtlCol="0">
            <a:spAutoFit/>
          </a:bodyPr>
          <a:lstStyle/>
          <a:p>
            <a:r>
              <a:rPr lang="cs-CZ" sz="2400" dirty="0" err="1">
                <a:solidFill>
                  <a:srgbClr val="C00000"/>
                </a:solidFill>
              </a:rPr>
              <a:t>g</a:t>
            </a:r>
            <a:r>
              <a:rPr lang="cs-CZ" sz="2400" dirty="0" err="1" smtClean="0">
                <a:solidFill>
                  <a:srgbClr val="C00000"/>
                </a:solidFill>
              </a:rPr>
              <a:t>et</a:t>
            </a:r>
            <a:r>
              <a:rPr lang="cs-CZ" sz="2400" dirty="0" smtClean="0">
                <a:solidFill>
                  <a:srgbClr val="C00000"/>
                </a:solidFill>
              </a:rPr>
              <a:t> up, </a:t>
            </a:r>
            <a:r>
              <a:rPr lang="cs-CZ" sz="2400" dirty="0" err="1" smtClean="0">
                <a:solidFill>
                  <a:srgbClr val="C00000"/>
                </a:solidFill>
              </a:rPr>
              <a:t>finish</a:t>
            </a:r>
            <a:r>
              <a:rPr lang="cs-CZ" sz="2400" dirty="0" smtClean="0">
                <a:solidFill>
                  <a:srgbClr val="C00000"/>
                </a:solidFill>
              </a:rPr>
              <a:t>, go, </a:t>
            </a:r>
            <a:r>
              <a:rPr lang="cs-CZ" sz="2400" dirty="0" err="1" smtClean="0">
                <a:solidFill>
                  <a:srgbClr val="C00000"/>
                </a:solidFill>
              </a:rPr>
              <a:t>begin</a:t>
            </a:r>
            <a:r>
              <a:rPr lang="cs-CZ" sz="2400" dirty="0" smtClean="0">
                <a:solidFill>
                  <a:srgbClr val="C00000"/>
                </a:solidFill>
              </a:rPr>
              <a:t>, </a:t>
            </a:r>
            <a:r>
              <a:rPr lang="cs-CZ" sz="2400" dirty="0" err="1" smtClean="0">
                <a:solidFill>
                  <a:srgbClr val="C00000"/>
                </a:solidFill>
              </a:rPr>
              <a:t>take</a:t>
            </a:r>
            <a:r>
              <a:rPr lang="cs-CZ" sz="2400" dirty="0" smtClean="0">
                <a:solidFill>
                  <a:srgbClr val="C00000"/>
                </a:solidFill>
              </a:rPr>
              <a:t>, </a:t>
            </a:r>
            <a:r>
              <a:rPr lang="cs-CZ" sz="2400" dirty="0" err="1" smtClean="0">
                <a:solidFill>
                  <a:srgbClr val="C00000"/>
                </a:solidFill>
              </a:rPr>
              <a:t>have</a:t>
            </a:r>
            <a:r>
              <a:rPr lang="cs-CZ" sz="2400" dirty="0" smtClean="0">
                <a:solidFill>
                  <a:srgbClr val="C00000"/>
                </a:solidFill>
              </a:rPr>
              <a:t> </a:t>
            </a:r>
            <a:r>
              <a:rPr lang="cs-CZ" sz="2400" dirty="0" err="1" smtClean="0">
                <a:solidFill>
                  <a:srgbClr val="C00000"/>
                </a:solidFill>
              </a:rPr>
              <a:t>got</a:t>
            </a:r>
            <a:r>
              <a:rPr lang="cs-CZ" sz="2400" dirty="0" smtClean="0">
                <a:solidFill>
                  <a:srgbClr val="C00000"/>
                </a:solidFill>
              </a:rPr>
              <a:t>, </a:t>
            </a:r>
            <a:r>
              <a:rPr lang="cs-CZ" sz="2400" dirty="0" err="1" smtClean="0">
                <a:solidFill>
                  <a:srgbClr val="C00000"/>
                </a:solidFill>
              </a:rPr>
              <a:t>clean</a:t>
            </a:r>
            <a:r>
              <a:rPr lang="cs-CZ" sz="2400" dirty="0" smtClean="0">
                <a:solidFill>
                  <a:srgbClr val="C00000"/>
                </a:solidFill>
              </a:rPr>
              <a:t>, </a:t>
            </a:r>
            <a:r>
              <a:rPr lang="cs-CZ" sz="2400" dirty="0" err="1" smtClean="0">
                <a:solidFill>
                  <a:srgbClr val="C00000"/>
                </a:solidFill>
              </a:rPr>
              <a:t>eat</a:t>
            </a:r>
            <a:r>
              <a:rPr lang="cs-CZ" sz="2400" dirty="0" smtClean="0">
                <a:solidFill>
                  <a:srgbClr val="C00000"/>
                </a:solidFill>
              </a:rPr>
              <a:t>, comb, </a:t>
            </a:r>
            <a:r>
              <a:rPr lang="cs-CZ" sz="2400" dirty="0" err="1" smtClean="0">
                <a:solidFill>
                  <a:srgbClr val="C00000"/>
                </a:solidFill>
              </a:rPr>
              <a:t>have</a:t>
            </a:r>
            <a:r>
              <a:rPr lang="cs-CZ" sz="2400" dirty="0" smtClean="0">
                <a:solidFill>
                  <a:srgbClr val="C00000"/>
                </a:solidFill>
              </a:rPr>
              <a:t>, </a:t>
            </a:r>
            <a:r>
              <a:rPr lang="cs-CZ" sz="2400" dirty="0" err="1" smtClean="0">
                <a:solidFill>
                  <a:srgbClr val="C00000"/>
                </a:solidFill>
              </a:rPr>
              <a:t>put</a:t>
            </a:r>
            <a:r>
              <a:rPr lang="cs-CZ" sz="2400" dirty="0" smtClean="0">
                <a:solidFill>
                  <a:srgbClr val="C00000"/>
                </a:solidFill>
              </a:rPr>
              <a:t> on, </a:t>
            </a:r>
            <a:r>
              <a:rPr lang="cs-CZ" sz="2400" dirty="0" err="1" smtClean="0">
                <a:solidFill>
                  <a:srgbClr val="C00000"/>
                </a:solidFill>
              </a:rPr>
              <a:t>read</a:t>
            </a:r>
            <a:r>
              <a:rPr lang="cs-CZ" sz="2400" dirty="0" smtClean="0">
                <a:solidFill>
                  <a:srgbClr val="C00000"/>
                </a:solidFill>
              </a:rPr>
              <a:t>, </a:t>
            </a:r>
            <a:r>
              <a:rPr lang="cs-CZ" sz="2400" dirty="0" err="1" smtClean="0">
                <a:solidFill>
                  <a:srgbClr val="C00000"/>
                </a:solidFill>
              </a:rPr>
              <a:t>have</a:t>
            </a:r>
            <a:r>
              <a:rPr lang="cs-CZ" sz="2400" dirty="0" smtClean="0">
                <a:solidFill>
                  <a:srgbClr val="C00000"/>
                </a:solidFill>
              </a:rPr>
              <a:t>, </a:t>
            </a:r>
            <a:r>
              <a:rPr lang="cs-CZ" sz="2400" dirty="0" err="1" smtClean="0">
                <a:solidFill>
                  <a:srgbClr val="C00000"/>
                </a:solidFill>
              </a:rPr>
              <a:t>borrow</a:t>
            </a:r>
            <a:r>
              <a:rPr lang="cs-CZ" sz="2400" dirty="0" smtClean="0">
                <a:solidFill>
                  <a:srgbClr val="C00000"/>
                </a:solidFill>
              </a:rPr>
              <a:t>, </a:t>
            </a:r>
            <a:r>
              <a:rPr lang="cs-CZ" sz="2400" dirty="0" err="1" smtClean="0">
                <a:solidFill>
                  <a:srgbClr val="C00000"/>
                </a:solidFill>
              </a:rPr>
              <a:t>eat</a:t>
            </a:r>
            <a:r>
              <a:rPr lang="cs-CZ" sz="2400" dirty="0" smtClean="0">
                <a:solidFill>
                  <a:srgbClr val="C00000"/>
                </a:solidFill>
              </a:rPr>
              <a:t>,</a:t>
            </a:r>
            <a:r>
              <a:rPr lang="cs-CZ" sz="2400" dirty="0">
                <a:solidFill>
                  <a:srgbClr val="C00000"/>
                </a:solidFill>
              </a:rPr>
              <a:t> go</a:t>
            </a:r>
            <a:r>
              <a:rPr lang="cs-CZ" sz="2400" dirty="0" smtClean="0">
                <a:solidFill>
                  <a:srgbClr val="C00000"/>
                </a:solidFill>
              </a:rPr>
              <a:t>, drink, play, </a:t>
            </a:r>
            <a:r>
              <a:rPr lang="cs-CZ" sz="2400" dirty="0" err="1" smtClean="0">
                <a:solidFill>
                  <a:srgbClr val="C00000"/>
                </a:solidFill>
              </a:rPr>
              <a:t>have</a:t>
            </a:r>
            <a:r>
              <a:rPr lang="cs-CZ" sz="2400" dirty="0" smtClean="0">
                <a:solidFill>
                  <a:srgbClr val="C00000"/>
                </a:solidFill>
              </a:rPr>
              <a:t>, talk</a:t>
            </a:r>
            <a:r>
              <a:rPr lang="cs-CZ" sz="2400" dirty="0">
                <a:solidFill>
                  <a:srgbClr val="C00000"/>
                </a:solidFill>
              </a:rPr>
              <a:t>, </a:t>
            </a:r>
            <a:r>
              <a:rPr lang="cs-CZ" sz="2400" dirty="0" err="1">
                <a:solidFill>
                  <a:srgbClr val="C00000"/>
                </a:solidFill>
              </a:rPr>
              <a:t>is</a:t>
            </a:r>
            <a:r>
              <a:rPr lang="cs-CZ" sz="2400" dirty="0">
                <a:solidFill>
                  <a:srgbClr val="C00000"/>
                </a:solidFill>
              </a:rPr>
              <a:t>, </a:t>
            </a:r>
            <a:r>
              <a:rPr lang="cs-CZ" sz="2400" dirty="0" smtClean="0">
                <a:solidFill>
                  <a:srgbClr val="C00000"/>
                </a:solidFill>
              </a:rPr>
              <a:t>go</a:t>
            </a:r>
            <a:r>
              <a:rPr lang="cs-CZ" sz="2400" dirty="0">
                <a:solidFill>
                  <a:srgbClr val="C00000"/>
                </a:solidFill>
              </a:rPr>
              <a:t>,</a:t>
            </a:r>
            <a:r>
              <a:rPr lang="cs-CZ" sz="2400" dirty="0" smtClean="0">
                <a:solidFill>
                  <a:srgbClr val="C00000"/>
                </a:solidFill>
              </a:rPr>
              <a:t> </a:t>
            </a:r>
            <a:r>
              <a:rPr lang="cs-CZ" sz="2400" dirty="0" err="1" smtClean="0">
                <a:solidFill>
                  <a:srgbClr val="C00000"/>
                </a:solidFill>
              </a:rPr>
              <a:t>there</a:t>
            </a:r>
            <a:r>
              <a:rPr lang="cs-CZ" sz="2400" dirty="0" smtClean="0">
                <a:solidFill>
                  <a:srgbClr val="C00000"/>
                </a:solidFill>
              </a:rPr>
              <a:t> </a:t>
            </a:r>
            <a:r>
              <a:rPr lang="cs-CZ" sz="2400" dirty="0" err="1">
                <a:solidFill>
                  <a:srgbClr val="C00000"/>
                </a:solidFill>
              </a:rPr>
              <a:t>is</a:t>
            </a:r>
            <a:r>
              <a:rPr lang="cs-CZ" sz="2400" dirty="0" smtClean="0">
                <a:solidFill>
                  <a:srgbClr val="C00000"/>
                </a:solidFill>
              </a:rPr>
              <a:t>, </a:t>
            </a:r>
            <a:r>
              <a:rPr lang="cs-CZ" sz="2400" dirty="0" err="1" smtClean="0">
                <a:solidFill>
                  <a:srgbClr val="C00000"/>
                </a:solidFill>
              </a:rPr>
              <a:t>is</a:t>
            </a:r>
            <a:r>
              <a:rPr lang="cs-CZ" sz="2400" dirty="0">
                <a:solidFill>
                  <a:srgbClr val="C00000"/>
                </a:solidFill>
              </a:rPr>
              <a:t>, </a:t>
            </a:r>
            <a:r>
              <a:rPr lang="cs-CZ" sz="2400" dirty="0" err="1">
                <a:solidFill>
                  <a:srgbClr val="C00000"/>
                </a:solidFill>
              </a:rPr>
              <a:t>begin</a:t>
            </a:r>
            <a:r>
              <a:rPr lang="cs-CZ" sz="2400" dirty="0" smtClean="0">
                <a:solidFill>
                  <a:srgbClr val="C00000"/>
                </a:solidFill>
              </a:rPr>
              <a:t>, go, </a:t>
            </a:r>
            <a:r>
              <a:rPr lang="cs-CZ" sz="2400" dirty="0" err="1" smtClean="0">
                <a:solidFill>
                  <a:srgbClr val="C00000"/>
                </a:solidFill>
              </a:rPr>
              <a:t>takes</a:t>
            </a:r>
            <a:endParaRPr lang="cs-CZ" sz="2000" dirty="0" smtClean="0">
              <a:solidFill>
                <a:srgbClr val="C00000"/>
              </a:solidFill>
            </a:endParaRPr>
          </a:p>
        </p:txBody>
      </p:sp>
    </p:spTree>
    <p:extLst>
      <p:ext uri="{BB962C8B-B14F-4D97-AF65-F5344CB8AC3E}">
        <p14:creationId xmlns:p14="http://schemas.microsoft.com/office/powerpoint/2010/main" val="311975072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268760"/>
            <a:ext cx="9144000" cy="4985980"/>
          </a:xfrm>
          <a:prstGeom prst="rect">
            <a:avLst/>
          </a:prstGeom>
          <a:noFill/>
        </p:spPr>
        <p:txBody>
          <a:bodyPr wrap="square" rtlCol="0">
            <a:spAutoFit/>
          </a:bodyPr>
          <a:lstStyle/>
          <a:p>
            <a:pPr indent="449580">
              <a:spcAft>
                <a:spcPts val="0"/>
              </a:spcAft>
            </a:pPr>
            <a:r>
              <a:rPr lang="en-US" sz="2000" dirty="0">
                <a:latin typeface="Georgia, Times New Roman, Times, serif"/>
              </a:rPr>
              <a:t>I usually </a:t>
            </a:r>
            <a:r>
              <a:rPr lang="cs-CZ" sz="2000" dirty="0" smtClean="0">
                <a:latin typeface="Georgia, Times New Roman, Times, serif"/>
              </a:rPr>
              <a:t>………..</a:t>
            </a:r>
            <a:r>
              <a:rPr lang="en-US" sz="2000" dirty="0" smtClean="0">
                <a:latin typeface="Georgia, Times New Roman, Times, serif"/>
              </a:rPr>
              <a:t>tea </a:t>
            </a:r>
            <a:r>
              <a:rPr lang="en-US" sz="2000" dirty="0">
                <a:latin typeface="Georgia, Times New Roman, Times, serif"/>
              </a:rPr>
              <a:t>at home between 4.30 and 5 o’clock.</a:t>
            </a:r>
            <a:endParaRPr lang="en-US" sz="2000" dirty="0"/>
          </a:p>
          <a:p>
            <a:pPr indent="449580">
              <a:spcAft>
                <a:spcPts val="0"/>
              </a:spcAft>
            </a:pPr>
            <a:r>
              <a:rPr lang="en-US" sz="2000" dirty="0">
                <a:latin typeface="Georgia, Times New Roman, Times, serif"/>
              </a:rPr>
              <a:t>Sometimes I </a:t>
            </a:r>
            <a:r>
              <a:rPr lang="cs-CZ" sz="2000" dirty="0" smtClean="0">
                <a:latin typeface="Georgia, Times New Roman, Times, serif"/>
              </a:rPr>
              <a:t>………</a:t>
            </a:r>
            <a:r>
              <a:rPr lang="en-US" sz="2000" dirty="0" smtClean="0">
                <a:latin typeface="Georgia, Times New Roman, Times, serif"/>
              </a:rPr>
              <a:t>for </a:t>
            </a:r>
            <a:r>
              <a:rPr lang="en-US" sz="2000" dirty="0">
                <a:latin typeface="Georgia, Times New Roman, Times, serif"/>
              </a:rPr>
              <a:t>a walk after tea with some friends of mine. We sometimes </a:t>
            </a:r>
            <a:r>
              <a:rPr lang="cs-CZ" sz="2000" dirty="0" smtClean="0">
                <a:latin typeface="Georgia, Times New Roman, Times, serif"/>
              </a:rPr>
              <a:t>……..</a:t>
            </a:r>
            <a:r>
              <a:rPr lang="en-US" sz="2000" dirty="0" smtClean="0">
                <a:latin typeface="Georgia, Times New Roman, Times, serif"/>
              </a:rPr>
              <a:t>for </a:t>
            </a:r>
            <a:r>
              <a:rPr lang="en-US" sz="2000" dirty="0">
                <a:latin typeface="Georgia, Times New Roman, Times, serif"/>
              </a:rPr>
              <a:t>a swim in the swimming pool. But when the weather </a:t>
            </a:r>
            <a:r>
              <a:rPr lang="cs-CZ" sz="2000" dirty="0" smtClean="0">
                <a:latin typeface="Georgia, Times New Roman, Times, serif"/>
              </a:rPr>
              <a:t>……..</a:t>
            </a:r>
            <a:r>
              <a:rPr lang="en-US" sz="2000" dirty="0" smtClean="0">
                <a:latin typeface="Georgia, Times New Roman, Times, serif"/>
              </a:rPr>
              <a:t>cold </a:t>
            </a:r>
            <a:r>
              <a:rPr lang="en-US" sz="2000" dirty="0">
                <a:latin typeface="Georgia, Times New Roman, Times, serif"/>
              </a:rPr>
              <a:t>or rainy we </a:t>
            </a:r>
            <a:r>
              <a:rPr lang="cs-CZ" sz="2000" dirty="0" smtClean="0">
                <a:latin typeface="Georgia, Times New Roman, Times, serif"/>
              </a:rPr>
              <a:t>………..</a:t>
            </a:r>
            <a:r>
              <a:rPr lang="en-US" sz="2000" dirty="0" smtClean="0">
                <a:latin typeface="Georgia, Times New Roman, Times, serif"/>
              </a:rPr>
              <a:t>to </a:t>
            </a:r>
            <a:r>
              <a:rPr lang="en-US" sz="2000" dirty="0">
                <a:latin typeface="Georgia, Times New Roman, Times, serif"/>
              </a:rPr>
              <a:t>stay at home and </a:t>
            </a:r>
            <a:r>
              <a:rPr lang="cs-CZ" sz="2000" dirty="0" smtClean="0">
                <a:latin typeface="Georgia, Times New Roman, Times, serif"/>
              </a:rPr>
              <a:t>……..</a:t>
            </a:r>
            <a:r>
              <a:rPr lang="en-US" sz="2000" dirty="0" smtClean="0">
                <a:latin typeface="Georgia, Times New Roman, Times, serif"/>
              </a:rPr>
              <a:t>to </a:t>
            </a:r>
            <a:r>
              <a:rPr lang="en-US" sz="2000" dirty="0">
                <a:latin typeface="Georgia, Times New Roman, Times, serif"/>
              </a:rPr>
              <a:t>our CDs</a:t>
            </a:r>
            <a:r>
              <a:rPr lang="en-US" sz="2000" dirty="0" smtClean="0">
                <a:latin typeface="Georgia, Times New Roman, Times, serif"/>
              </a:rPr>
              <a:t>,</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games or </a:t>
            </a:r>
            <a:r>
              <a:rPr lang="cs-CZ" sz="2000" dirty="0" smtClean="0">
                <a:latin typeface="Georgia, Times New Roman, Times, serif"/>
              </a:rPr>
              <a:t>…….</a:t>
            </a:r>
            <a:r>
              <a:rPr lang="en-US" sz="2000" dirty="0" smtClean="0">
                <a:latin typeface="Georgia, Times New Roman, Times, serif"/>
              </a:rPr>
              <a:t>or</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a:t>
            </a:r>
            <a:endParaRPr lang="en-US" sz="2000" dirty="0"/>
          </a:p>
          <a:p>
            <a:pPr indent="449580">
              <a:spcAft>
                <a:spcPts val="0"/>
              </a:spcAft>
            </a:pPr>
            <a:r>
              <a:rPr lang="en-US" sz="2000" dirty="0">
                <a:latin typeface="Georgia, Times New Roman, Times, serif"/>
              </a:rPr>
              <a:t>I usually </a:t>
            </a:r>
            <a:r>
              <a:rPr lang="cs-CZ" sz="2000" dirty="0" smtClean="0">
                <a:latin typeface="Georgia, Times New Roman, Times, serif"/>
              </a:rPr>
              <a:t>……….</a:t>
            </a:r>
            <a:r>
              <a:rPr lang="en-US" sz="2000" dirty="0" smtClean="0">
                <a:latin typeface="Georgia, Times New Roman, Times, serif"/>
              </a:rPr>
              <a:t>my </a:t>
            </a:r>
            <a:r>
              <a:rPr lang="en-US" sz="2000" dirty="0">
                <a:latin typeface="Georgia, Times New Roman, Times, serif"/>
              </a:rPr>
              <a:t>homework before dinner but sometimes I </a:t>
            </a:r>
            <a:r>
              <a:rPr lang="cs-CZ" sz="2000" dirty="0" smtClean="0">
                <a:latin typeface="Georgia, Times New Roman, Times, serif"/>
              </a:rPr>
              <a:t>…….</a:t>
            </a:r>
            <a:r>
              <a:rPr lang="en-US" sz="2000" dirty="0" smtClean="0">
                <a:latin typeface="Georgia, Times New Roman, Times, serif"/>
              </a:rPr>
              <a:t>it </a:t>
            </a:r>
            <a:r>
              <a:rPr lang="en-US" sz="2000" dirty="0">
                <a:latin typeface="Georgia, Times New Roman, Times, serif"/>
              </a:rPr>
              <a:t>after dinner because I </a:t>
            </a:r>
            <a:r>
              <a:rPr lang="cs-CZ" sz="2000" dirty="0" smtClean="0">
                <a:latin typeface="Georgia, Times New Roman, Times, serif"/>
              </a:rPr>
              <a:t>……..</a:t>
            </a:r>
            <a:r>
              <a:rPr lang="en-US" sz="2000" dirty="0" smtClean="0">
                <a:latin typeface="Georgia, Times New Roman, Times, serif"/>
              </a:rPr>
              <a:t>to </a:t>
            </a:r>
            <a:r>
              <a:rPr lang="en-US" sz="2000" dirty="0">
                <a:latin typeface="Georgia, Times New Roman, Times, serif"/>
              </a:rPr>
              <a:t>watch TV when </a:t>
            </a:r>
            <a:r>
              <a:rPr lang="cs-CZ" sz="2000" dirty="0" smtClean="0">
                <a:latin typeface="Georgia, Times New Roman, Times, serif"/>
              </a:rPr>
              <a:t>…….</a:t>
            </a:r>
            <a:r>
              <a:rPr lang="en-US" sz="2000" dirty="0" smtClean="0">
                <a:latin typeface="Georgia, Times New Roman, Times, serif"/>
              </a:rPr>
              <a:t>one </a:t>
            </a:r>
            <a:r>
              <a:rPr lang="en-US" sz="2000" dirty="0">
                <a:latin typeface="Georgia, Times New Roman, Times, serif"/>
              </a:rPr>
              <a:t>of my </a:t>
            </a:r>
            <a:r>
              <a:rPr lang="en-US" sz="2000" dirty="0" err="1">
                <a:latin typeface="Georgia, Times New Roman, Times, serif"/>
              </a:rPr>
              <a:t>favourite</a:t>
            </a:r>
            <a:r>
              <a:rPr lang="en-US" sz="2000" dirty="0">
                <a:latin typeface="Georgia, Times New Roman, Times, serif"/>
              </a:rPr>
              <a:t> </a:t>
            </a:r>
            <a:r>
              <a:rPr lang="en-US" sz="2000" dirty="0" err="1">
                <a:latin typeface="Georgia, Times New Roman, Times, serif"/>
              </a:rPr>
              <a:t>programmes</a:t>
            </a:r>
            <a:r>
              <a:rPr lang="en-US" sz="2000" dirty="0">
                <a:latin typeface="Georgia, Times New Roman, Times, serif"/>
              </a:rPr>
              <a:t>. That’s between 6.30 and 7.45.</a:t>
            </a:r>
            <a:endParaRPr lang="en-US" sz="2000" dirty="0"/>
          </a:p>
          <a:p>
            <a:pPr indent="449580">
              <a:spcAft>
                <a:spcPts val="0"/>
              </a:spcAft>
            </a:pPr>
            <a:r>
              <a:rPr lang="en-US" sz="2000" dirty="0">
                <a:latin typeface="Georgia, Times New Roman, Times, serif"/>
              </a:rPr>
              <a:t>My family and </a:t>
            </a:r>
            <a:r>
              <a:rPr lang="en-US" sz="2000" dirty="0" smtClean="0">
                <a:latin typeface="Georgia, Times New Roman, Times, serif"/>
              </a:rPr>
              <a:t>I</a:t>
            </a:r>
            <a:r>
              <a:rPr lang="cs-CZ" sz="2000" dirty="0" smtClean="0">
                <a:latin typeface="Georgia, Times New Roman, Times, serif"/>
              </a:rPr>
              <a:t> ………</a:t>
            </a:r>
            <a:r>
              <a:rPr lang="en-US" sz="2000" dirty="0" smtClean="0">
                <a:latin typeface="Georgia, Times New Roman, Times, serif"/>
              </a:rPr>
              <a:t> </a:t>
            </a:r>
            <a:r>
              <a:rPr lang="en-US" sz="2000" dirty="0">
                <a:latin typeface="Georgia, Times New Roman, Times, serif"/>
              </a:rPr>
              <a:t>dinner at about 8 o’clock in our dining room. Then I </a:t>
            </a:r>
            <a:r>
              <a:rPr lang="cs-CZ" sz="2000" dirty="0" smtClean="0">
                <a:latin typeface="Georgia, Times New Roman, Times, serif"/>
              </a:rPr>
              <a:t>………</a:t>
            </a:r>
            <a:r>
              <a:rPr lang="en-US" sz="2000" dirty="0" smtClean="0">
                <a:latin typeface="Georgia, Times New Roman, Times, serif"/>
              </a:rPr>
              <a:t>with </a:t>
            </a:r>
            <a:r>
              <a:rPr lang="en-US" sz="2000" dirty="0">
                <a:latin typeface="Georgia, Times New Roman, Times, serif"/>
              </a:rPr>
              <a:t>my parents and my brother. Sometimes I </a:t>
            </a:r>
            <a:r>
              <a:rPr lang="cs-CZ" sz="2000" dirty="0" smtClean="0">
                <a:latin typeface="Georgia, Times New Roman, Times, serif"/>
              </a:rPr>
              <a:t>……..</a:t>
            </a:r>
            <a:r>
              <a:rPr lang="en-US" sz="2000" dirty="0" smtClean="0">
                <a:latin typeface="Georgia, Times New Roman, Times, serif"/>
              </a:rPr>
              <a:t>e-mails </a:t>
            </a:r>
            <a:r>
              <a:rPr lang="en-US" sz="2000" dirty="0">
                <a:latin typeface="Georgia, Times New Roman, Times, serif"/>
              </a:rPr>
              <a:t>to my friends</a:t>
            </a:r>
            <a:r>
              <a:rPr lang="en-US" sz="2000" dirty="0" smtClean="0">
                <a:latin typeface="Georgia, Times New Roman, Times, serif"/>
              </a:rPr>
              <a:t>,</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some clothes</a:t>
            </a:r>
            <a:r>
              <a:rPr lang="en-US" sz="2000" dirty="0" smtClean="0">
                <a:latin typeface="Georgia, Times New Roman, Times, serif"/>
              </a:rPr>
              <a:t>,</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my mother in the kitchen or my father in the garden.</a:t>
            </a:r>
            <a:endParaRPr lang="en-US" sz="2000" dirty="0"/>
          </a:p>
          <a:p>
            <a:pPr indent="449580">
              <a:spcAft>
                <a:spcPts val="0"/>
              </a:spcAft>
            </a:pPr>
            <a:r>
              <a:rPr lang="en-US" sz="2000" dirty="0">
                <a:latin typeface="Georgia, Times New Roman, Times, serif"/>
              </a:rPr>
              <a:t>At weekends I </a:t>
            </a:r>
            <a:r>
              <a:rPr lang="en-US" sz="2000" dirty="0" smtClean="0">
                <a:latin typeface="Georgia, Times New Roman, Times, serif"/>
              </a:rPr>
              <a:t>sometimes</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to the cinema, to the theatre, to a disco or to a party. Sometimes I </a:t>
            </a:r>
            <a:r>
              <a:rPr lang="cs-CZ" sz="2000" dirty="0" smtClean="0">
                <a:latin typeface="Georgia, Times New Roman, Times, serif"/>
              </a:rPr>
              <a:t>……..</a:t>
            </a:r>
            <a:r>
              <a:rPr lang="en-US" sz="2000" dirty="0" smtClean="0">
                <a:latin typeface="Georgia, Times New Roman, Times, serif"/>
              </a:rPr>
              <a:t>for </a:t>
            </a:r>
            <a:r>
              <a:rPr lang="en-US" sz="2000" dirty="0">
                <a:latin typeface="Georgia, Times New Roman, Times, serif"/>
              </a:rPr>
              <a:t>a trip with my family. On weekdays I usually </a:t>
            </a:r>
            <a:r>
              <a:rPr lang="cs-CZ" sz="2000" dirty="0" smtClean="0">
                <a:latin typeface="Georgia, Times New Roman, Times, serif"/>
              </a:rPr>
              <a:t>………</a:t>
            </a:r>
            <a:r>
              <a:rPr lang="en-US" sz="2000" dirty="0" smtClean="0">
                <a:latin typeface="Georgia, Times New Roman, Times, serif"/>
              </a:rPr>
              <a:t>to </a:t>
            </a:r>
            <a:r>
              <a:rPr lang="en-US" sz="2000" dirty="0">
                <a:latin typeface="Georgia, Times New Roman, Times, serif"/>
              </a:rPr>
              <a:t>bed at 10.30 because </a:t>
            </a:r>
            <a:r>
              <a:rPr lang="en-US" sz="2000" dirty="0" smtClean="0">
                <a:latin typeface="Georgia, Times New Roman, Times, serif"/>
              </a:rPr>
              <a:t>I</a:t>
            </a:r>
            <a:r>
              <a:rPr lang="cs-CZ" sz="2000" dirty="0" smtClean="0">
                <a:latin typeface="Georgia, Times New Roman, Times, serif"/>
              </a:rPr>
              <a:t>…………</a:t>
            </a:r>
            <a:r>
              <a:rPr lang="en-US" sz="2000" dirty="0" smtClean="0">
                <a:latin typeface="Georgia, Times New Roman, Times, serif"/>
              </a:rPr>
              <a:t> </a:t>
            </a:r>
            <a:r>
              <a:rPr lang="en-US" sz="2000" dirty="0">
                <a:latin typeface="Georgia, Times New Roman, Times, serif"/>
              </a:rPr>
              <a:t>get up early in the morning.</a:t>
            </a:r>
            <a:endParaRPr lang="en-US" sz="2000" dirty="0"/>
          </a:p>
          <a:p>
            <a:endParaRPr lang="cs-CZ" dirty="0"/>
          </a:p>
        </p:txBody>
      </p:sp>
      <p:sp>
        <p:nvSpPr>
          <p:cNvPr id="3" name="TextovéPole 2"/>
          <p:cNvSpPr txBox="1"/>
          <p:nvPr/>
        </p:nvSpPr>
        <p:spPr>
          <a:xfrm>
            <a:off x="179512" y="415498"/>
            <a:ext cx="8964488" cy="830997"/>
          </a:xfrm>
          <a:prstGeom prst="rect">
            <a:avLst/>
          </a:prstGeom>
          <a:noFill/>
        </p:spPr>
        <p:txBody>
          <a:bodyPr wrap="square" rtlCol="0">
            <a:spAutoFit/>
          </a:bodyPr>
          <a:lstStyle/>
          <a:p>
            <a:r>
              <a:rPr lang="cs-CZ" sz="2400" dirty="0" err="1">
                <a:solidFill>
                  <a:srgbClr val="C00000"/>
                </a:solidFill>
              </a:rPr>
              <a:t>h</a:t>
            </a:r>
            <a:r>
              <a:rPr lang="cs-CZ" sz="2400" dirty="0" err="1" smtClean="0">
                <a:solidFill>
                  <a:srgbClr val="C00000"/>
                </a:solidFill>
              </a:rPr>
              <a:t>ave</a:t>
            </a:r>
            <a:r>
              <a:rPr lang="cs-CZ" sz="2400" dirty="0" smtClean="0">
                <a:solidFill>
                  <a:srgbClr val="C00000"/>
                </a:solidFill>
              </a:rPr>
              <a:t>, </a:t>
            </a:r>
            <a:r>
              <a:rPr lang="cs-CZ" sz="2400" dirty="0" err="1" smtClean="0">
                <a:solidFill>
                  <a:srgbClr val="C00000"/>
                </a:solidFill>
              </a:rPr>
              <a:t>must</a:t>
            </a:r>
            <a:r>
              <a:rPr lang="cs-CZ" sz="2400" dirty="0" smtClean="0">
                <a:solidFill>
                  <a:srgbClr val="C00000"/>
                </a:solidFill>
              </a:rPr>
              <a:t>, go, </a:t>
            </a:r>
            <a:r>
              <a:rPr lang="cs-CZ" sz="2400" dirty="0" err="1" smtClean="0">
                <a:solidFill>
                  <a:srgbClr val="C00000"/>
                </a:solidFill>
              </a:rPr>
              <a:t>help</a:t>
            </a:r>
            <a:r>
              <a:rPr lang="cs-CZ" sz="2400" dirty="0" smtClean="0">
                <a:solidFill>
                  <a:srgbClr val="C00000"/>
                </a:solidFill>
              </a:rPr>
              <a:t>, go, iron, go, </a:t>
            </a:r>
            <a:r>
              <a:rPr lang="cs-CZ" sz="2400" dirty="0" err="1" smtClean="0">
                <a:solidFill>
                  <a:srgbClr val="C00000"/>
                </a:solidFill>
              </a:rPr>
              <a:t>is</a:t>
            </a:r>
            <a:r>
              <a:rPr lang="cs-CZ" sz="2400" dirty="0" smtClean="0">
                <a:solidFill>
                  <a:srgbClr val="C00000"/>
                </a:solidFill>
              </a:rPr>
              <a:t>, go, </a:t>
            </a:r>
            <a:r>
              <a:rPr lang="cs-CZ" sz="2400" dirty="0" err="1" smtClean="0">
                <a:solidFill>
                  <a:srgbClr val="C00000"/>
                </a:solidFill>
              </a:rPr>
              <a:t>prefer</a:t>
            </a:r>
            <a:r>
              <a:rPr lang="cs-CZ" sz="2400" dirty="0" smtClean="0">
                <a:solidFill>
                  <a:srgbClr val="C00000"/>
                </a:solidFill>
              </a:rPr>
              <a:t>, go, listen, </a:t>
            </a:r>
            <a:r>
              <a:rPr lang="cs-CZ" sz="2400" dirty="0" err="1" smtClean="0">
                <a:solidFill>
                  <a:srgbClr val="C00000"/>
                </a:solidFill>
              </a:rPr>
              <a:t>write</a:t>
            </a:r>
            <a:r>
              <a:rPr lang="cs-CZ" sz="2400" dirty="0" smtClean="0">
                <a:solidFill>
                  <a:srgbClr val="C00000"/>
                </a:solidFill>
              </a:rPr>
              <a:t>, play, talk, </a:t>
            </a:r>
            <a:r>
              <a:rPr lang="cs-CZ" sz="2400" dirty="0" err="1" smtClean="0">
                <a:solidFill>
                  <a:srgbClr val="C00000"/>
                </a:solidFill>
              </a:rPr>
              <a:t>sing</a:t>
            </a:r>
            <a:r>
              <a:rPr lang="cs-CZ" sz="2400" dirty="0" smtClean="0">
                <a:solidFill>
                  <a:srgbClr val="C00000"/>
                </a:solidFill>
              </a:rPr>
              <a:t>, </a:t>
            </a:r>
            <a:r>
              <a:rPr lang="cs-CZ" sz="2400" dirty="0" err="1" smtClean="0">
                <a:solidFill>
                  <a:srgbClr val="C00000"/>
                </a:solidFill>
              </a:rPr>
              <a:t>have</a:t>
            </a:r>
            <a:r>
              <a:rPr lang="cs-CZ" sz="2400" dirty="0" smtClean="0">
                <a:solidFill>
                  <a:srgbClr val="C00000"/>
                </a:solidFill>
              </a:rPr>
              <a:t>, </a:t>
            </a:r>
            <a:r>
              <a:rPr lang="cs-CZ" sz="2400" dirty="0" err="1" smtClean="0">
                <a:solidFill>
                  <a:srgbClr val="C00000"/>
                </a:solidFill>
              </a:rPr>
              <a:t>dance</a:t>
            </a:r>
            <a:r>
              <a:rPr lang="cs-CZ" sz="2400" dirty="0" smtClean="0">
                <a:solidFill>
                  <a:srgbClr val="C00000"/>
                </a:solidFill>
              </a:rPr>
              <a:t>, </a:t>
            </a:r>
            <a:r>
              <a:rPr lang="cs-CZ" sz="2400" dirty="0" err="1" smtClean="0">
                <a:solidFill>
                  <a:srgbClr val="C00000"/>
                </a:solidFill>
              </a:rPr>
              <a:t>there</a:t>
            </a:r>
            <a:r>
              <a:rPr lang="cs-CZ" sz="2400" dirty="0" smtClean="0">
                <a:solidFill>
                  <a:srgbClr val="C00000"/>
                </a:solidFill>
              </a:rPr>
              <a:t> </a:t>
            </a:r>
            <a:r>
              <a:rPr lang="cs-CZ" sz="2400" dirty="0" err="1" smtClean="0">
                <a:solidFill>
                  <a:srgbClr val="C00000"/>
                </a:solidFill>
              </a:rPr>
              <a:t>is</a:t>
            </a:r>
            <a:r>
              <a:rPr lang="cs-CZ" sz="2400" dirty="0" smtClean="0">
                <a:solidFill>
                  <a:srgbClr val="C00000"/>
                </a:solidFill>
              </a:rPr>
              <a:t>, do, </a:t>
            </a:r>
            <a:r>
              <a:rPr lang="cs-CZ" sz="2400" dirty="0" err="1" smtClean="0">
                <a:solidFill>
                  <a:srgbClr val="C00000"/>
                </a:solidFill>
              </a:rPr>
              <a:t>like</a:t>
            </a:r>
            <a:r>
              <a:rPr lang="cs-CZ" sz="2400" dirty="0" smtClean="0">
                <a:solidFill>
                  <a:srgbClr val="C00000"/>
                </a:solidFill>
              </a:rPr>
              <a:t>, do</a:t>
            </a:r>
            <a:endParaRPr lang="cs-CZ" sz="2400" dirty="0">
              <a:solidFill>
                <a:srgbClr val="C00000"/>
              </a:solidFill>
            </a:endParaRPr>
          </a:p>
        </p:txBody>
      </p:sp>
    </p:spTree>
    <p:extLst>
      <p:ext uri="{BB962C8B-B14F-4D97-AF65-F5344CB8AC3E}">
        <p14:creationId xmlns:p14="http://schemas.microsoft.com/office/powerpoint/2010/main" val="197057792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692696"/>
            <a:ext cx="8964488" cy="5940088"/>
          </a:xfrm>
          <a:prstGeom prst="rect">
            <a:avLst/>
          </a:prstGeom>
          <a:noFill/>
        </p:spPr>
        <p:txBody>
          <a:bodyPr wrap="square" rtlCol="0">
            <a:spAutoFit/>
          </a:bodyPr>
          <a:lstStyle/>
          <a:p>
            <a:pPr indent="449580" algn="just"/>
            <a:r>
              <a:rPr lang="en-GB" sz="2000" dirty="0"/>
              <a:t>My alarm clock goes off at half past six, and with my eyes still closed, I wake up to greet the new </a:t>
            </a:r>
            <a:r>
              <a:rPr lang="en-US" sz="2000" dirty="0" smtClean="0"/>
              <a:t>day</a:t>
            </a:r>
            <a:r>
              <a:rPr lang="en-US" sz="2000" dirty="0"/>
              <a:t>. I hate getting up in the mornings, but there is nothing I can do about it. After a short while of stretching in the warm comfort of my bed I just have to get up. Yawning, I go to the bathroom to wash my face with cold water, or to take a shower. I brush my teeth and comb my long hair. I spend about 10 minutes in front of the mirror putting on my make up. I can't spend much time in the bathroom because before I am done my sister is usually at the door waiting for me to come out.</a:t>
            </a:r>
            <a:endParaRPr lang="en-US" sz="2000" dirty="0">
              <a:latin typeface="Courier New"/>
            </a:endParaRPr>
          </a:p>
          <a:p>
            <a:pPr indent="450215" algn="just">
              <a:spcAft>
                <a:spcPts val="0"/>
              </a:spcAft>
            </a:pPr>
            <a:r>
              <a:rPr lang="en-US" sz="2000" dirty="0"/>
              <a:t>I get dressed in my room, where I often stand for a while in front of the wardrobe, wondering what to wear. I like to wear jeans or a skirt along with a jumper. I find these simple outfits to be the most practical for school.</a:t>
            </a:r>
            <a:endParaRPr lang="en-US" sz="2000" dirty="0">
              <a:latin typeface="Courier New"/>
            </a:endParaRPr>
          </a:p>
          <a:p>
            <a:pPr indent="450215" algn="just">
              <a:spcAft>
                <a:spcPts val="0"/>
              </a:spcAft>
            </a:pPr>
            <a:r>
              <a:rPr lang="en-US" sz="2000" dirty="0"/>
              <a:t>I open the window to get some fresh air in the room, lastly I make my bed. We all make our own beds in our family. When I am done with that, my mother and my older sister usually have breakfast ready and set the table. It is my duty to clean it all afterwards. I eat breakfast every morning, and my </a:t>
            </a:r>
            <a:r>
              <a:rPr lang="en-US" sz="2000" dirty="0" err="1"/>
              <a:t>favourite</a:t>
            </a:r>
            <a:r>
              <a:rPr lang="en-US" sz="2000" dirty="0"/>
              <a:t> is fresh bread rolls with butter, which I have with a cup of tea and a glass of milk. My mother always says that a good breakfast is a good start to the day. We all eat together, as we talk about our plans for the day. While doing this, we listen to the morning news and the music on the radio</a:t>
            </a:r>
            <a:r>
              <a:rPr lang="en-US" sz="2000" dirty="0" smtClean="0"/>
              <a:t>.</a:t>
            </a:r>
            <a:endParaRPr lang="en-US" sz="2000" dirty="0">
              <a:latin typeface="Courier New"/>
            </a:endParaRPr>
          </a:p>
        </p:txBody>
      </p:sp>
      <p:sp>
        <p:nvSpPr>
          <p:cNvPr id="3" name="TextovéPole 2"/>
          <p:cNvSpPr txBox="1"/>
          <p:nvPr/>
        </p:nvSpPr>
        <p:spPr>
          <a:xfrm>
            <a:off x="611560" y="0"/>
            <a:ext cx="6120680" cy="646331"/>
          </a:xfrm>
          <a:prstGeom prst="rect">
            <a:avLst/>
          </a:prstGeom>
          <a:noFill/>
        </p:spPr>
        <p:txBody>
          <a:bodyPr wrap="square" rtlCol="0">
            <a:spAutoFit/>
          </a:bodyPr>
          <a:lstStyle/>
          <a:p>
            <a:r>
              <a:rPr lang="cs-CZ" sz="3600" dirty="0" smtClean="0">
                <a:solidFill>
                  <a:srgbClr val="C00000"/>
                </a:solidFill>
              </a:rPr>
              <a:t>DAILY ROUTINE</a:t>
            </a:r>
            <a:endParaRPr lang="cs-CZ" sz="3600" dirty="0">
              <a:solidFill>
                <a:srgbClr val="C00000"/>
              </a:solidFill>
            </a:endParaRPr>
          </a:p>
        </p:txBody>
      </p:sp>
    </p:spTree>
    <p:extLst>
      <p:ext uri="{BB962C8B-B14F-4D97-AF65-F5344CB8AC3E}">
        <p14:creationId xmlns:p14="http://schemas.microsoft.com/office/powerpoint/2010/main" val="414251040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7171194"/>
          </a:xfrm>
          <a:prstGeom prst="rect">
            <a:avLst/>
          </a:prstGeom>
          <a:noFill/>
        </p:spPr>
        <p:txBody>
          <a:bodyPr wrap="square" rtlCol="0">
            <a:spAutoFit/>
          </a:bodyPr>
          <a:lstStyle/>
          <a:p>
            <a:pPr indent="450215" algn="just"/>
            <a:r>
              <a:rPr lang="en-US" sz="2000" dirty="0"/>
              <a:t>At half past seven we grab our schoolbags and run to the bus stop. The bus stop is right in front of our house, which probably is the reason why we always catch it at the last minute. Sometimes it is full and we have to wait for the next bus.</a:t>
            </a:r>
            <a:endParaRPr lang="en-US" sz="2000" dirty="0">
              <a:latin typeface="Courier New"/>
            </a:endParaRPr>
          </a:p>
          <a:p>
            <a:pPr indent="450215" algn="just">
              <a:spcAft>
                <a:spcPts val="0"/>
              </a:spcAft>
            </a:pPr>
            <a:r>
              <a:rPr lang="en-US" sz="2000" dirty="0" smtClean="0"/>
              <a:t>At </a:t>
            </a:r>
            <a:r>
              <a:rPr lang="en-US" sz="2000" dirty="0"/>
              <a:t>8 a.m., I arrive at the cloakroom, where most of my classmates are already busy hanging up their coats and jackets and donning their slippers. We are in a hurry to get to the first class on time.</a:t>
            </a:r>
            <a:endParaRPr lang="en-US" sz="2000" dirty="0">
              <a:latin typeface="Courier New"/>
            </a:endParaRPr>
          </a:p>
          <a:p>
            <a:pPr indent="450215" algn="just">
              <a:spcAft>
                <a:spcPts val="0"/>
              </a:spcAft>
            </a:pPr>
            <a:r>
              <a:rPr lang="en-US" sz="2000" dirty="0"/>
              <a:t>The classes take place in different classrooms, depending on the subject taught, which means that we have to change classrooms during every break. This is always a problem for new students at the beginning of the school year, until they get used to the schedule and the location of the classrooms.</a:t>
            </a:r>
            <a:endParaRPr lang="en-US" sz="2000" dirty="0">
              <a:latin typeface="Courier New"/>
            </a:endParaRPr>
          </a:p>
          <a:p>
            <a:pPr indent="450215" algn="just">
              <a:spcAft>
                <a:spcPts val="0"/>
              </a:spcAft>
            </a:pPr>
            <a:r>
              <a:rPr lang="en-US" sz="2000" dirty="0"/>
              <a:t>The first lesson starts at ten past eight. The bell rings and you can see the last few students running to their classrooms. We usually have between 6-7 classes a day.</a:t>
            </a:r>
            <a:endParaRPr lang="en-US" sz="2000" dirty="0">
              <a:latin typeface="Courier New"/>
            </a:endParaRPr>
          </a:p>
          <a:p>
            <a:pPr indent="450215" algn="just">
              <a:spcAft>
                <a:spcPts val="0"/>
              </a:spcAft>
            </a:pPr>
            <a:r>
              <a:rPr lang="en-US" sz="2000" dirty="0"/>
              <a:t>After the second lesson, we have our </a:t>
            </a:r>
            <a:r>
              <a:rPr lang="en-US" sz="2000" dirty="0" err="1"/>
              <a:t>favourite</a:t>
            </a:r>
            <a:r>
              <a:rPr lang="en-US" sz="2000" dirty="0"/>
              <a:t> 20-minute break. During that time, we talk to our friends in the hallways or we go out to get some fresh air. Most of us have a snack, and prepare for the next lesson.</a:t>
            </a:r>
            <a:endParaRPr lang="en-US" sz="2000" dirty="0">
              <a:latin typeface="Courier New"/>
            </a:endParaRPr>
          </a:p>
          <a:p>
            <a:pPr indent="450215" algn="just">
              <a:spcAft>
                <a:spcPts val="0"/>
              </a:spcAft>
            </a:pPr>
            <a:r>
              <a:rPr lang="en-US" sz="2000" dirty="0"/>
              <a:t>Lunch is at half past twelve, and everyone hurries to the school canteen. We queue up in order to get our meal, and when we are done with both the soup and the main course, we go home. Once a week, we have an afternoon lesson so we stay at school until 3 p.m.</a:t>
            </a:r>
            <a:endParaRPr lang="en-US" sz="2000" dirty="0">
              <a:latin typeface="Courier New"/>
            </a:endParaRPr>
          </a:p>
          <a:p>
            <a:pPr indent="450215" algn="just">
              <a:spcAft>
                <a:spcPts val="0"/>
              </a:spcAft>
            </a:pPr>
            <a:r>
              <a:rPr lang="en-US" sz="2000" dirty="0"/>
              <a:t>While walking home, I usually meet some of my classmates and we go together to buy some sweets and soda, before they walk me to the bus stop. </a:t>
            </a:r>
            <a:endParaRPr lang="cs-CZ" sz="2000" dirty="0"/>
          </a:p>
        </p:txBody>
      </p:sp>
    </p:spTree>
    <p:extLst>
      <p:ext uri="{BB962C8B-B14F-4D97-AF65-F5344CB8AC3E}">
        <p14:creationId xmlns:p14="http://schemas.microsoft.com/office/powerpoint/2010/main" val="111557052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8002191"/>
          </a:xfrm>
          <a:prstGeom prst="rect">
            <a:avLst/>
          </a:prstGeom>
          <a:noFill/>
        </p:spPr>
        <p:txBody>
          <a:bodyPr wrap="square" rtlCol="0">
            <a:spAutoFit/>
          </a:bodyPr>
          <a:lstStyle/>
          <a:p>
            <a:pPr indent="450215" algn="just"/>
            <a:r>
              <a:rPr lang="en-US" dirty="0" smtClean="0"/>
              <a:t>. </a:t>
            </a:r>
            <a:r>
              <a:rPr lang="en-US" sz="2000" dirty="0"/>
              <a:t>When I get home, my parents are not back yet, and my sister is at the sports club, where she practices light athletics. She is a good runner, but that also means that she has to train every day and comes home very tired. I admire the fact that she works so hard at school and still train so vigorously.</a:t>
            </a:r>
            <a:endParaRPr lang="en-US" sz="2000" dirty="0">
              <a:latin typeface="Courier New"/>
            </a:endParaRPr>
          </a:p>
          <a:p>
            <a:pPr indent="450215" algn="just">
              <a:spcAft>
                <a:spcPts val="0"/>
              </a:spcAft>
            </a:pPr>
            <a:r>
              <a:rPr lang="en-US" sz="2000" dirty="0" smtClean="0"/>
              <a:t>When </a:t>
            </a:r>
            <a:r>
              <a:rPr lang="en-US" sz="2000" dirty="0"/>
              <a:t>I arrive home, I go to my room to sit and listen to music on my headphones, or I read a book or some magazine. </a:t>
            </a:r>
            <a:endParaRPr lang="en-US" sz="2000" dirty="0">
              <a:latin typeface="Courier New"/>
            </a:endParaRPr>
          </a:p>
          <a:p>
            <a:pPr indent="450215" algn="just">
              <a:spcAft>
                <a:spcPts val="0"/>
              </a:spcAft>
            </a:pPr>
            <a:r>
              <a:rPr lang="en-US" sz="2000" dirty="0"/>
              <a:t>Every Monday and Thursday I have to do the shopping. I take the shopping bag, and the shopping list, which my mother has prepared, and I walk to the local supermarket. On Tuesdays and Wednesdays my sister does the shopping, and on Fridays my father does it on his way home from work, because on Fridays he gets off early at 1:30 p.m.</a:t>
            </a:r>
            <a:endParaRPr lang="en-US" sz="2000" dirty="0">
              <a:latin typeface="Courier New"/>
            </a:endParaRPr>
          </a:p>
          <a:p>
            <a:pPr indent="450215" algn="just">
              <a:spcAft>
                <a:spcPts val="0"/>
              </a:spcAft>
            </a:pPr>
            <a:r>
              <a:rPr lang="en-US" sz="2000" dirty="0"/>
              <a:t>I have a private English lesson every Friday afternoon because I want to improve my English. The rest of the day goes something like this:</a:t>
            </a:r>
            <a:endParaRPr lang="en-US" sz="2000" dirty="0">
              <a:latin typeface="Courier New"/>
            </a:endParaRPr>
          </a:p>
          <a:p>
            <a:pPr indent="450215" algn="just">
              <a:spcAft>
                <a:spcPts val="0"/>
              </a:spcAft>
            </a:pPr>
            <a:r>
              <a:rPr lang="en-US" sz="2000" dirty="0"/>
              <a:t>At 6:30 we all meet in our living room, where we sit down to have dinner and talk about what we experienced throughout the day. Everybody helps prepare dinner, which usually is some kind of cooked meat.</a:t>
            </a:r>
            <a:endParaRPr lang="en-US" sz="2000" dirty="0">
              <a:latin typeface="Courier New"/>
            </a:endParaRPr>
          </a:p>
          <a:p>
            <a:pPr indent="450215" algn="just">
              <a:spcAft>
                <a:spcPts val="0"/>
              </a:spcAft>
            </a:pPr>
            <a:r>
              <a:rPr lang="en-US" sz="2000" dirty="0"/>
              <a:t>After dinner I prepare for school, I do my homework, watch TV or go for a short walk. At no later than 10:00 p.m., I go to the bathroom to take a shower and brush my teeth before going to bed. Before I go to sleep, I either read or review some of the material for school.</a:t>
            </a:r>
            <a:endParaRPr lang="en-US" sz="2000" dirty="0">
              <a:latin typeface="Courier New"/>
            </a:endParaRPr>
          </a:p>
          <a:p>
            <a:pPr indent="450215" algn="just">
              <a:spcAft>
                <a:spcPts val="0"/>
              </a:spcAft>
            </a:pPr>
            <a:r>
              <a:rPr lang="en-US" sz="2000" dirty="0"/>
              <a:t>Naturally, the weekends are different. Everyone in my family enjoys the days off, without any stress and hurry. I get up later and on these two days, I do whatever I want and whenever I want.</a:t>
            </a:r>
            <a:endParaRPr lang="en-US" sz="2000" dirty="0">
              <a:latin typeface="Courier New"/>
            </a:endParaRPr>
          </a:p>
          <a:p>
            <a:endParaRPr lang="cs-CZ" dirty="0"/>
          </a:p>
          <a:p>
            <a:endParaRPr lang="cs-CZ" dirty="0"/>
          </a:p>
          <a:p>
            <a:endParaRPr lang="cs-CZ" dirty="0"/>
          </a:p>
        </p:txBody>
      </p:sp>
    </p:spTree>
    <p:extLst>
      <p:ext uri="{BB962C8B-B14F-4D97-AF65-F5344CB8AC3E}">
        <p14:creationId xmlns:p14="http://schemas.microsoft.com/office/powerpoint/2010/main" val="135879911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692697"/>
            <a:ext cx="8064896" cy="5632311"/>
          </a:xfrm>
          <a:prstGeom prst="rect">
            <a:avLst/>
          </a:prstGeom>
        </p:spPr>
        <p:txBody>
          <a:bodyPr wrap="square">
            <a:spAutoFit/>
          </a:bodyPr>
          <a:lstStyle/>
          <a:p>
            <a:endParaRPr lang="cs-CZ" dirty="0"/>
          </a:p>
          <a:p>
            <a:r>
              <a:rPr lang="cs-CZ" dirty="0" smtClean="0"/>
              <a:t>TIME AND DAILY ROUTINE VIDEO:</a:t>
            </a:r>
          </a:p>
          <a:p>
            <a:r>
              <a:rPr lang="cs-CZ" dirty="0">
                <a:hlinkClick r:id="rId2"/>
              </a:rPr>
              <a:t>http://</a:t>
            </a:r>
            <a:r>
              <a:rPr lang="cs-CZ" dirty="0" smtClean="0">
                <a:hlinkClick r:id="rId2"/>
              </a:rPr>
              <a:t>www.</a:t>
            </a:r>
            <a:r>
              <a:rPr lang="cs-CZ" dirty="0" err="1" smtClean="0">
                <a:hlinkClick r:id="rId2"/>
              </a:rPr>
              <a:t>eslkidslab.com</a:t>
            </a:r>
            <a:r>
              <a:rPr lang="cs-CZ" dirty="0" smtClean="0">
                <a:hlinkClick r:id="rId2"/>
              </a:rPr>
              <a:t>/</a:t>
            </a:r>
            <a:r>
              <a:rPr lang="cs-CZ" dirty="0" err="1" smtClean="0">
                <a:hlinkClick r:id="rId2"/>
              </a:rPr>
              <a:t>lessons</a:t>
            </a:r>
            <a:r>
              <a:rPr lang="cs-CZ" dirty="0" smtClean="0">
                <a:hlinkClick r:id="rId2"/>
              </a:rPr>
              <a:t>/course3/</a:t>
            </a:r>
            <a:r>
              <a:rPr lang="cs-CZ" dirty="0" err="1" smtClean="0">
                <a:hlinkClick r:id="rId2"/>
              </a:rPr>
              <a:t>videos</a:t>
            </a:r>
            <a:r>
              <a:rPr lang="cs-CZ" dirty="0" smtClean="0">
                <a:hlinkClick r:id="rId2"/>
              </a:rPr>
              <a:t>/time1/index.</a:t>
            </a:r>
            <a:r>
              <a:rPr lang="cs-CZ" dirty="0" err="1" smtClean="0">
                <a:hlinkClick r:id="rId2"/>
              </a:rPr>
              <a:t>html</a:t>
            </a:r>
            <a:endParaRPr lang="cs-CZ" dirty="0" smtClean="0"/>
          </a:p>
          <a:p>
            <a:endParaRPr lang="cs-CZ" dirty="0" smtClean="0"/>
          </a:p>
          <a:p>
            <a:endParaRPr lang="cs-CZ" sz="1200" u="sng" dirty="0" smtClean="0"/>
          </a:p>
          <a:p>
            <a:endParaRPr lang="cs-CZ" sz="1200" u="sng" dirty="0" smtClean="0"/>
          </a:p>
          <a:p>
            <a:endParaRPr lang="cs-CZ" sz="1200" u="sng" dirty="0" smtClean="0"/>
          </a:p>
          <a:p>
            <a:endParaRPr lang="cs-CZ" sz="1200" u="sng" dirty="0" smtClean="0"/>
          </a:p>
          <a:p>
            <a:endParaRPr lang="cs-CZ" sz="1200" u="sng" dirty="0" smtClean="0"/>
          </a:p>
          <a:p>
            <a:endParaRPr lang="cs-CZ" sz="1200" u="sng" dirty="0" smtClean="0"/>
          </a:p>
          <a:p>
            <a:endParaRPr lang="cs-CZ" sz="1200" u="sng" dirty="0" smtClean="0"/>
          </a:p>
          <a:p>
            <a:endParaRPr lang="cs-CZ" sz="1200" u="sng" dirty="0" smtClean="0"/>
          </a:p>
          <a:p>
            <a:endParaRPr lang="cs-CZ" sz="1200" u="sng" dirty="0" smtClean="0"/>
          </a:p>
          <a:p>
            <a:r>
              <a:rPr lang="cs-CZ" sz="1200" u="sng" dirty="0" smtClean="0"/>
              <a:t>ZDROJE:</a:t>
            </a:r>
          </a:p>
          <a:p>
            <a:endParaRPr lang="cs-CZ" sz="1200" dirty="0" smtClean="0"/>
          </a:p>
          <a:p>
            <a:r>
              <a:rPr lang="cs-CZ" sz="1200" dirty="0" smtClean="0"/>
              <a:t>Stress </a:t>
            </a:r>
            <a:r>
              <a:rPr lang="cs-CZ" sz="1200" dirty="0" err="1" smtClean="0"/>
              <a:t>Diary</a:t>
            </a:r>
            <a:r>
              <a:rPr lang="cs-CZ" sz="1200" dirty="0" smtClean="0"/>
              <a:t>. </a:t>
            </a:r>
            <a:r>
              <a:rPr lang="cs-CZ" sz="1200" i="1" dirty="0" smtClean="0"/>
              <a:t>Stress Management</a:t>
            </a:r>
            <a:r>
              <a:rPr lang="cs-CZ" sz="1200" dirty="0" smtClean="0"/>
              <a:t> [online]. 2011 [cit. 2012-06-24]. Dostupné z: http://www.stress-management-</a:t>
            </a:r>
            <a:r>
              <a:rPr lang="cs-CZ" sz="1200" dirty="0" err="1" smtClean="0"/>
              <a:t>for</a:t>
            </a:r>
            <a:r>
              <a:rPr lang="cs-CZ" sz="1200" dirty="0" smtClean="0"/>
              <a:t>-</a:t>
            </a:r>
            <a:r>
              <a:rPr lang="cs-CZ" sz="1200" dirty="0" err="1" smtClean="0"/>
              <a:t>peak</a:t>
            </a:r>
            <a:r>
              <a:rPr lang="cs-CZ" sz="1200" dirty="0" smtClean="0"/>
              <a:t>-performance.</a:t>
            </a:r>
            <a:r>
              <a:rPr lang="cs-CZ" sz="1200" dirty="0" err="1" smtClean="0"/>
              <a:t>com</a:t>
            </a:r>
            <a:r>
              <a:rPr lang="cs-CZ" sz="1200" dirty="0" smtClean="0"/>
              <a:t>/stress-</a:t>
            </a:r>
            <a:r>
              <a:rPr lang="cs-CZ" sz="1200" dirty="0" err="1" smtClean="0"/>
              <a:t>diary.html</a:t>
            </a:r>
            <a:r>
              <a:rPr lang="cs-CZ" sz="1200" dirty="0" smtClean="0"/>
              <a:t> </a:t>
            </a:r>
          </a:p>
          <a:p>
            <a:endParaRPr lang="cs-CZ" sz="1200" dirty="0" smtClean="0"/>
          </a:p>
          <a:p>
            <a:r>
              <a:rPr lang="en-US" sz="1200" dirty="0" smtClean="0"/>
              <a:t>Daily Activities Flashcards/ Daily Routine Flashcards. </a:t>
            </a:r>
            <a:r>
              <a:rPr lang="en-US" sz="1200" i="1" dirty="0" smtClean="0"/>
              <a:t>Mes-english.com</a:t>
            </a:r>
            <a:r>
              <a:rPr lang="en-US" sz="1200" dirty="0" smtClean="0"/>
              <a:t> [online]. 2012 [cit. 2012-06-24]. </a:t>
            </a:r>
            <a:r>
              <a:rPr lang="en-US" sz="1200" dirty="0" err="1" smtClean="0"/>
              <a:t>Dostupné</a:t>
            </a:r>
            <a:r>
              <a:rPr lang="en-US" sz="1200" dirty="0" smtClean="0"/>
              <a:t> z: http://www.mes-english.com/flashcards/dailyroutines.php </a:t>
            </a:r>
            <a:endParaRPr lang="cs-CZ" sz="1200" dirty="0" smtClean="0"/>
          </a:p>
          <a:p>
            <a:endParaRPr lang="cs-CZ" sz="1200" dirty="0" smtClean="0"/>
          </a:p>
          <a:p>
            <a:r>
              <a:rPr lang="en-US" sz="1200" dirty="0" smtClean="0"/>
              <a:t>Daily routine topic resources. </a:t>
            </a:r>
            <a:r>
              <a:rPr lang="en-US" sz="1200" i="1" dirty="0" err="1" smtClean="0"/>
              <a:t>SparkleBox</a:t>
            </a:r>
            <a:r>
              <a:rPr lang="en-US" sz="1200" dirty="0" smtClean="0"/>
              <a:t> [online]. 2012 [cit. 2012-06-24]. </a:t>
            </a:r>
            <a:r>
              <a:rPr lang="en-US" sz="1200" dirty="0" err="1" smtClean="0"/>
              <a:t>Dostupné</a:t>
            </a:r>
            <a:r>
              <a:rPr lang="en-US" sz="1200" dirty="0" smtClean="0"/>
              <a:t> z: http://www.sparklebox.co.uk/topic/ourselves/routine.html </a:t>
            </a:r>
            <a:endParaRPr lang="cs-CZ" sz="1200" dirty="0" smtClean="0"/>
          </a:p>
          <a:p>
            <a:endParaRPr lang="cs-CZ" sz="1200" dirty="0" smtClean="0"/>
          </a:p>
          <a:p>
            <a:r>
              <a:rPr lang="cs-CZ" sz="1200" dirty="0" smtClean="0"/>
              <a:t>VIDEO:</a:t>
            </a:r>
          </a:p>
          <a:p>
            <a:r>
              <a:rPr lang="en-US" sz="1200" dirty="0" smtClean="0"/>
              <a:t>Course 3 Lesson 2a : Telling the Time &amp; Daily Routines. </a:t>
            </a:r>
            <a:r>
              <a:rPr lang="en-US" sz="1200" i="1" dirty="0" smtClean="0"/>
              <a:t>Eslkidslab.com</a:t>
            </a:r>
            <a:r>
              <a:rPr lang="en-US" sz="1200" dirty="0" smtClean="0"/>
              <a:t> [online]. 2008 [cit. 2012-06-24]. </a:t>
            </a:r>
            <a:r>
              <a:rPr lang="en-US" sz="1200" dirty="0" err="1" smtClean="0"/>
              <a:t>Dostupné</a:t>
            </a:r>
            <a:r>
              <a:rPr lang="en-US" sz="1200" dirty="0" smtClean="0"/>
              <a:t> z: http://www.eslkidslab.com/lessons/course3/videos/time1/index.html </a:t>
            </a:r>
          </a:p>
          <a:p>
            <a:endParaRPr lang="en-US" sz="1200" dirty="0" smtClean="0"/>
          </a:p>
        </p:txBody>
      </p:sp>
      <p:pic>
        <p:nvPicPr>
          <p:cNvPr id="3" name="Picture 2" descr="http://t3.gstatic.com/images?q=tbn:ANd9GcSo1M_o6ZZZN4nngDRPp1LJ4uVucgY7AuZmBCZkf9KpCA3FICm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23546" y="1806079"/>
            <a:ext cx="1808875" cy="1691922"/>
          </a:xfrm>
          <a:prstGeom prst="rect">
            <a:avLst/>
          </a:prstGeom>
          <a:noFill/>
          <a:ln>
            <a:solidFill>
              <a:schemeClr val="tx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68067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řehlednost">
  <a:themeElements>
    <a:clrScheme name="Přehlednost">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 klasické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řehlednost">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336</TotalTime>
  <Words>1930</Words>
  <Application>Microsoft Office PowerPoint</Application>
  <PresentationFormat>Předvádění na obrazovce (4:3)</PresentationFormat>
  <Paragraphs>143</Paragraphs>
  <Slides>32</Slides>
  <Notes>0</Notes>
  <HiddenSlides>0</HiddenSlides>
  <MMClips>0</MMClips>
  <ScaleCrop>false</ScaleCrop>
  <HeadingPairs>
    <vt:vector size="4" baseType="variant">
      <vt:variant>
        <vt:lpstr>Motiv</vt:lpstr>
      </vt:variant>
      <vt:variant>
        <vt:i4>1</vt:i4>
      </vt:variant>
      <vt:variant>
        <vt:lpstr>Nadpisy snímků</vt:lpstr>
      </vt:variant>
      <vt:variant>
        <vt:i4>32</vt:i4>
      </vt:variant>
    </vt:vector>
  </HeadingPairs>
  <TitlesOfParts>
    <vt:vector size="33" baseType="lpstr">
      <vt:lpstr>Přehlednost</vt:lpstr>
      <vt:lpstr>Prezentace aplikace PowerPoint</vt:lpstr>
      <vt:lpstr>Prezentace aplikace PowerPoint</vt:lpstr>
      <vt:lpstr>MY DAY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DAY</dc:title>
  <dc:creator>Lenka</dc:creator>
  <cp:lastModifiedBy>Lenka</cp:lastModifiedBy>
  <cp:revision>46</cp:revision>
  <dcterms:created xsi:type="dcterms:W3CDTF">2012-05-01T19:32:43Z</dcterms:created>
  <dcterms:modified xsi:type="dcterms:W3CDTF">2012-06-24T21:57:55Z</dcterms:modified>
</cp:coreProperties>
</file>