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57" r:id="rId3"/>
    <p:sldId id="256" r:id="rId4"/>
    <p:sldId id="259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8F813"/>
    <a:srgbClr val="4C17AB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5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</a:t>
          </a:r>
          <a:r>
            <a:rPr lang="cs-CZ" sz="2000" dirty="0" smtClean="0"/>
            <a:t>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ženského </a:t>
          </a:r>
          <a:r>
            <a:rPr lang="cs-CZ" sz="2000" dirty="0" smtClean="0"/>
            <a:t>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D8301F8-95E0-430E-8F04-A3B310257DE4}" type="presOf" srcId="{D1B46980-6531-4606-95E6-44980827E919}" destId="{2BE915AB-18AA-4053-B92C-3BFC9ED204BB}" srcOrd="1" destOrd="0" presId="urn:microsoft.com/office/officeart/2005/8/layout/target3"/>
    <dgm:cxn modelId="{5681288F-E7C5-490E-A2CA-D5F280E98FC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94F2C6-D8BF-4CE9-B94B-05896BA00AE0}" type="presOf" srcId="{D1B46980-6531-4606-95E6-44980827E919}" destId="{6140AFEC-043D-4C43-A2F9-D0F5331DF3A3}" srcOrd="0" destOrd="0" presId="urn:microsoft.com/office/officeart/2005/8/layout/target3"/>
    <dgm:cxn modelId="{42036D9E-5EBE-49F0-8716-B3001EF82E5D}" type="presOf" srcId="{D8197B8C-B260-4A16-BDF4-0947B075E274}" destId="{25B08C86-7E15-44DC-BE7F-FFB55DD49D12}" srcOrd="0" destOrd="0" presId="urn:microsoft.com/office/officeart/2005/8/layout/target3"/>
    <dgm:cxn modelId="{08681461-59AD-4013-A409-7561EEFF64DC}" type="presOf" srcId="{B651F6E3-6281-48DB-9319-2AEAFDAE7572}" destId="{6BB5E863-4638-4E1D-BFDE-399D028AC4ED}" srcOrd="1" destOrd="0" presId="urn:microsoft.com/office/officeart/2005/8/layout/target3"/>
    <dgm:cxn modelId="{B160569B-B3A1-421F-96E8-7F452C167E46}" type="presOf" srcId="{B651F6E3-6281-48DB-9319-2AEAFDAE7572}" destId="{619D679B-A015-4ECF-8348-D1034C574F40}" srcOrd="0" destOrd="0" presId="urn:microsoft.com/office/officeart/2005/8/layout/target3"/>
    <dgm:cxn modelId="{1224DAA6-6D57-4284-8FC5-DD2DDD0104C8}" type="presOf" srcId="{4C35D32F-0EAB-4CD7-82EE-45574DC2A586}" destId="{8BEBB6EC-1DAA-4CAC-8A25-BC0FCBD5DBD5}" srcOrd="0" destOrd="0" presId="urn:microsoft.com/office/officeart/2005/8/layout/target3"/>
    <dgm:cxn modelId="{A8A438AD-47B1-46C4-A39A-5A078BACA308}" type="presOf" srcId="{D1D4F407-5343-4D3F-B5B9-D407B03CAEB4}" destId="{AED2198E-93D5-4001-81B4-73124B309672}" srcOrd="1" destOrd="0" presId="urn:microsoft.com/office/officeart/2005/8/layout/target3"/>
    <dgm:cxn modelId="{5863EF82-1FB5-4C0B-BC37-898134D25159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EE3A8C0-2E6B-4DD8-A899-7C82E90C1A4C}" type="presOf" srcId="{D8197B8C-B260-4A16-BDF4-0947B075E274}" destId="{5A5FFA88-C948-4069-8E93-59FA12366E83}" srcOrd="1" destOrd="0" presId="urn:microsoft.com/office/officeart/2005/8/layout/target3"/>
    <dgm:cxn modelId="{67FA4334-65AA-40A0-A87B-4ED7E9A9C69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4FA53C-F6D6-4242-8637-FF40879F85A7}" type="presParOf" srcId="{333A1088-737F-45CB-B68E-254E46348037}" destId="{F5ABB229-8D3B-4694-996A-96F23CF14429}" srcOrd="0" destOrd="0" presId="urn:microsoft.com/office/officeart/2005/8/layout/target3"/>
    <dgm:cxn modelId="{5FF153A6-684C-4604-A924-9D2C13F106F0}" type="presParOf" srcId="{333A1088-737F-45CB-B68E-254E46348037}" destId="{F41139FD-01EE-4571-8B17-4FB00FC51163}" srcOrd="1" destOrd="0" presId="urn:microsoft.com/office/officeart/2005/8/layout/target3"/>
    <dgm:cxn modelId="{7C8A56D8-DB68-400A-9091-13359BDF3A6E}" type="presParOf" srcId="{333A1088-737F-45CB-B68E-254E46348037}" destId="{D005CE8C-CC26-4C3E-AC11-E15060ECD759}" srcOrd="2" destOrd="0" presId="urn:microsoft.com/office/officeart/2005/8/layout/target3"/>
    <dgm:cxn modelId="{3D1A8FA3-D426-48ED-881C-90E543FEED22}" type="presParOf" srcId="{333A1088-737F-45CB-B68E-254E46348037}" destId="{2C702D82-9B77-49B7-9568-BB8EB47C3372}" srcOrd="3" destOrd="0" presId="urn:microsoft.com/office/officeart/2005/8/layout/target3"/>
    <dgm:cxn modelId="{8AAD55B9-5A85-4D0D-ACE0-AE781DFAAD5D}" type="presParOf" srcId="{333A1088-737F-45CB-B68E-254E46348037}" destId="{A52A0455-90FF-4808-ABD0-F02540D31D5A}" srcOrd="4" destOrd="0" presId="urn:microsoft.com/office/officeart/2005/8/layout/target3"/>
    <dgm:cxn modelId="{8BD80104-BB45-466B-B361-5E3A19EF20C8}" type="presParOf" srcId="{333A1088-737F-45CB-B68E-254E46348037}" destId="{6140AFEC-043D-4C43-A2F9-D0F5331DF3A3}" srcOrd="5" destOrd="0" presId="urn:microsoft.com/office/officeart/2005/8/layout/target3"/>
    <dgm:cxn modelId="{EB624D4D-E745-4162-BE32-32F0E98A5CE9}" type="presParOf" srcId="{333A1088-737F-45CB-B68E-254E46348037}" destId="{9358AC05-5D7D-4327-9F80-1AD486AEA664}" srcOrd="6" destOrd="0" presId="urn:microsoft.com/office/officeart/2005/8/layout/target3"/>
    <dgm:cxn modelId="{0FAD2CAB-FE16-4283-92E1-584C87D0D341}" type="presParOf" srcId="{333A1088-737F-45CB-B68E-254E46348037}" destId="{313FC574-E1CD-4FB4-B054-0B805CE0447D}" srcOrd="7" destOrd="0" presId="urn:microsoft.com/office/officeart/2005/8/layout/target3"/>
    <dgm:cxn modelId="{B5E8F83C-2903-47DB-AC31-5610B673BD94}" type="presParOf" srcId="{333A1088-737F-45CB-B68E-254E46348037}" destId="{619D679B-A015-4ECF-8348-D1034C574F40}" srcOrd="8" destOrd="0" presId="urn:microsoft.com/office/officeart/2005/8/layout/target3"/>
    <dgm:cxn modelId="{407F035B-B8FD-4B55-A468-0F5F47FBE4DC}" type="presParOf" srcId="{333A1088-737F-45CB-B68E-254E46348037}" destId="{322283A8-4A27-4CDA-BAE3-F381106A9174}" srcOrd="9" destOrd="0" presId="urn:microsoft.com/office/officeart/2005/8/layout/target3"/>
    <dgm:cxn modelId="{091F2F36-C9DD-4903-B5CA-A9F1838391DF}" type="presParOf" srcId="{333A1088-737F-45CB-B68E-254E46348037}" destId="{FFC9F71D-1B4F-4AD9-A4A6-86ADEFC8AF5C}" srcOrd="10" destOrd="0" presId="urn:microsoft.com/office/officeart/2005/8/layout/target3"/>
    <dgm:cxn modelId="{9F1899FC-DC44-4E36-A2FE-8B2824791DEF}" type="presParOf" srcId="{333A1088-737F-45CB-B68E-254E46348037}" destId="{25B08C86-7E15-44DC-BE7F-FFB55DD49D12}" srcOrd="11" destOrd="0" presId="urn:microsoft.com/office/officeart/2005/8/layout/target3"/>
    <dgm:cxn modelId="{163BE1BA-8C10-4640-8785-562AACAF6836}" type="presParOf" srcId="{333A1088-737F-45CB-B68E-254E46348037}" destId="{76644BE8-9D7C-4C09-B250-3D10AF48CBB7}" srcOrd="12" destOrd="0" presId="urn:microsoft.com/office/officeart/2005/8/layout/target3"/>
    <dgm:cxn modelId="{F44DB394-952A-46EE-A44E-C5A677BB08EB}" type="presParOf" srcId="{333A1088-737F-45CB-B68E-254E46348037}" destId="{EE85B701-7295-41C0-BA7A-34D3756A2AE6}" srcOrd="13" destOrd="0" presId="urn:microsoft.com/office/officeart/2005/8/layout/target3"/>
    <dgm:cxn modelId="{D9249D0A-92CA-4D80-8A0A-50B8590E0CE1}" type="presParOf" srcId="{333A1088-737F-45CB-B68E-254E46348037}" destId="{8BEBB6EC-1DAA-4CAC-8A25-BC0FCBD5DBD5}" srcOrd="14" destOrd="0" presId="urn:microsoft.com/office/officeart/2005/8/layout/target3"/>
    <dgm:cxn modelId="{197AF762-42D8-4B6F-BAC5-B87BDB25269D}" type="presParOf" srcId="{333A1088-737F-45CB-B68E-254E46348037}" destId="{AED2198E-93D5-4001-81B4-73124B309672}" srcOrd="15" destOrd="0" presId="urn:microsoft.com/office/officeart/2005/8/layout/target3"/>
    <dgm:cxn modelId="{0A22707A-F3C7-4662-82A3-DA3D086F8A37}" type="presParOf" srcId="{333A1088-737F-45CB-B68E-254E46348037}" destId="{2BE915AB-18AA-4053-B92C-3BFC9ED204BB}" srcOrd="16" destOrd="0" presId="urn:microsoft.com/office/officeart/2005/8/layout/target3"/>
    <dgm:cxn modelId="{C5151F4A-20FA-4486-BF47-BF76FD8DEC62}" type="presParOf" srcId="{333A1088-737F-45CB-B68E-254E46348037}" destId="{6BB5E863-4638-4E1D-BFDE-399D028AC4ED}" srcOrd="17" destOrd="0" presId="urn:microsoft.com/office/officeart/2005/8/layout/target3"/>
    <dgm:cxn modelId="{7C6F6DE5-91E2-47DC-BF89-356CE376BCE9}" type="presParOf" srcId="{333A1088-737F-45CB-B68E-254E46348037}" destId="{5A5FFA88-C948-4069-8E93-59FA12366E83}" srcOrd="18" destOrd="0" presId="urn:microsoft.com/office/officeart/2005/8/layout/target3"/>
    <dgm:cxn modelId="{C75BAC12-C079-410D-9F5C-8D127BEE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</a:t>
          </a:r>
          <a:r>
            <a:rPr lang="cs-CZ" sz="2000" kern="1200" dirty="0" smtClean="0"/>
            <a:t>14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ženského </a:t>
          </a:r>
          <a:r>
            <a:rPr lang="cs-CZ" sz="2000" kern="1200" dirty="0" smtClean="0"/>
            <a:t>1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255642-8FDB-4CEF-A753-9C83415FB997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454A62-8CCA-47E3-AB64-7C07DA2C0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232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NUL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75328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26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shreg.wav"/>
          </p:stSnd>
        </p:sndAc>
      </p:transition>
    </mc:Choice>
    <mc:Fallback xmlns="">
      <p:transition>
        <p:cut/>
        <p:sndAc>
          <p:stSnd>
            <p:snd r:embed="rId10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</a:t>
            </a:r>
            <a:r>
              <a:rPr lang="cs-CZ" sz="3200" dirty="0" smtClean="0"/>
              <a:t>:</a:t>
            </a:r>
          </a:p>
          <a:p>
            <a:r>
              <a:rPr lang="cs-CZ" sz="2400" dirty="0" smtClean="0"/>
              <a:t>Tato krátká prezentace je myšlena jako rozcvička, společné cvičení u tabule, kde postupně, v jednotlivých krocích osvětlujeme postup přiřazování slov ke vzorům. </a:t>
            </a:r>
          </a:p>
          <a:p>
            <a:r>
              <a:rPr lang="cs-CZ" sz="2400" dirty="0" smtClean="0"/>
              <a:t>Žáci spojují čarou slovo se správným vzorem a nahlas zdůvodňují svou volbu. </a:t>
            </a:r>
          </a:p>
          <a:p>
            <a:r>
              <a:rPr lang="cs-CZ" sz="2400" dirty="0" smtClean="0"/>
              <a:t>Snímek 5 slouží ke kontrole.</a:t>
            </a:r>
          </a:p>
          <a:p>
            <a:r>
              <a:rPr lang="cs-CZ" sz="2400" dirty="0" smtClean="0"/>
              <a:t>Varianta: snímek 4 vytiskneme k samostatné práci (4 snímky na stránku formátu A4 postačí, ušetříme papír).</a:t>
            </a:r>
          </a:p>
          <a:p>
            <a:r>
              <a:rPr lang="cs-CZ" sz="2400" dirty="0" smtClean="0"/>
              <a:t>Navazuje skupinová práce s kartičkami OLDIPO – žáci diskutují o umístění slov ke vzorům. V závěru hodiny samostatná práce s pracovním sešitem Pravopis podstatných jmen rodu středního a ženského (Nová škola).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ženského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6" b="15260"/>
          <a:stretch/>
        </p:blipFill>
        <p:spPr>
          <a:xfrm>
            <a:off x="323528" y="803544"/>
            <a:ext cx="1515872" cy="16040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56" b="3867"/>
          <a:stretch/>
        </p:blipFill>
        <p:spPr>
          <a:xfrm>
            <a:off x="280833" y="4750659"/>
            <a:ext cx="1705991" cy="144969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74400">
            <a:off x="7031237" y="4782336"/>
            <a:ext cx="1338497" cy="140440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943522"/>
            <a:ext cx="1641522" cy="132411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5647"/>
            <a:ext cx="8302178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Spoj čarou slovo se vzorem: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2991" y="2176786"/>
            <a:ext cx="1131319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Žena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10484" y="2208713"/>
            <a:ext cx="1028812" cy="58477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FF00"/>
                </a:solidFill>
              </a:rPr>
              <a:t>Růže</a:t>
            </a:r>
            <a:endParaRPr lang="cs-CZ" sz="3200" dirty="0">
              <a:solidFill>
                <a:srgbClr val="00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4073" y="6040156"/>
            <a:ext cx="1154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Píseň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25552" y="5615997"/>
            <a:ext cx="10426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Kost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79817" y="3827329"/>
            <a:ext cx="15279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cihla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2254" y="1413030"/>
            <a:ext cx="1906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cibule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29834" y="2469173"/>
            <a:ext cx="1941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CC00"/>
                </a:solidFill>
                <a:effectLst/>
              </a:rPr>
              <a:t>pánev</a:t>
            </a:r>
            <a:endParaRPr lang="cs-CZ" sz="5400" b="1" cap="none" spc="0" dirty="0">
              <a:ln/>
              <a:solidFill>
                <a:srgbClr val="00CC00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00517" y="3365664"/>
            <a:ext cx="2561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radost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912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6" b="15260"/>
          <a:stretch/>
        </p:blipFill>
        <p:spPr>
          <a:xfrm>
            <a:off x="323528" y="803544"/>
            <a:ext cx="1515872" cy="16040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56" b="3867"/>
          <a:stretch/>
        </p:blipFill>
        <p:spPr>
          <a:xfrm>
            <a:off x="280833" y="4750659"/>
            <a:ext cx="1705991" cy="144969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74400">
            <a:off x="7031237" y="4782336"/>
            <a:ext cx="1338497" cy="140440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943522"/>
            <a:ext cx="1641522" cy="132411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5647"/>
            <a:ext cx="830217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Spoj čarou slovo se vzorem - ŘEŠENÍ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407619"/>
            <a:ext cx="2744809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Žen</a:t>
            </a:r>
            <a:r>
              <a:rPr lang="cs-CZ" sz="3200" u="sng" dirty="0" smtClean="0">
                <a:solidFill>
                  <a:srgbClr val="00B0F0"/>
                </a:solidFill>
              </a:rPr>
              <a:t>a</a:t>
            </a:r>
            <a:r>
              <a:rPr lang="cs-CZ" sz="3200" dirty="0" smtClean="0">
                <a:solidFill>
                  <a:srgbClr val="00B0F0"/>
                </a:solidFill>
              </a:rPr>
              <a:t>, bez žen</a:t>
            </a:r>
            <a:r>
              <a:rPr lang="cs-CZ" sz="3200" u="sng" dirty="0" smtClean="0">
                <a:solidFill>
                  <a:srgbClr val="00B0F0"/>
                </a:solidFill>
              </a:rPr>
              <a:t>y</a:t>
            </a:r>
            <a:endParaRPr lang="cs-CZ" sz="3200" u="sng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10484" y="2208713"/>
            <a:ext cx="1028812" cy="58477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FF00"/>
                </a:solidFill>
              </a:rPr>
              <a:t>Růž</a:t>
            </a:r>
            <a:r>
              <a:rPr lang="cs-CZ" sz="3200" u="sng" dirty="0" smtClean="0">
                <a:solidFill>
                  <a:srgbClr val="00FF00"/>
                </a:solidFill>
              </a:rPr>
              <a:t>e</a:t>
            </a:r>
            <a:endParaRPr lang="cs-CZ" sz="3200" dirty="0">
              <a:solidFill>
                <a:srgbClr val="00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4073" y="6040156"/>
            <a:ext cx="30495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Píseň, bez písn</a:t>
            </a:r>
            <a:r>
              <a:rPr lang="cs-CZ" sz="3200" u="sng" dirty="0" smtClean="0">
                <a:solidFill>
                  <a:srgbClr val="FF0000"/>
                </a:solidFill>
              </a:rPr>
              <a:t>ě</a:t>
            </a:r>
            <a:endParaRPr lang="cs-CZ" sz="3200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87301" y="6089224"/>
            <a:ext cx="2626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Kost, bez kost</a:t>
            </a:r>
            <a:r>
              <a:rPr lang="cs-CZ" sz="3200" u="sng" dirty="0" smtClean="0"/>
              <a:t>i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79817" y="3827329"/>
            <a:ext cx="1527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cihl</a:t>
            </a:r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5400" b="1" u="sng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2254" y="1413030"/>
            <a:ext cx="1906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cibul</a:t>
            </a:r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</a:t>
            </a:r>
            <a:endParaRPr lang="cs-CZ" sz="5400" b="1" u="sng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29834" y="2469173"/>
            <a:ext cx="1941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CC00"/>
                </a:solidFill>
                <a:effectLst/>
              </a:rPr>
              <a:t>páne</a:t>
            </a:r>
            <a:r>
              <a:rPr lang="cs-CZ" sz="5400" b="1" u="sng" cap="none" spc="0" dirty="0" smtClean="0">
                <a:ln/>
                <a:solidFill>
                  <a:srgbClr val="00CC00"/>
                </a:solidFill>
                <a:effectLst/>
              </a:rPr>
              <a:t>v</a:t>
            </a:r>
            <a:endParaRPr lang="cs-CZ" sz="5400" b="1" u="sng" cap="none" spc="0" dirty="0">
              <a:ln/>
              <a:solidFill>
                <a:srgbClr val="00CC00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0399" y="3712211"/>
            <a:ext cx="2561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rados</a:t>
            </a:r>
            <a:r>
              <a:rPr lang="cs-CZ" sz="5400" b="1" u="sng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</a:t>
            </a:r>
            <a:endParaRPr lang="cs-CZ" sz="5400" b="1" u="sng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77306" y="4636532"/>
            <a:ext cx="186264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bez cihly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1428650" y="2930838"/>
            <a:ext cx="983604" cy="1002218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Zakřivená spojnice 22"/>
          <p:cNvCxnSpPr>
            <a:stCxn id="5" idx="3"/>
          </p:cNvCxnSpPr>
          <p:nvPr/>
        </p:nvCxnSpPr>
        <p:spPr>
          <a:xfrm flipV="1">
            <a:off x="4318545" y="1268760"/>
            <a:ext cx="2413695" cy="605935"/>
          </a:xfrm>
          <a:prstGeom prst="curvedConnector3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4725431" y="3258871"/>
            <a:ext cx="18958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rgbClr val="00CC00"/>
                </a:solidFill>
              </a:rPr>
              <a:t>bez pánv</a:t>
            </a:r>
            <a:r>
              <a:rPr lang="cs-CZ" sz="3200" b="1" u="sng" dirty="0" smtClean="0">
                <a:ln/>
                <a:solidFill>
                  <a:srgbClr val="00CC00"/>
                </a:solidFill>
              </a:rPr>
              <a:t>e</a:t>
            </a:r>
            <a:endParaRPr lang="cs-CZ" sz="3200" b="1" u="sng" cap="none" spc="0" dirty="0">
              <a:ln/>
              <a:solidFill>
                <a:srgbClr val="00CC00"/>
              </a:solidFill>
              <a:effectLst/>
            </a:endParaRPr>
          </a:p>
        </p:txBody>
      </p:sp>
      <p:cxnSp>
        <p:nvCxnSpPr>
          <p:cNvPr id="26" name="Zakřivená spojnice 25"/>
          <p:cNvCxnSpPr/>
          <p:nvPr/>
        </p:nvCxnSpPr>
        <p:spPr>
          <a:xfrm rot="10800000" flipV="1">
            <a:off x="2003338" y="3392502"/>
            <a:ext cx="2640670" cy="2515881"/>
          </a:xfrm>
          <a:prstGeom prst="curvedConnector3">
            <a:avLst>
              <a:gd name="adj1" fmla="val 14848"/>
            </a:avLst>
          </a:prstGeom>
          <a:ln>
            <a:solidFill>
              <a:srgbClr val="00CC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4932040" y="4624149"/>
            <a:ext cx="24196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BEZ RADOST</a:t>
            </a:r>
            <a:r>
              <a:rPr lang="cs-CZ" sz="3200" b="1" u="sng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</a:t>
            </a:r>
            <a:endParaRPr lang="cs-CZ" sz="32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32" name="Zakřivená spojnice 31"/>
          <p:cNvCxnSpPr>
            <a:stCxn id="12" idx="3"/>
          </p:cNvCxnSpPr>
          <p:nvPr/>
        </p:nvCxnSpPr>
        <p:spPr>
          <a:xfrm>
            <a:off x="7051998" y="4173876"/>
            <a:ext cx="789035" cy="755043"/>
          </a:xfrm>
          <a:prstGeom prst="curvedConnector3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225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4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Punjabi</a:t>
            </a:r>
            <a:r>
              <a:rPr lang="cs-CZ" sz="2000" dirty="0"/>
              <a:t> </a:t>
            </a:r>
            <a:r>
              <a:rPr lang="cs-CZ" sz="2000" dirty="0" err="1"/>
              <a:t>woman</a:t>
            </a:r>
            <a:r>
              <a:rPr lang="cs-CZ" sz="2000" dirty="0"/>
              <a:t> smile.jpg.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1.6.2007 [cit. 2012-01-28]. Dostupné z: http://en.wikipedia.org/wiki/File:Punjabi_woman_smile.jpg </a:t>
            </a:r>
            <a:endParaRPr lang="cs-CZ" sz="2000" dirty="0" smtClean="0"/>
          </a:p>
          <a:p>
            <a:r>
              <a:rPr lang="cs-CZ" sz="2000" dirty="0" smtClean="0"/>
              <a:t>Freefoto.ca</a:t>
            </a:r>
            <a:r>
              <a:rPr lang="cs-CZ" sz="2000" dirty="0"/>
              <a:t>: </a:t>
            </a:r>
            <a:r>
              <a:rPr lang="cs-CZ" sz="2000" dirty="0" err="1"/>
              <a:t>Flower</a:t>
            </a:r>
            <a:r>
              <a:rPr lang="cs-CZ" sz="2000" dirty="0"/>
              <a:t>/</a:t>
            </a:r>
            <a:r>
              <a:rPr lang="cs-CZ" sz="2000" dirty="0" err="1"/>
              <a:t>Roses</a:t>
            </a:r>
            <a:r>
              <a:rPr lang="cs-CZ" sz="2000" dirty="0"/>
              <a:t>. </a:t>
            </a:r>
            <a:r>
              <a:rPr lang="cs-CZ" sz="2000" i="1" dirty="0" err="1"/>
              <a:t>Freefoto</a:t>
            </a:r>
            <a:r>
              <a:rPr lang="cs-CZ" sz="2000" dirty="0"/>
              <a:t> [online]. 31.12.2001 [cit. 2012-01-28]. Dostupné z: http://freefoto.ca/photos/flower/roses/flower043.jpg.html </a:t>
            </a:r>
            <a:endParaRPr lang="cs-CZ" sz="2000" dirty="0" smtClean="0"/>
          </a:p>
          <a:p>
            <a:r>
              <a:rPr lang="cs-CZ" sz="2000" dirty="0" smtClean="0"/>
              <a:t>A hit song. </a:t>
            </a:r>
            <a:r>
              <a:rPr lang="cs-CZ" sz="2000" dirty="0" err="1" smtClean="0"/>
              <a:t>ZeitNews</a:t>
            </a:r>
            <a:r>
              <a:rPr lang="cs-CZ" sz="2000" dirty="0"/>
              <a:t> </a:t>
            </a:r>
            <a:r>
              <a:rPr lang="cs-CZ" sz="2000" dirty="0" smtClean="0"/>
              <a:t>[online]. 2011 [cit. 2012-01-28]. Dostupné z: http</a:t>
            </a:r>
            <a:r>
              <a:rPr lang="cs-CZ" sz="2000" dirty="0"/>
              <a:t>://www.zeitnews.org/engineering-and-computer-science-research/can-science-predict-a-hit-song.html</a:t>
            </a:r>
          </a:p>
          <a:p>
            <a:r>
              <a:rPr lang="pl-PL" sz="2000" smtClean="0"/>
              <a:t>Hovězí </a:t>
            </a:r>
            <a:r>
              <a:rPr lang="pl-PL" sz="2000" dirty="0"/>
              <a:t>kost. </a:t>
            </a:r>
            <a:r>
              <a:rPr lang="pl-PL" sz="2000" i="1" dirty="0"/>
              <a:t>RAPA - DOG</a:t>
            </a:r>
            <a:r>
              <a:rPr lang="pl-PL" sz="2000" dirty="0"/>
              <a:t> [online]. 2007 [cit. 2012-01-28]. Dostupné z: http://www.rapa-dog.cz/hovezi-kost-bila-1ks-cca-50cm.html 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318</TotalTime>
  <Words>279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Vzory podstatných jmen rodu ženského</vt:lpstr>
      <vt:lpstr>Spoj čarou slovo se vzorem: </vt:lpstr>
      <vt:lpstr>Spoj čarou slovo se vzorem - ŘEŠENÍ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39</cp:revision>
  <dcterms:created xsi:type="dcterms:W3CDTF">2011-10-18T13:52:16Z</dcterms:created>
  <dcterms:modified xsi:type="dcterms:W3CDTF">2012-02-27T19:06:46Z</dcterms:modified>
</cp:coreProperties>
</file>