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69" d="100"/>
          <a:sy n="69" d="100"/>
        </p:scale>
        <p:origin x="-142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428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284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85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237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573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385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022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265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059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39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4064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111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DE2AF18-7A69-4975-B2E1-6988F6D82D01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477E631-CA8A-4379-909E-93B0FAE2D2A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5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5.xml"/><Relationship Id="rId1" Type="http://schemas.openxmlformats.org/officeDocument/2006/relationships/themeOverride" Target="../theme/themeOverr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15.xml"/><Relationship Id="rId1" Type="http://schemas.openxmlformats.org/officeDocument/2006/relationships/themeOverride" Target="../theme/themeOverr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15.xml"/><Relationship Id="rId1" Type="http://schemas.openxmlformats.org/officeDocument/2006/relationships/themeOverride" Target="../theme/themeOverrid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vtm.zive.cz/moderni-vlaky" TargetMode="External"/><Relationship Id="rId7" Type="http://schemas.openxmlformats.org/officeDocument/2006/relationships/hyperlink" Target="http://cs.wikipedia.org/wiki/Soubor:Ruchadlo_bratranc%C5%AF_Veverkov%C3%BDch.jpg" TargetMode="External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7.xml"/><Relationship Id="rId6" Type="http://schemas.openxmlformats.org/officeDocument/2006/relationships/hyperlink" Target="http://cs.wikipedia.org/wiki/Soubor:Prokop_Divis_rodny_domek_edit.jpg" TargetMode="External"/><Relationship Id="rId5" Type="http://schemas.openxmlformats.org/officeDocument/2006/relationships/hyperlink" Target="http://www.teepek.cz/skaut-fun/zajimavosti/3059-zlate-ceske-ruciciky-aneb-ceske-vynalezy-ktere-zmenily-svet./" TargetMode="External"/><Relationship Id="rId4" Type="http://schemas.openxmlformats.org/officeDocument/2006/relationships/hyperlink" Target="http://cr.ic.cz/clanky/para/1018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-114664"/>
            <a:ext cx="5616624" cy="6972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5996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Manufaktury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Začínají vznikat v polovině 18. století</a:t>
            </a:r>
          </a:p>
          <a:p>
            <a:r>
              <a:rPr lang="cs-CZ" dirty="0" smtClean="0"/>
              <a:t>Nejvíce jich vzniká v textilní výrobě</a:t>
            </a:r>
          </a:p>
          <a:p>
            <a:r>
              <a:rPr lang="cs-CZ" dirty="0" smtClean="0"/>
              <a:t>Jsou to velké dílny, kde pracuje více dělníků</a:t>
            </a:r>
          </a:p>
          <a:p>
            <a:r>
              <a:rPr lang="cs-CZ" dirty="0" smtClean="0"/>
              <a:t>Každý dělník zpracovává jen určitou část výrobku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423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4" name="Picture 2" descr="Stephensonův stroj s názvem Rocket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9409" y="1556792"/>
            <a:ext cx="3295281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283968" y="476672"/>
            <a:ext cx="4464496" cy="5760640"/>
          </a:xfrm>
        </p:spPr>
        <p:txBody>
          <a:bodyPr/>
          <a:lstStyle/>
          <a:p>
            <a:r>
              <a:rPr lang="cs-CZ" dirty="0" smtClean="0"/>
              <a:t>Do manufaktur jsou zaváděny stroje, nejdříve poháněné vodou a koňmi. Později jsou poháněny parním strojem. </a:t>
            </a:r>
          </a:p>
          <a:p>
            <a:endParaRPr lang="cs-CZ" dirty="0" smtClean="0"/>
          </a:p>
          <a:p>
            <a:pPr marL="36576" indent="0">
              <a:buNone/>
            </a:pPr>
            <a:r>
              <a:rPr lang="cs-CZ" sz="3200" dirty="0" smtClean="0"/>
              <a:t>         Parní stroj</a:t>
            </a:r>
          </a:p>
          <a:p>
            <a:r>
              <a:rPr lang="cs-CZ" dirty="0" smtClean="0"/>
              <a:t>Vynalezl James Watt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1553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7467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457200" y="692696"/>
            <a:ext cx="3657600" cy="543346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283968" y="764704"/>
            <a:ext cx="3657600" cy="5318051"/>
          </a:xfrm>
        </p:spPr>
        <p:txBody>
          <a:bodyPr/>
          <a:lstStyle/>
          <a:p>
            <a:r>
              <a:rPr lang="cs-CZ" dirty="0" smtClean="0"/>
              <a:t>Parní automobil</a:t>
            </a:r>
          </a:p>
          <a:p>
            <a:r>
              <a:rPr lang="cs-CZ" dirty="0" smtClean="0"/>
              <a:t>Bleskosvod</a:t>
            </a:r>
          </a:p>
          <a:p>
            <a:r>
              <a:rPr lang="cs-CZ" dirty="0" smtClean="0"/>
              <a:t>Ruchadlo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Josef Ressel</a:t>
            </a:r>
          </a:p>
          <a:p>
            <a:r>
              <a:rPr lang="cs-CZ" dirty="0" smtClean="0"/>
              <a:t>Josef Božek</a:t>
            </a:r>
          </a:p>
          <a:p>
            <a:r>
              <a:rPr lang="cs-CZ" dirty="0" smtClean="0"/>
              <a:t>Prokop Diviš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59" y="1556792"/>
            <a:ext cx="3987054" cy="3035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462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36" dur="indefinite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7467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04664"/>
            <a:ext cx="3657600" cy="5721499"/>
          </a:xfrm>
        </p:spPr>
        <p:txBody>
          <a:bodyPr/>
          <a:lstStyle/>
          <a:p>
            <a:pPr marL="36576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476672"/>
            <a:ext cx="3657600" cy="5649491"/>
          </a:xfrm>
        </p:spPr>
        <p:txBody>
          <a:bodyPr>
            <a:normAutofit/>
          </a:bodyPr>
          <a:lstStyle/>
          <a:p>
            <a:r>
              <a:rPr lang="cs-CZ" dirty="0" smtClean="0"/>
              <a:t>Ruchadlo</a:t>
            </a:r>
          </a:p>
          <a:p>
            <a:r>
              <a:rPr lang="cs-CZ" dirty="0" smtClean="0"/>
              <a:t>Lodní šroub</a:t>
            </a:r>
          </a:p>
          <a:p>
            <a:r>
              <a:rPr lang="cs-CZ" dirty="0" smtClean="0"/>
              <a:t>Parní loď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Bratranci Veverkové</a:t>
            </a:r>
          </a:p>
          <a:p>
            <a:r>
              <a:rPr lang="cs-CZ" dirty="0" smtClean="0"/>
              <a:t>James Watt</a:t>
            </a:r>
          </a:p>
          <a:p>
            <a:r>
              <a:rPr lang="cs-CZ" dirty="0" smtClean="0"/>
              <a:t>Josef Ressel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2808312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87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02034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3657600" cy="514543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980728"/>
            <a:ext cx="3657600" cy="5145435"/>
          </a:xfrm>
        </p:spPr>
        <p:txBody>
          <a:bodyPr/>
          <a:lstStyle/>
          <a:p>
            <a:r>
              <a:rPr lang="cs-CZ" dirty="0" smtClean="0"/>
              <a:t>Bleskosvod</a:t>
            </a:r>
          </a:p>
          <a:p>
            <a:r>
              <a:rPr lang="cs-CZ" dirty="0" smtClean="0"/>
              <a:t>Parní stroj</a:t>
            </a:r>
          </a:p>
          <a:p>
            <a:r>
              <a:rPr lang="cs-CZ" dirty="0" smtClean="0"/>
              <a:t>Železniční dráha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F.J. </a:t>
            </a:r>
            <a:r>
              <a:rPr lang="cs-CZ" dirty="0" err="1" smtClean="0"/>
              <a:t>Gerstner</a:t>
            </a:r>
            <a:endParaRPr lang="cs-CZ" dirty="0" smtClean="0"/>
          </a:p>
          <a:p>
            <a:r>
              <a:rPr lang="cs-CZ" dirty="0" smtClean="0"/>
              <a:t>Josef Božek</a:t>
            </a:r>
          </a:p>
          <a:p>
            <a:r>
              <a:rPr lang="cs-CZ" dirty="0" smtClean="0"/>
              <a:t>Prokop Diviš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96" y="620688"/>
            <a:ext cx="25431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2453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7467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3657600" cy="5217443"/>
          </a:xfrm>
        </p:spPr>
        <p:txBody>
          <a:bodyPr/>
          <a:lstStyle/>
          <a:p>
            <a:pPr marL="36576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908720"/>
            <a:ext cx="3657600" cy="5217443"/>
          </a:xfrm>
        </p:spPr>
        <p:txBody>
          <a:bodyPr/>
          <a:lstStyle/>
          <a:p>
            <a:r>
              <a:rPr lang="cs-CZ" dirty="0" smtClean="0"/>
              <a:t>Parní stroj</a:t>
            </a:r>
          </a:p>
          <a:p>
            <a:r>
              <a:rPr lang="cs-CZ" dirty="0" smtClean="0"/>
              <a:t>Lodní šroub</a:t>
            </a:r>
          </a:p>
          <a:p>
            <a:r>
              <a:rPr lang="cs-CZ" dirty="0" smtClean="0"/>
              <a:t>Ruchadlo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Josef Božek</a:t>
            </a:r>
          </a:p>
          <a:p>
            <a:r>
              <a:rPr lang="cs-CZ" dirty="0" smtClean="0"/>
              <a:t>Josef Ressel</a:t>
            </a:r>
          </a:p>
          <a:p>
            <a:r>
              <a:rPr lang="cs-CZ" dirty="0" smtClean="0"/>
              <a:t>Bratranci Veverkové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091" y="2204864"/>
            <a:ext cx="3857572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9399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1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25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3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Čeští vynálezci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525963"/>
          </a:xfrm>
        </p:spPr>
        <p:txBody>
          <a:bodyPr/>
          <a:lstStyle/>
          <a:p>
            <a:r>
              <a:rPr lang="cs-CZ" dirty="0" smtClean="0"/>
              <a:t>Fr. Josef </a:t>
            </a:r>
            <a:r>
              <a:rPr lang="cs-CZ" dirty="0" err="1" smtClean="0"/>
              <a:t>Gerstner</a:t>
            </a:r>
            <a:r>
              <a:rPr lang="cs-CZ" dirty="0" smtClean="0"/>
              <a:t> – první parní stroj</a:t>
            </a:r>
          </a:p>
          <a:p>
            <a:r>
              <a:rPr lang="cs-CZ" dirty="0" smtClean="0"/>
              <a:t>Josef </a:t>
            </a:r>
            <a:r>
              <a:rPr lang="cs-CZ" smtClean="0"/>
              <a:t>Božek – ______________________</a:t>
            </a:r>
            <a:endParaRPr lang="cs-CZ" dirty="0" smtClean="0"/>
          </a:p>
          <a:p>
            <a:r>
              <a:rPr lang="cs-CZ" dirty="0" smtClean="0"/>
              <a:t>Josef Ressel – lodní šroub</a:t>
            </a:r>
          </a:p>
          <a:p>
            <a:r>
              <a:rPr lang="cs-CZ" dirty="0" smtClean="0"/>
              <a:t>Prokop Diviš – ______________________</a:t>
            </a:r>
          </a:p>
          <a:p>
            <a:r>
              <a:rPr lang="cs-CZ" dirty="0" smtClean="0"/>
              <a:t>Bratranci Veverkové – ruchadlo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27076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99715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hlinkClick r:id="rId3"/>
              </a:rPr>
              <a:t>http://vtm.zive.cz/moderni-vlaky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http://cr.ic.cz/clanky/para/1018m.jpg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http://www.teepek.cz/skaut-fun/zajimavosti/3059-zlate-ceske-ruciciky-aneb-ceske-vynalezy-ktere-zmenily-svet./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http://cs.wikipedia.org/wiki/Soubor:Prokop_Divis_rodny_domek_edit.jpg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http://cs.wikipedia.org/wiki/Soubor:Ruchadlo_bratranc%C5%AF_Veverkov%C3%BDch.jpg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6616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ubbles">
    <a:dk1>
      <a:srgbClr val="0C002C"/>
    </a:dk1>
    <a:lt1>
      <a:srgbClr val="FFFFFF"/>
    </a:lt1>
    <a:dk2>
      <a:srgbClr val="236626"/>
    </a:dk2>
    <a:lt2>
      <a:srgbClr val="D7C8FE"/>
    </a:lt2>
    <a:accent1>
      <a:srgbClr val="4203E7"/>
    </a:accent1>
    <a:accent2>
      <a:srgbClr val="842F73"/>
    </a:accent2>
    <a:accent3>
      <a:srgbClr val="7532A8"/>
    </a:accent3>
    <a:accent4>
      <a:srgbClr val="F7A107"/>
    </a:accent4>
    <a:accent5>
      <a:srgbClr val="C86DCF"/>
    </a:accent5>
    <a:accent6>
      <a:srgbClr val="E6B500"/>
    </a:accent6>
    <a:hlink>
      <a:srgbClr val="FFDE66"/>
    </a:hlink>
    <a:folHlink>
      <a:srgbClr val="D490C5"/>
    </a:folHlink>
  </a:clrScheme>
</a:themeOverride>
</file>

<file path=ppt/theme/themeOverride2.xml><?xml version="1.0" encoding="utf-8"?>
<a:themeOverride xmlns:a="http://schemas.openxmlformats.org/drawingml/2006/main">
  <a:clrScheme name="Vlastní 2">
    <a:dk1>
      <a:srgbClr val="6D6D6D"/>
    </a:dk1>
    <a:lt1>
      <a:srgbClr val="3B3B3B"/>
    </a:lt1>
    <a:dk2>
      <a:srgbClr val="59A9F2"/>
    </a:dk2>
    <a:lt2>
      <a:srgbClr val="0B9B74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3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ppt/theme/themeOverride4.xml><?xml version="1.0" encoding="utf-8"?>
<a:themeOverride xmlns:a="http://schemas.openxmlformats.org/drawingml/2006/main">
  <a:clrScheme name="Vlastní 4">
    <a:dk1>
      <a:srgbClr val="A53926"/>
    </a:dk1>
    <a:lt1>
      <a:srgbClr val="D97462"/>
    </a:lt1>
    <a:dk2>
      <a:srgbClr val="FFFF96"/>
    </a:dk2>
    <a:lt2>
      <a:srgbClr val="D5D185"/>
    </a:lt2>
    <a:accent1>
      <a:srgbClr val="93A299"/>
    </a:accent1>
    <a:accent2>
      <a:srgbClr val="AD8F67"/>
    </a:accent2>
    <a:accent3>
      <a:srgbClr val="726056"/>
    </a:accent3>
    <a:accent4>
      <a:srgbClr val="4C5A6A"/>
    </a:accent4>
    <a:accent5>
      <a:srgbClr val="808DA0"/>
    </a:accent5>
    <a:accent6>
      <a:srgbClr val="79463D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Welcome">
    <a:dk1>
      <a:sysClr val="windowText" lastClr="000000"/>
    </a:dk1>
    <a:lt1>
      <a:sysClr val="window" lastClr="FFFFFF"/>
    </a:lt1>
    <a:dk2>
      <a:srgbClr val="00272B"/>
    </a:dk2>
    <a:lt2>
      <a:srgbClr val="F7F7FF"/>
    </a:lt2>
    <a:accent1>
      <a:srgbClr val="006AED"/>
    </a:accent1>
    <a:accent2>
      <a:srgbClr val="0087BF"/>
    </a:accent2>
    <a:accent3>
      <a:srgbClr val="5D974B"/>
    </a:accent3>
    <a:accent4>
      <a:srgbClr val="9DBB3F"/>
    </a:accent4>
    <a:accent5>
      <a:srgbClr val="C77CC7"/>
    </a:accent5>
    <a:accent6>
      <a:srgbClr val="996699"/>
    </a:accent6>
    <a:hlink>
      <a:srgbClr val="E78707"/>
    </a:hlink>
    <a:folHlink>
      <a:srgbClr val="C618BA"/>
    </a:folHlink>
  </a:clrScheme>
</a:themeOverride>
</file>

<file path=ppt/theme/themeOverride6.xml><?xml version="1.0" encoding="utf-8"?>
<a:themeOverride xmlns:a="http://schemas.openxmlformats.org/drawingml/2006/main">
  <a:clrScheme name="Vlastní 5">
    <a:dk1>
      <a:srgbClr val="3B3B4B"/>
    </a:dk1>
    <a:lt1>
      <a:srgbClr val="2C2C38"/>
    </a:lt1>
    <a:dk2>
      <a:srgbClr val="E4978A"/>
    </a:dk2>
    <a:lt2>
      <a:srgbClr val="6D2619"/>
    </a:lt2>
    <a:accent1>
      <a:srgbClr val="93A299"/>
    </a:accent1>
    <a:accent2>
      <a:srgbClr val="AD8F67"/>
    </a:accent2>
    <a:accent3>
      <a:srgbClr val="726056"/>
    </a:accent3>
    <a:accent4>
      <a:srgbClr val="4C5A6A"/>
    </a:accent4>
    <a:accent5>
      <a:srgbClr val="808DA0"/>
    </a:accent5>
    <a:accent6>
      <a:srgbClr val="79463D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Lékárna">
    <a:dk1>
      <a:sysClr val="windowText" lastClr="000000"/>
    </a:dk1>
    <a:lt1>
      <a:sysClr val="window" lastClr="FFFFFF"/>
    </a:lt1>
    <a:dk2>
      <a:srgbClr val="564B3C"/>
    </a:dk2>
    <a:lt2>
      <a:srgbClr val="ECEDD1"/>
    </a:lt2>
    <a:accent1>
      <a:srgbClr val="93A299"/>
    </a:accent1>
    <a:accent2>
      <a:srgbClr val="CF543F"/>
    </a:accent2>
    <a:accent3>
      <a:srgbClr val="B5AE53"/>
    </a:accent3>
    <a:accent4>
      <a:srgbClr val="848058"/>
    </a:accent4>
    <a:accent5>
      <a:srgbClr val="E8B54D"/>
    </a:accent5>
    <a:accent6>
      <a:srgbClr val="786C71"/>
    </a:accent6>
    <a:hlink>
      <a:srgbClr val="CCCC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172</TotalTime>
  <Words>141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Technický</vt:lpstr>
      <vt:lpstr>Prezentace aplikace PowerPoint</vt:lpstr>
      <vt:lpstr>Manufaktury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Čeští vynálezci</vt:lpstr>
      <vt:lpstr> Zdroje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0C46</dc:creator>
  <cp:lastModifiedBy>0C46</cp:lastModifiedBy>
  <cp:revision>23</cp:revision>
  <dcterms:created xsi:type="dcterms:W3CDTF">2011-10-23T15:51:45Z</dcterms:created>
  <dcterms:modified xsi:type="dcterms:W3CDTF">2011-10-24T16:41:24Z</dcterms:modified>
</cp:coreProperties>
</file>