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4" r:id="rId2"/>
    <p:sldId id="257" r:id="rId3"/>
    <p:sldId id="256" r:id="rId4"/>
    <p:sldId id="259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6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9F418"/>
    <a:srgbClr val="4C17AB"/>
    <a:srgbClr val="00FF00"/>
    <a:srgbClr val="17F806"/>
    <a:srgbClr val="66FFFF"/>
    <a:srgbClr val="08F8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15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Vzory podstatných jmen rodu ženského 2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D860CD-FFD1-45B6-B42B-AFFB37E0DF6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E9D5568-6DC3-458D-B1D7-3D542DE0A0C5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0F51B7-D8E7-4E7C-85CE-17ACF98F3BFE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50DC660-6D26-42ED-BE4F-D0D985FC178C}" type="presOf" srcId="{757F3AB3-0718-4624-B441-E567A8F0AB56}" destId="{333A1088-737F-45CB-B68E-254E46348037}" srcOrd="0" destOrd="0" presId="urn:microsoft.com/office/officeart/2005/8/layout/target3"/>
    <dgm:cxn modelId="{0F3C914F-16CB-400F-A183-8AB02CCCCDC3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841206C-7517-440D-BBC7-FD251950B36E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48CA18B-62D5-45DD-B06E-2FBFAD9624F1}" type="presOf" srcId="{B651F6E3-6281-48DB-9319-2AEAFDAE7572}" destId="{619D679B-A015-4ECF-8348-D1034C574F40}" srcOrd="0" destOrd="0" presId="urn:microsoft.com/office/officeart/2005/8/layout/target3"/>
    <dgm:cxn modelId="{845A4E42-1366-42E2-82C3-8A77ABA24AE6}" type="presOf" srcId="{D1B46980-6531-4606-95E6-44980827E919}" destId="{6140AFEC-043D-4C43-A2F9-D0F5331DF3A3}" srcOrd="0" destOrd="0" presId="urn:microsoft.com/office/officeart/2005/8/layout/target3"/>
    <dgm:cxn modelId="{DC5D6E34-3530-4961-897C-60BBB6CEE4F6}" type="presOf" srcId="{4C35D32F-0EAB-4CD7-82EE-45574DC2A586}" destId="{8BEBB6EC-1DAA-4CAC-8A25-BC0FCBD5DBD5}" srcOrd="0" destOrd="0" presId="urn:microsoft.com/office/officeart/2005/8/layout/target3"/>
    <dgm:cxn modelId="{768C0904-0B3C-4285-A79C-249F2C38AFC9}" type="presOf" srcId="{4C35D32F-0EAB-4CD7-82EE-45574DC2A586}" destId="{890E4F0B-2866-4A3F-A3C7-2A14B1797930}" srcOrd="1" destOrd="0" presId="urn:microsoft.com/office/officeart/2005/8/layout/target3"/>
    <dgm:cxn modelId="{9123FD30-A668-4222-97D8-841CF5738730}" type="presOf" srcId="{D1B46980-6531-4606-95E6-44980827E919}" destId="{2BE915AB-18AA-4053-B92C-3BFC9ED204BB}" srcOrd="1" destOrd="0" presId="urn:microsoft.com/office/officeart/2005/8/layout/target3"/>
    <dgm:cxn modelId="{9B16D4FA-16EB-4FE7-A435-E7BC198F3469}" type="presParOf" srcId="{333A1088-737F-45CB-B68E-254E46348037}" destId="{F5ABB229-8D3B-4694-996A-96F23CF14429}" srcOrd="0" destOrd="0" presId="urn:microsoft.com/office/officeart/2005/8/layout/target3"/>
    <dgm:cxn modelId="{126FFADD-97B5-41C7-910E-A7B0208302A6}" type="presParOf" srcId="{333A1088-737F-45CB-B68E-254E46348037}" destId="{F41139FD-01EE-4571-8B17-4FB00FC51163}" srcOrd="1" destOrd="0" presId="urn:microsoft.com/office/officeart/2005/8/layout/target3"/>
    <dgm:cxn modelId="{C40197BC-49CE-409C-8D34-FC9C2FFC1DE6}" type="presParOf" srcId="{333A1088-737F-45CB-B68E-254E46348037}" destId="{D005CE8C-CC26-4C3E-AC11-E15060ECD759}" srcOrd="2" destOrd="0" presId="urn:microsoft.com/office/officeart/2005/8/layout/target3"/>
    <dgm:cxn modelId="{04F8CA06-3869-4F77-95B8-847AC97CFA5D}" type="presParOf" srcId="{333A1088-737F-45CB-B68E-254E46348037}" destId="{2C702D82-9B77-49B7-9568-BB8EB47C3372}" srcOrd="3" destOrd="0" presId="urn:microsoft.com/office/officeart/2005/8/layout/target3"/>
    <dgm:cxn modelId="{8B21AAC9-CED1-46E4-93CE-ED2FD2F356A0}" type="presParOf" srcId="{333A1088-737F-45CB-B68E-254E46348037}" destId="{A52A0455-90FF-4808-ABD0-F02540D31D5A}" srcOrd="4" destOrd="0" presId="urn:microsoft.com/office/officeart/2005/8/layout/target3"/>
    <dgm:cxn modelId="{2DCC2F8B-D311-4B90-BB21-06602C0AF457}" type="presParOf" srcId="{333A1088-737F-45CB-B68E-254E46348037}" destId="{6140AFEC-043D-4C43-A2F9-D0F5331DF3A3}" srcOrd="5" destOrd="0" presId="urn:microsoft.com/office/officeart/2005/8/layout/target3"/>
    <dgm:cxn modelId="{67D3B4EA-80F1-4AE8-8936-7C3991969FCF}" type="presParOf" srcId="{333A1088-737F-45CB-B68E-254E46348037}" destId="{9358AC05-5D7D-4327-9F80-1AD486AEA664}" srcOrd="6" destOrd="0" presId="urn:microsoft.com/office/officeart/2005/8/layout/target3"/>
    <dgm:cxn modelId="{EC8932C5-7729-45DC-8367-A351115CFDD5}" type="presParOf" srcId="{333A1088-737F-45CB-B68E-254E46348037}" destId="{313FC574-E1CD-4FB4-B054-0B805CE0447D}" srcOrd="7" destOrd="0" presId="urn:microsoft.com/office/officeart/2005/8/layout/target3"/>
    <dgm:cxn modelId="{9EBD13B5-FBAE-4802-8A65-709E7E475D6D}" type="presParOf" srcId="{333A1088-737F-45CB-B68E-254E46348037}" destId="{619D679B-A015-4ECF-8348-D1034C574F40}" srcOrd="8" destOrd="0" presId="urn:microsoft.com/office/officeart/2005/8/layout/target3"/>
    <dgm:cxn modelId="{CCC7289F-7099-441F-BD04-6B9DC33F7BB1}" type="presParOf" srcId="{333A1088-737F-45CB-B68E-254E46348037}" destId="{322283A8-4A27-4CDA-BAE3-F381106A9174}" srcOrd="9" destOrd="0" presId="urn:microsoft.com/office/officeart/2005/8/layout/target3"/>
    <dgm:cxn modelId="{834815C6-3E24-40A9-927A-A2944D15628A}" type="presParOf" srcId="{333A1088-737F-45CB-B68E-254E46348037}" destId="{FFC9F71D-1B4F-4AD9-A4A6-86ADEFC8AF5C}" srcOrd="10" destOrd="0" presId="urn:microsoft.com/office/officeart/2005/8/layout/target3"/>
    <dgm:cxn modelId="{DECC8059-6921-45AE-99DE-5ACDCEF0160E}" type="presParOf" srcId="{333A1088-737F-45CB-B68E-254E46348037}" destId="{25B08C86-7E15-44DC-BE7F-FFB55DD49D12}" srcOrd="11" destOrd="0" presId="urn:microsoft.com/office/officeart/2005/8/layout/target3"/>
    <dgm:cxn modelId="{77E7D2D7-D1B5-450C-84DD-46A7C1674BF1}" type="presParOf" srcId="{333A1088-737F-45CB-B68E-254E46348037}" destId="{76644BE8-9D7C-4C09-B250-3D10AF48CBB7}" srcOrd="12" destOrd="0" presId="urn:microsoft.com/office/officeart/2005/8/layout/target3"/>
    <dgm:cxn modelId="{00C47AE1-80D5-4EA7-A727-11B1D9213721}" type="presParOf" srcId="{333A1088-737F-45CB-B68E-254E46348037}" destId="{EE85B701-7295-41C0-BA7A-34D3756A2AE6}" srcOrd="13" destOrd="0" presId="urn:microsoft.com/office/officeart/2005/8/layout/target3"/>
    <dgm:cxn modelId="{DC4360E9-0689-4755-AF0A-397F3BE96BE0}" type="presParOf" srcId="{333A1088-737F-45CB-B68E-254E46348037}" destId="{8BEBB6EC-1DAA-4CAC-8A25-BC0FCBD5DBD5}" srcOrd="14" destOrd="0" presId="urn:microsoft.com/office/officeart/2005/8/layout/target3"/>
    <dgm:cxn modelId="{14B1C109-6FC8-4C88-B7A8-7EBEEE27E1F2}" type="presParOf" srcId="{333A1088-737F-45CB-B68E-254E46348037}" destId="{AED2198E-93D5-4001-81B4-73124B309672}" srcOrd="15" destOrd="0" presId="urn:microsoft.com/office/officeart/2005/8/layout/target3"/>
    <dgm:cxn modelId="{CB4C5B3A-4FA5-4B79-8D9D-E54658C345FF}" type="presParOf" srcId="{333A1088-737F-45CB-B68E-254E46348037}" destId="{2BE915AB-18AA-4053-B92C-3BFC9ED204BB}" srcOrd="16" destOrd="0" presId="urn:microsoft.com/office/officeart/2005/8/layout/target3"/>
    <dgm:cxn modelId="{F16939C2-5974-4D1F-A8F1-1D1CAFED15F9}" type="presParOf" srcId="{333A1088-737F-45CB-B68E-254E46348037}" destId="{6BB5E863-4638-4E1D-BFDE-399D028AC4ED}" srcOrd="17" destOrd="0" presId="urn:microsoft.com/office/officeart/2005/8/layout/target3"/>
    <dgm:cxn modelId="{022ED70B-D165-44CC-8045-9B4824EC020A}" type="presParOf" srcId="{333A1088-737F-45CB-B68E-254E46348037}" destId="{5A5FFA88-C948-4069-8E93-59FA12366E83}" srcOrd="18" destOrd="0" presId="urn:microsoft.com/office/officeart/2005/8/layout/target3"/>
    <dgm:cxn modelId="{0374B18C-DCC8-442A-B2B3-23141D6BD5E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1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/>
      <dgm:t>
        <a:bodyPr/>
        <a:lstStyle/>
        <a:p>
          <a:pPr rtl="0"/>
          <a:r>
            <a:rPr lang="cs-CZ" dirty="0" smtClean="0"/>
            <a:t>Ke kterému vzoru přiřadíš tato slova?</a:t>
          </a:r>
          <a:br>
            <a:rPr lang="cs-CZ" dirty="0" smtClean="0"/>
          </a:br>
          <a:r>
            <a:rPr lang="cs-CZ" dirty="0" smtClean="0"/>
            <a:t>Pozor - </a:t>
          </a:r>
          <a:r>
            <a:rPr lang="cs-CZ" dirty="0" smtClean="0"/>
            <a:t>jedno slovo se sem vloudilo. Najdi ho a urči jeho vzor!</a:t>
          </a:r>
          <a:endParaRPr lang="cs-CZ" dirty="0"/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549D477-3725-4A13-8EA1-0DA0FF56CC0C}" type="presOf" srcId="{F72F1637-180D-42F6-8B63-AA717614F68C}" destId="{0B5C3AC9-8B4C-49C8-893F-E3DE5FBC4F0A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2F90CF36-7009-4AF9-BA41-4672CDA7A1AD}" type="presOf" srcId="{6BEC191A-C8D9-4921-9071-E44941C96FBC}" destId="{B7C94E48-8A40-418D-984F-531CEED2FDD3}" srcOrd="0" destOrd="0" presId="urn:microsoft.com/office/officeart/2005/8/layout/vList2"/>
    <dgm:cxn modelId="{47D5E6D4-6D52-4440-95EE-FDE82BEA3EEE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2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/>
      <dgm:t>
        <a:bodyPr/>
        <a:lstStyle/>
        <a:p>
          <a:pPr rtl="0"/>
          <a:r>
            <a:rPr lang="cs-CZ" dirty="0" smtClean="0"/>
            <a:t>Ke kterému vzoru přiřadíš tato slova?</a:t>
          </a:r>
          <a:br>
            <a:rPr lang="cs-CZ" dirty="0" smtClean="0"/>
          </a:br>
          <a:r>
            <a:rPr lang="cs-CZ" dirty="0" smtClean="0"/>
            <a:t>Pozor - </a:t>
          </a:r>
          <a:r>
            <a:rPr lang="cs-CZ" dirty="0" smtClean="0"/>
            <a:t>jedno slovo se sem vloudilo. Najdi ho a urči jeho vzor!</a:t>
          </a:r>
          <a:endParaRPr lang="cs-CZ" dirty="0"/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95F6F3-4647-403E-A555-B2FD584AA206}" type="presOf" srcId="{6BEC191A-C8D9-4921-9071-E44941C96FBC}" destId="{B7C94E48-8A40-418D-984F-531CEED2FDD3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DE57BDF4-4A62-4D64-B505-85EAE4AA173B}" type="presOf" srcId="{F72F1637-180D-42F6-8B63-AA717614F68C}" destId="{0B5C3AC9-8B4C-49C8-893F-E3DE5FBC4F0A}" srcOrd="0" destOrd="0" presId="urn:microsoft.com/office/officeart/2005/8/layout/vList2"/>
    <dgm:cxn modelId="{AC95DD04-EA80-4368-9CE9-50CB65AD99CF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1EA167-C616-4152-82E1-4A737F6DD4CF}" type="doc">
      <dgm:prSet loTypeId="urn:microsoft.com/office/officeart/2005/8/layout/chevron1" loCatId="process" qsTypeId="urn:microsoft.com/office/officeart/2005/8/quickstyle/simple1#3" qsCatId="simple" csTypeId="urn:microsoft.com/office/officeart/2005/8/colors/colorful4" csCatId="colorful" phldr="1"/>
      <dgm:spPr/>
    </dgm:pt>
    <dgm:pt modelId="{76FC7BD0-7ECA-4113-89E6-C4D9DF976A13}">
      <dgm:prSet phldrT="[Text]"/>
      <dgm:spPr/>
      <dgm:t>
        <a:bodyPr/>
        <a:lstStyle/>
        <a:p>
          <a:r>
            <a:rPr lang="cs-CZ" dirty="0" smtClean="0"/>
            <a:t>Slova končí na A </a:t>
          </a:r>
          <a:endParaRPr lang="cs-CZ" dirty="0"/>
        </a:p>
      </dgm:t>
    </dgm:pt>
    <dgm:pt modelId="{B708741F-E717-450E-9D7C-6016279E9BF6}" type="parTrans" cxnId="{7735FB91-B426-420C-B10C-1AFB79595A44}">
      <dgm:prSet/>
      <dgm:spPr/>
      <dgm:t>
        <a:bodyPr/>
        <a:lstStyle/>
        <a:p>
          <a:endParaRPr lang="cs-CZ"/>
        </a:p>
      </dgm:t>
    </dgm:pt>
    <dgm:pt modelId="{C822B073-231D-404D-977F-BA619AA5CDE1}" type="sibTrans" cxnId="{7735FB91-B426-420C-B10C-1AFB79595A44}">
      <dgm:prSet/>
      <dgm:spPr/>
      <dgm:t>
        <a:bodyPr/>
        <a:lstStyle/>
        <a:p>
          <a:endParaRPr lang="cs-CZ"/>
        </a:p>
      </dgm:t>
    </dgm:pt>
    <dgm:pt modelId="{D8A874D4-A2EA-43B9-B4D7-9687482BCEA4}">
      <dgm:prSet phldrT="[Text]"/>
      <dgm:spPr/>
      <dgm:t>
        <a:bodyPr/>
        <a:lstStyle/>
        <a:p>
          <a:r>
            <a:rPr lang="cs-CZ" dirty="0" smtClean="0"/>
            <a:t>Vzor ŽENA</a:t>
          </a:r>
          <a:endParaRPr lang="cs-CZ" dirty="0"/>
        </a:p>
      </dgm:t>
    </dgm:pt>
    <dgm:pt modelId="{CB831F1E-4681-433B-A0DF-954A71700C95}" type="parTrans" cxnId="{001BDF3D-714D-4CF0-BC0B-CB376A9ADC6E}">
      <dgm:prSet/>
      <dgm:spPr/>
      <dgm:t>
        <a:bodyPr/>
        <a:lstStyle/>
        <a:p>
          <a:endParaRPr lang="cs-CZ"/>
        </a:p>
      </dgm:t>
    </dgm:pt>
    <dgm:pt modelId="{0EBD9532-354D-4E5C-9F4E-7DA77EC18079}" type="sibTrans" cxnId="{001BDF3D-714D-4CF0-BC0B-CB376A9ADC6E}">
      <dgm:prSet/>
      <dgm:spPr/>
      <dgm:t>
        <a:bodyPr/>
        <a:lstStyle/>
        <a:p>
          <a:endParaRPr lang="cs-CZ"/>
        </a:p>
      </dgm:t>
    </dgm:pt>
    <dgm:pt modelId="{B254A81F-D5DC-424B-9EA9-B298CC88DD72}">
      <dgm:prSet phldrT="[Text]"/>
      <dgm:spPr/>
      <dgm:t>
        <a:bodyPr/>
        <a:lstStyle/>
        <a:p>
          <a:r>
            <a:rPr lang="cs-CZ" dirty="0" smtClean="0"/>
            <a:t>Větev bez větve = píseň</a:t>
          </a:r>
          <a:endParaRPr lang="cs-CZ" dirty="0"/>
        </a:p>
      </dgm:t>
    </dgm:pt>
    <dgm:pt modelId="{C7356A31-6A4F-48C2-A922-F5EB0C419CFB}" type="parTrans" cxnId="{CE502685-074C-49B2-A6C8-6F334E805F34}">
      <dgm:prSet/>
      <dgm:spPr/>
      <dgm:t>
        <a:bodyPr/>
        <a:lstStyle/>
        <a:p>
          <a:endParaRPr lang="cs-CZ"/>
        </a:p>
      </dgm:t>
    </dgm:pt>
    <dgm:pt modelId="{11E3D14E-2001-4616-8A6A-92DDC52EF10E}" type="sibTrans" cxnId="{CE502685-074C-49B2-A6C8-6F334E805F34}">
      <dgm:prSet/>
      <dgm:spPr/>
      <dgm:t>
        <a:bodyPr/>
        <a:lstStyle/>
        <a:p>
          <a:endParaRPr lang="cs-CZ"/>
        </a:p>
      </dgm:t>
    </dgm:pt>
    <dgm:pt modelId="{D772609C-5348-43A7-8789-1ABC74AEA25B}" type="pres">
      <dgm:prSet presAssocID="{791EA167-C616-4152-82E1-4A737F6DD4CF}" presName="Name0" presStyleCnt="0">
        <dgm:presLayoutVars>
          <dgm:dir/>
          <dgm:animLvl val="lvl"/>
          <dgm:resizeHandles val="exact"/>
        </dgm:presLayoutVars>
      </dgm:prSet>
      <dgm:spPr/>
    </dgm:pt>
    <dgm:pt modelId="{676DCF7A-D3F6-4127-8AA3-11FE18265EDB}" type="pres">
      <dgm:prSet presAssocID="{76FC7BD0-7ECA-4113-89E6-C4D9DF976A1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4F8E1E-81FF-4E74-B46C-31EAF0D7BEB6}" type="pres">
      <dgm:prSet presAssocID="{C822B073-231D-404D-977F-BA619AA5CDE1}" presName="parTxOnlySpace" presStyleCnt="0"/>
      <dgm:spPr/>
    </dgm:pt>
    <dgm:pt modelId="{CA18E675-F67A-4773-859D-A70E9DE39EB6}" type="pres">
      <dgm:prSet presAssocID="{D8A874D4-A2EA-43B9-B4D7-9687482BCEA4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95D64-3C97-460F-9EDC-BAAC6A1E99B6}" type="pres">
      <dgm:prSet presAssocID="{0EBD9532-354D-4E5C-9F4E-7DA77EC18079}" presName="parTxOnlySpace" presStyleCnt="0"/>
      <dgm:spPr/>
    </dgm:pt>
    <dgm:pt modelId="{9FEB0E7E-0F53-4693-B82F-758F1B592031}" type="pres">
      <dgm:prSet presAssocID="{B254A81F-D5DC-424B-9EA9-B298CC88DD72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7CFF23-D638-4DB4-A712-8CB02632B758}" type="presOf" srcId="{791EA167-C616-4152-82E1-4A737F6DD4CF}" destId="{D772609C-5348-43A7-8789-1ABC74AEA25B}" srcOrd="0" destOrd="0" presId="urn:microsoft.com/office/officeart/2005/8/layout/chevron1"/>
    <dgm:cxn modelId="{4EE1C70F-D123-4948-BE9B-23A81ED3D998}" type="presOf" srcId="{76FC7BD0-7ECA-4113-89E6-C4D9DF976A13}" destId="{676DCF7A-D3F6-4127-8AA3-11FE18265EDB}" srcOrd="0" destOrd="0" presId="urn:microsoft.com/office/officeart/2005/8/layout/chevron1"/>
    <dgm:cxn modelId="{001BDF3D-714D-4CF0-BC0B-CB376A9ADC6E}" srcId="{791EA167-C616-4152-82E1-4A737F6DD4CF}" destId="{D8A874D4-A2EA-43B9-B4D7-9687482BCEA4}" srcOrd="1" destOrd="0" parTransId="{CB831F1E-4681-433B-A0DF-954A71700C95}" sibTransId="{0EBD9532-354D-4E5C-9F4E-7DA77EC18079}"/>
    <dgm:cxn modelId="{576187B2-D7D1-4EFC-8F13-4BE26343C0A3}" type="presOf" srcId="{D8A874D4-A2EA-43B9-B4D7-9687482BCEA4}" destId="{CA18E675-F67A-4773-859D-A70E9DE39EB6}" srcOrd="0" destOrd="0" presId="urn:microsoft.com/office/officeart/2005/8/layout/chevron1"/>
    <dgm:cxn modelId="{7735FB91-B426-420C-B10C-1AFB79595A44}" srcId="{791EA167-C616-4152-82E1-4A737F6DD4CF}" destId="{76FC7BD0-7ECA-4113-89E6-C4D9DF976A13}" srcOrd="0" destOrd="0" parTransId="{B708741F-E717-450E-9D7C-6016279E9BF6}" sibTransId="{C822B073-231D-404D-977F-BA619AA5CDE1}"/>
    <dgm:cxn modelId="{CE502685-074C-49B2-A6C8-6F334E805F34}" srcId="{791EA167-C616-4152-82E1-4A737F6DD4CF}" destId="{B254A81F-D5DC-424B-9EA9-B298CC88DD72}" srcOrd="2" destOrd="0" parTransId="{C7356A31-6A4F-48C2-A922-F5EB0C419CFB}" sibTransId="{11E3D14E-2001-4616-8A6A-92DDC52EF10E}"/>
    <dgm:cxn modelId="{0D9E4EF5-520C-4035-943B-3130ECE20C38}" type="presOf" srcId="{B254A81F-D5DC-424B-9EA9-B298CC88DD72}" destId="{9FEB0E7E-0F53-4693-B82F-758F1B592031}" srcOrd="0" destOrd="0" presId="urn:microsoft.com/office/officeart/2005/8/layout/chevron1"/>
    <dgm:cxn modelId="{E4F50605-A325-4732-AF51-BC20ACEB26B2}" type="presParOf" srcId="{D772609C-5348-43A7-8789-1ABC74AEA25B}" destId="{676DCF7A-D3F6-4127-8AA3-11FE18265EDB}" srcOrd="0" destOrd="0" presId="urn:microsoft.com/office/officeart/2005/8/layout/chevron1"/>
    <dgm:cxn modelId="{231DC075-97D6-4486-999F-250958C8367B}" type="presParOf" srcId="{D772609C-5348-43A7-8789-1ABC74AEA25B}" destId="{8C4F8E1E-81FF-4E74-B46C-31EAF0D7BEB6}" srcOrd="1" destOrd="0" presId="urn:microsoft.com/office/officeart/2005/8/layout/chevron1"/>
    <dgm:cxn modelId="{E335CFE7-B03E-4441-8B39-5595072E4994}" type="presParOf" srcId="{D772609C-5348-43A7-8789-1ABC74AEA25B}" destId="{CA18E675-F67A-4773-859D-A70E9DE39EB6}" srcOrd="2" destOrd="0" presId="urn:microsoft.com/office/officeart/2005/8/layout/chevron1"/>
    <dgm:cxn modelId="{EDC4DF83-056D-4A0F-AE19-25EE31BB3C7C}" type="presParOf" srcId="{D772609C-5348-43A7-8789-1ABC74AEA25B}" destId="{8B195D64-3C97-460F-9EDC-BAAC6A1E99B6}" srcOrd="3" destOrd="0" presId="urn:microsoft.com/office/officeart/2005/8/layout/chevron1"/>
    <dgm:cxn modelId="{11746A82-7E4B-4CB8-B54A-19FC78827E19}" type="presParOf" srcId="{D772609C-5348-43A7-8789-1ABC74AEA25B}" destId="{9FEB0E7E-0F53-4693-B82F-758F1B59203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rgbClr val="F9F418"/>
        </a:solidFill>
      </dgm:spPr>
      <dgm:t>
        <a:bodyPr/>
        <a:lstStyle/>
        <a:p>
          <a:pPr rtl="0"/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Ke kterému vzoru přiřadíš tato slova?</a:t>
          </a:r>
          <a:br>
            <a:rPr lang="cs-CZ" dirty="0" smtClean="0">
              <a:solidFill>
                <a:schemeClr val="accent6">
                  <a:lumMod val="75000"/>
                </a:schemeClr>
              </a:solidFill>
            </a:rPr>
          </a:br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Pozor - </a:t>
          </a:r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jedno slovo se sem vloudilo. Najdi ho a urči jeho vzor!</a:t>
          </a:r>
          <a:endParaRPr lang="cs-CZ" dirty="0">
            <a:solidFill>
              <a:schemeClr val="accent6">
                <a:lumMod val="75000"/>
              </a:schemeClr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513471-32AA-4E8F-B481-31D6A97913F6}" type="presOf" srcId="{6BEC191A-C8D9-4921-9071-E44941C96FBC}" destId="{B7C94E48-8A40-418D-984F-531CEED2FDD3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E1E008C9-0EC3-4F4D-BE72-40C89E4ACB2D}" type="presOf" srcId="{F72F1637-180D-42F6-8B63-AA717614F68C}" destId="{0B5C3AC9-8B4C-49C8-893F-E3DE5FBC4F0A}" srcOrd="0" destOrd="0" presId="urn:microsoft.com/office/officeart/2005/8/layout/vList2"/>
    <dgm:cxn modelId="{ED84B805-5C7E-42F6-B4F4-B9BEB39D65D1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rgbClr val="F9F418"/>
        </a:solidFill>
      </dgm:spPr>
      <dgm:t>
        <a:bodyPr/>
        <a:lstStyle/>
        <a:p>
          <a:pPr rtl="0"/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Ke kterému vzoru přiřadíš tato slova?</a:t>
          </a:r>
          <a:br>
            <a:rPr lang="cs-CZ" dirty="0" smtClean="0">
              <a:solidFill>
                <a:schemeClr val="accent6">
                  <a:lumMod val="75000"/>
                </a:schemeClr>
              </a:solidFill>
            </a:rPr>
          </a:br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Pozor - </a:t>
          </a:r>
          <a:r>
            <a:rPr lang="cs-CZ" dirty="0" smtClean="0">
              <a:solidFill>
                <a:schemeClr val="accent6">
                  <a:lumMod val="75000"/>
                </a:schemeClr>
              </a:solidFill>
            </a:rPr>
            <a:t>jedno slovo se sem vloudilo. Najdi ho a urči jeho vzor!</a:t>
          </a:r>
          <a:endParaRPr lang="cs-CZ" dirty="0">
            <a:solidFill>
              <a:schemeClr val="accent6">
                <a:lumMod val="75000"/>
              </a:schemeClr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EFB186-6A09-44F7-8E44-C08CE3E51E23}" type="presOf" srcId="{6BEC191A-C8D9-4921-9071-E44941C96FBC}" destId="{B7C94E48-8A40-418D-984F-531CEED2FDD3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7BD8F852-1217-4A53-8DB4-638F38A37D00}" type="presOf" srcId="{F72F1637-180D-42F6-8B63-AA717614F68C}" destId="{0B5C3AC9-8B4C-49C8-893F-E3DE5FBC4F0A}" srcOrd="0" destOrd="0" presId="urn:microsoft.com/office/officeart/2005/8/layout/vList2"/>
    <dgm:cxn modelId="{6C37815A-348C-4800-9A7C-E2A867E03063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cs-CZ" dirty="0" smtClean="0">
              <a:solidFill>
                <a:srgbClr val="FFFF00"/>
              </a:solidFill>
            </a:rPr>
            <a:t>Ke kterému vzoru přiřadíš tato slova?</a:t>
          </a:r>
          <a:br>
            <a:rPr lang="cs-CZ" dirty="0" smtClean="0">
              <a:solidFill>
                <a:srgbClr val="FFFF00"/>
              </a:solidFill>
            </a:rPr>
          </a:br>
          <a:r>
            <a:rPr lang="cs-CZ" dirty="0" smtClean="0">
              <a:solidFill>
                <a:srgbClr val="FFFF00"/>
              </a:solidFill>
            </a:rPr>
            <a:t>Pozor - jedno </a:t>
          </a:r>
          <a:r>
            <a:rPr lang="cs-CZ" dirty="0" smtClean="0">
              <a:solidFill>
                <a:srgbClr val="FFFF00"/>
              </a:solidFill>
            </a:rPr>
            <a:t>slovo se sem vloudilo. Najdi ho a urči jeho vzor!</a:t>
          </a:r>
          <a:endParaRPr lang="cs-CZ" dirty="0">
            <a:solidFill>
              <a:srgbClr val="FFFF00"/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75F7759-5BEE-4CA5-873F-0A5AFEA7EA9F}" type="presOf" srcId="{F72F1637-180D-42F6-8B63-AA717614F68C}" destId="{0B5C3AC9-8B4C-49C8-893F-E3DE5FBC4F0A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DFEEF4A9-C318-4D07-9366-89D6ADF373AA}" type="presOf" srcId="{6BEC191A-C8D9-4921-9071-E44941C96FBC}" destId="{B7C94E48-8A40-418D-984F-531CEED2FDD3}" srcOrd="0" destOrd="0" presId="urn:microsoft.com/office/officeart/2005/8/layout/vList2"/>
    <dgm:cxn modelId="{D913E652-60C3-4F06-984F-AB0F832C5339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cs-CZ" dirty="0" smtClean="0">
              <a:solidFill>
                <a:srgbClr val="FFFF00"/>
              </a:solidFill>
            </a:rPr>
            <a:t>Ke kterému vzoru přiřadíš tato slova?</a:t>
          </a:r>
          <a:br>
            <a:rPr lang="cs-CZ" dirty="0" smtClean="0">
              <a:solidFill>
                <a:srgbClr val="FFFF00"/>
              </a:solidFill>
            </a:rPr>
          </a:br>
          <a:r>
            <a:rPr lang="cs-CZ" dirty="0" smtClean="0">
              <a:solidFill>
                <a:srgbClr val="FFFF00"/>
              </a:solidFill>
            </a:rPr>
            <a:t>Pozor - jedno </a:t>
          </a:r>
          <a:r>
            <a:rPr lang="cs-CZ" dirty="0" smtClean="0">
              <a:solidFill>
                <a:srgbClr val="FFFF00"/>
              </a:solidFill>
            </a:rPr>
            <a:t>slovo se sem vloudilo. Najdi ho a urči jeho vzor!</a:t>
          </a:r>
          <a:endParaRPr lang="cs-CZ" dirty="0">
            <a:solidFill>
              <a:srgbClr val="FFFF00"/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8754893-4170-4170-8621-7686D8AE02B5}" type="presOf" srcId="{F72F1637-180D-42F6-8B63-AA717614F68C}" destId="{0B5C3AC9-8B4C-49C8-893F-E3DE5FBC4F0A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85D5DB6E-2A41-4A07-8663-CD915644F63F}" type="presOf" srcId="{6BEC191A-C8D9-4921-9071-E44941C96FBC}" destId="{B7C94E48-8A40-418D-984F-531CEED2FDD3}" srcOrd="0" destOrd="0" presId="urn:microsoft.com/office/officeart/2005/8/layout/vList2"/>
    <dgm:cxn modelId="{6AB16196-9D9E-4B88-8BC8-2DD41EF58DDE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rgbClr val="00FF00"/>
        </a:solidFill>
      </dgm:spPr>
      <dgm:t>
        <a:bodyPr/>
        <a:lstStyle/>
        <a:p>
          <a:pPr rtl="0"/>
          <a:r>
            <a:rPr lang="cs-CZ" dirty="0" smtClean="0">
              <a:solidFill>
                <a:srgbClr val="002060"/>
              </a:solidFill>
            </a:rPr>
            <a:t>Ke kterému vzoru přiřadíš tato slova?</a:t>
          </a:r>
          <a:br>
            <a:rPr lang="cs-CZ" dirty="0" smtClean="0">
              <a:solidFill>
                <a:srgbClr val="002060"/>
              </a:solidFill>
            </a:rPr>
          </a:br>
          <a:r>
            <a:rPr lang="cs-CZ" dirty="0" smtClean="0">
              <a:solidFill>
                <a:srgbClr val="002060"/>
              </a:solidFill>
            </a:rPr>
            <a:t>Pozor - </a:t>
          </a:r>
          <a:r>
            <a:rPr lang="cs-CZ" dirty="0" smtClean="0">
              <a:solidFill>
                <a:srgbClr val="002060"/>
              </a:solidFill>
            </a:rPr>
            <a:t>jedno slovo se sem vloudilo. Najdi ho a urči jeho vzor!</a:t>
          </a:r>
          <a:endParaRPr lang="cs-CZ" dirty="0">
            <a:solidFill>
              <a:srgbClr val="002060"/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15F184-EF61-407D-A38D-1B1B644A2773}" type="presOf" srcId="{F72F1637-180D-42F6-8B63-AA717614F68C}" destId="{0B5C3AC9-8B4C-49C8-893F-E3DE5FBC4F0A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E5374B97-35B8-478D-97B9-0BD03B081AE5}" type="presOf" srcId="{6BEC191A-C8D9-4921-9071-E44941C96FBC}" destId="{B7C94E48-8A40-418D-984F-531CEED2FDD3}" srcOrd="0" destOrd="0" presId="urn:microsoft.com/office/officeart/2005/8/layout/vList2"/>
    <dgm:cxn modelId="{85DAE1B5-E770-4657-8C58-766D86E73CB5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BEC191A-C8D9-4921-9071-E44941C96FBC}" type="doc">
      <dgm:prSet loTypeId="urn:microsoft.com/office/officeart/2005/8/layout/vList2" loCatId="list" qsTypeId="urn:microsoft.com/office/officeart/2005/8/quickstyle/simple1#9" qsCatId="simple" csTypeId="urn:microsoft.com/office/officeart/2005/8/colors/accent1_2#9" csCatId="accent1" phldr="1"/>
      <dgm:spPr/>
      <dgm:t>
        <a:bodyPr/>
        <a:lstStyle/>
        <a:p>
          <a:endParaRPr lang="cs-CZ"/>
        </a:p>
      </dgm:t>
    </dgm:pt>
    <dgm:pt modelId="{F72F1637-180D-42F6-8B63-AA717614F68C}">
      <dgm:prSet/>
      <dgm:spPr>
        <a:solidFill>
          <a:srgbClr val="00FF00"/>
        </a:solidFill>
      </dgm:spPr>
      <dgm:t>
        <a:bodyPr/>
        <a:lstStyle/>
        <a:p>
          <a:pPr rtl="0"/>
          <a:r>
            <a:rPr lang="cs-CZ" dirty="0" smtClean="0">
              <a:solidFill>
                <a:srgbClr val="002060"/>
              </a:solidFill>
            </a:rPr>
            <a:t>Ke kterému vzoru přiřadíš tato slova?</a:t>
          </a:r>
          <a:br>
            <a:rPr lang="cs-CZ" dirty="0" smtClean="0">
              <a:solidFill>
                <a:srgbClr val="002060"/>
              </a:solidFill>
            </a:rPr>
          </a:br>
          <a:r>
            <a:rPr lang="cs-CZ" dirty="0" smtClean="0">
              <a:solidFill>
                <a:srgbClr val="002060"/>
              </a:solidFill>
            </a:rPr>
            <a:t>Pozor - jedno </a:t>
          </a:r>
          <a:r>
            <a:rPr lang="cs-CZ" dirty="0" smtClean="0">
              <a:solidFill>
                <a:srgbClr val="002060"/>
              </a:solidFill>
            </a:rPr>
            <a:t>slovo se sem vloudilo. Najdi ho a urči jeho vzor!</a:t>
          </a:r>
          <a:endParaRPr lang="cs-CZ" dirty="0">
            <a:solidFill>
              <a:srgbClr val="002060"/>
            </a:solidFill>
          </a:endParaRPr>
        </a:p>
      </dgm:t>
    </dgm:pt>
    <dgm:pt modelId="{A6803493-F44D-4C98-9490-B3B2DA41ED42}" type="parTrans" cxnId="{0B1AE5DD-14F0-4C1D-B2CA-631AF09A6E82}">
      <dgm:prSet/>
      <dgm:spPr/>
      <dgm:t>
        <a:bodyPr/>
        <a:lstStyle/>
        <a:p>
          <a:endParaRPr lang="cs-CZ"/>
        </a:p>
      </dgm:t>
    </dgm:pt>
    <dgm:pt modelId="{B275B4A2-D93D-4A45-AAA9-F3A33996EE79}" type="sibTrans" cxnId="{0B1AE5DD-14F0-4C1D-B2CA-631AF09A6E82}">
      <dgm:prSet/>
      <dgm:spPr/>
      <dgm:t>
        <a:bodyPr/>
        <a:lstStyle/>
        <a:p>
          <a:endParaRPr lang="cs-CZ"/>
        </a:p>
      </dgm:t>
    </dgm:pt>
    <dgm:pt modelId="{B7C94E48-8A40-418D-984F-531CEED2FDD3}" type="pres">
      <dgm:prSet presAssocID="{6BEC191A-C8D9-4921-9071-E44941C96F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5C3AC9-8B4C-49C8-893F-E3DE5FBC4F0A}" type="pres">
      <dgm:prSet presAssocID="{F72F1637-180D-42F6-8B63-AA717614F6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5CC757-5EBB-4B44-B52D-6BBB526E0A00}" type="presOf" srcId="{6BEC191A-C8D9-4921-9071-E44941C96FBC}" destId="{B7C94E48-8A40-418D-984F-531CEED2FDD3}" srcOrd="0" destOrd="0" presId="urn:microsoft.com/office/officeart/2005/8/layout/vList2"/>
    <dgm:cxn modelId="{0B1AE5DD-14F0-4C1D-B2CA-631AF09A6E82}" srcId="{6BEC191A-C8D9-4921-9071-E44941C96FBC}" destId="{F72F1637-180D-42F6-8B63-AA717614F68C}" srcOrd="0" destOrd="0" parTransId="{A6803493-F44D-4C98-9490-B3B2DA41ED42}" sibTransId="{B275B4A2-D93D-4A45-AAA9-F3A33996EE79}"/>
    <dgm:cxn modelId="{BC95C8FB-8724-493E-A474-C24E88F9600E}" type="presOf" srcId="{F72F1637-180D-42F6-8B63-AA717614F68C}" destId="{0B5C3AC9-8B4C-49C8-893F-E3DE5FBC4F0A}" srcOrd="0" destOrd="0" presId="urn:microsoft.com/office/officeart/2005/8/layout/vList2"/>
    <dgm:cxn modelId="{3FDA489A-7211-4BA4-A0CB-E6183A36471F}" type="presParOf" srcId="{B7C94E48-8A40-418D-984F-531CEED2FDD3}" destId="{0B5C3AC9-8B4C-49C8-893F-E3DE5FBC4F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15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Vzory podstatných jmen rodu ženského 2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Ke kterému vzoru přiřadíš tato slova?</a:t>
          </a:r>
          <a:br>
            <a:rPr lang="cs-CZ" sz="2500" kern="1200" dirty="0" smtClean="0"/>
          </a:br>
          <a:r>
            <a:rPr lang="cs-CZ" sz="2500" kern="1200" dirty="0" smtClean="0"/>
            <a:t>Pozor - </a:t>
          </a:r>
          <a:r>
            <a:rPr lang="cs-CZ" sz="2500" kern="1200" dirty="0" smtClean="0"/>
            <a:t>jedno slovo se sem vloudilo. Najdi ho a urči jeho vzor!</a:t>
          </a:r>
          <a:endParaRPr lang="cs-CZ" sz="2500" kern="1200" dirty="0"/>
        </a:p>
      </dsp:txBody>
      <dsp:txXfrm>
        <a:off x="0" y="74250"/>
        <a:ext cx="8229600" cy="9945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Ke kterému vzoru přiřadíš tato slova?</a:t>
          </a:r>
          <a:br>
            <a:rPr lang="cs-CZ" sz="2500" kern="1200" dirty="0" smtClean="0"/>
          </a:br>
          <a:r>
            <a:rPr lang="cs-CZ" sz="2500" kern="1200" dirty="0" smtClean="0"/>
            <a:t>Pozor - </a:t>
          </a:r>
          <a:r>
            <a:rPr lang="cs-CZ" sz="2500" kern="1200" dirty="0" smtClean="0"/>
            <a:t>jedno slovo se sem vloudilo. Najdi ho a urči jeho vzor!</a:t>
          </a:r>
          <a:endParaRPr lang="cs-CZ" sz="2500" kern="1200" dirty="0"/>
        </a:p>
      </dsp:txBody>
      <dsp:txXfrm>
        <a:off x="0" y="74250"/>
        <a:ext cx="8229600" cy="9945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6DCF7A-D3F6-4127-8AA3-11FE18265EDB}">
      <dsp:nvSpPr>
        <dsp:cNvPr id="0" name=""/>
        <dsp:cNvSpPr/>
      </dsp:nvSpPr>
      <dsp:spPr>
        <a:xfrm>
          <a:off x="2552" y="12774"/>
          <a:ext cx="3109950" cy="124398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Slova končí na A </a:t>
          </a:r>
          <a:endParaRPr lang="cs-CZ" sz="2700" kern="1200" dirty="0"/>
        </a:p>
      </dsp:txBody>
      <dsp:txXfrm>
        <a:off x="2552" y="12774"/>
        <a:ext cx="3109950" cy="1243980"/>
      </dsp:txXfrm>
    </dsp:sp>
    <dsp:sp modelId="{CA18E675-F67A-4773-859D-A70E9DE39EB6}">
      <dsp:nvSpPr>
        <dsp:cNvPr id="0" name=""/>
        <dsp:cNvSpPr/>
      </dsp:nvSpPr>
      <dsp:spPr>
        <a:xfrm>
          <a:off x="2801508" y="12774"/>
          <a:ext cx="3109950" cy="1243980"/>
        </a:xfrm>
        <a:prstGeom prst="chevron">
          <a:avLst/>
        </a:prstGeom>
        <a:solidFill>
          <a:schemeClr val="accent4">
            <a:hueOff val="-4135930"/>
            <a:satOff val="23223"/>
            <a:lumOff val="-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Vzor ŽENA</a:t>
          </a:r>
          <a:endParaRPr lang="cs-CZ" sz="2700" kern="1200" dirty="0"/>
        </a:p>
      </dsp:txBody>
      <dsp:txXfrm>
        <a:off x="2801508" y="12774"/>
        <a:ext cx="3109950" cy="1243980"/>
      </dsp:txXfrm>
    </dsp:sp>
    <dsp:sp modelId="{9FEB0E7E-0F53-4693-B82F-758F1B592031}">
      <dsp:nvSpPr>
        <dsp:cNvPr id="0" name=""/>
        <dsp:cNvSpPr/>
      </dsp:nvSpPr>
      <dsp:spPr>
        <a:xfrm>
          <a:off x="5600464" y="12774"/>
          <a:ext cx="3109950" cy="1243980"/>
        </a:xfrm>
        <a:prstGeom prst="chevron">
          <a:avLst/>
        </a:prstGeom>
        <a:solidFill>
          <a:schemeClr val="accent4">
            <a:hueOff val="-8271860"/>
            <a:satOff val="46445"/>
            <a:lumOff val="-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Větev bez větve = píseň</a:t>
          </a:r>
          <a:endParaRPr lang="cs-CZ" sz="2700" kern="1200" dirty="0"/>
        </a:p>
      </dsp:txBody>
      <dsp:txXfrm>
        <a:off x="5600464" y="12774"/>
        <a:ext cx="3109950" cy="124398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rgbClr val="F9F41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Ke kterému vzoru přiřadíš tato slova?</a:t>
          </a:r>
          <a:b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</a:b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Pozor - </a:t>
          </a: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jedno slovo se sem vloudilo. Najdi ho a urči jeho vzor!</a:t>
          </a:r>
          <a:endParaRPr lang="cs-CZ" sz="2500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rgbClr val="F9F41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Ke kterému vzoru přiřadíš tato slova?</a:t>
          </a:r>
          <a:b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</a:b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Pozor - </a:t>
          </a:r>
          <a:r>
            <a:rPr lang="cs-CZ" sz="2500" kern="1200" dirty="0" smtClean="0">
              <a:solidFill>
                <a:schemeClr val="accent6">
                  <a:lumMod val="75000"/>
                </a:schemeClr>
              </a:solidFill>
            </a:rPr>
            <a:t>jedno slovo se sem vloudilo. Najdi ho a urči jeho vzor!</a:t>
          </a:r>
          <a:endParaRPr lang="cs-CZ" sz="2500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FF00"/>
              </a:solidFill>
            </a:rPr>
            <a:t>Ke kterému vzoru přiřadíš tato slova?</a:t>
          </a:r>
          <a:br>
            <a:rPr lang="cs-CZ" sz="2500" kern="1200" dirty="0" smtClean="0">
              <a:solidFill>
                <a:srgbClr val="FFFF00"/>
              </a:solidFill>
            </a:rPr>
          </a:br>
          <a:r>
            <a:rPr lang="cs-CZ" sz="2500" kern="1200" dirty="0" smtClean="0">
              <a:solidFill>
                <a:srgbClr val="FFFF00"/>
              </a:solidFill>
            </a:rPr>
            <a:t>Pozor - jedno </a:t>
          </a:r>
          <a:r>
            <a:rPr lang="cs-CZ" sz="2500" kern="1200" dirty="0" smtClean="0">
              <a:solidFill>
                <a:srgbClr val="FFFF00"/>
              </a:solidFill>
            </a:rPr>
            <a:t>slovo se sem vloudilo. Najdi ho a urči jeho vzor!</a:t>
          </a:r>
          <a:endParaRPr lang="cs-CZ" sz="2500" kern="1200" dirty="0">
            <a:solidFill>
              <a:srgbClr val="FFFF00"/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FF00"/>
              </a:solidFill>
            </a:rPr>
            <a:t>Ke kterému vzoru přiřadíš tato slova?</a:t>
          </a:r>
          <a:br>
            <a:rPr lang="cs-CZ" sz="2500" kern="1200" dirty="0" smtClean="0">
              <a:solidFill>
                <a:srgbClr val="FFFF00"/>
              </a:solidFill>
            </a:rPr>
          </a:br>
          <a:r>
            <a:rPr lang="cs-CZ" sz="2500" kern="1200" dirty="0" smtClean="0">
              <a:solidFill>
                <a:srgbClr val="FFFF00"/>
              </a:solidFill>
            </a:rPr>
            <a:t>Pozor - jedno </a:t>
          </a:r>
          <a:r>
            <a:rPr lang="cs-CZ" sz="2500" kern="1200" dirty="0" smtClean="0">
              <a:solidFill>
                <a:srgbClr val="FFFF00"/>
              </a:solidFill>
            </a:rPr>
            <a:t>slovo se sem vloudilo. Najdi ho a urči jeho vzor!</a:t>
          </a:r>
          <a:endParaRPr lang="cs-CZ" sz="2500" kern="1200" dirty="0">
            <a:solidFill>
              <a:srgbClr val="FFFF00"/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002060"/>
              </a:solidFill>
            </a:rPr>
            <a:t>Ke kterému vzoru přiřadíš tato slova?</a:t>
          </a:r>
          <a:br>
            <a:rPr lang="cs-CZ" sz="2500" kern="1200" dirty="0" smtClean="0">
              <a:solidFill>
                <a:srgbClr val="002060"/>
              </a:solidFill>
            </a:rPr>
          </a:br>
          <a:r>
            <a:rPr lang="cs-CZ" sz="2500" kern="1200" dirty="0" smtClean="0">
              <a:solidFill>
                <a:srgbClr val="002060"/>
              </a:solidFill>
            </a:rPr>
            <a:t>Pozor - </a:t>
          </a:r>
          <a:r>
            <a:rPr lang="cs-CZ" sz="2500" kern="1200" dirty="0" smtClean="0">
              <a:solidFill>
                <a:srgbClr val="002060"/>
              </a:solidFill>
            </a:rPr>
            <a:t>jedno slovo se sem vloudilo. Najdi ho a urči jeho vzor!</a:t>
          </a:r>
          <a:endParaRPr lang="cs-CZ" sz="2500" kern="1200" dirty="0">
            <a:solidFill>
              <a:srgbClr val="002060"/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5C3AC9-8B4C-49C8-893F-E3DE5FBC4F0A}">
      <dsp:nvSpPr>
        <dsp:cNvPr id="0" name=""/>
        <dsp:cNvSpPr/>
      </dsp:nvSpPr>
      <dsp:spPr>
        <a:xfrm>
          <a:off x="0" y="74250"/>
          <a:ext cx="8229600" cy="994500"/>
        </a:xfrm>
        <a:prstGeom prst="roundRect">
          <a:avLst/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002060"/>
              </a:solidFill>
            </a:rPr>
            <a:t>Ke kterému vzoru přiřadíš tato slova?</a:t>
          </a:r>
          <a:br>
            <a:rPr lang="cs-CZ" sz="2500" kern="1200" dirty="0" smtClean="0">
              <a:solidFill>
                <a:srgbClr val="002060"/>
              </a:solidFill>
            </a:rPr>
          </a:br>
          <a:r>
            <a:rPr lang="cs-CZ" sz="2500" kern="1200" dirty="0" smtClean="0">
              <a:solidFill>
                <a:srgbClr val="002060"/>
              </a:solidFill>
            </a:rPr>
            <a:t>Pozor - jedno </a:t>
          </a:r>
          <a:r>
            <a:rPr lang="cs-CZ" sz="2500" kern="1200" dirty="0" smtClean="0">
              <a:solidFill>
                <a:srgbClr val="002060"/>
              </a:solidFill>
            </a:rPr>
            <a:t>slovo se sem vloudilo. Najdi ho a urči jeho vzor!</a:t>
          </a:r>
          <a:endParaRPr lang="cs-CZ" sz="2500" kern="1200" dirty="0">
            <a:solidFill>
              <a:srgbClr val="002060"/>
            </a:solidFill>
          </a:endParaRPr>
        </a:p>
      </dsp:txBody>
      <dsp:txXfrm>
        <a:off x="0" y="74250"/>
        <a:ext cx="8229600" cy="994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5EC2CAA-37B6-4022-B211-2EF6BE632ECC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AF95DF9-C82D-4778-96A7-0C5B6ED90A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77F084-C177-434B-AC11-0B1839AC0ABF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F5003-D24E-4D90-9861-8309952CC15E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18F22-A49D-4A0E-9900-CA9822DD4F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99AA8-5D13-42DD-AE0E-65CFD7DCBC2C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BFF96-641E-434E-BDC8-DBD0EFE078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83F82-75CD-4F69-80A9-41B023B4EA09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27544-C027-49B7-AC84-F66AFACC77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E39A6-201C-48BA-BCFE-B410A76BF95D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A5D64-509A-4588-9B44-5F614E55A5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E7E3E-F09E-4C81-8E3F-B53C8B2F74B0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603ED-D1DD-4CC1-930A-8060047A61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E1016-2A76-4755-886B-A1FE6D657BBE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B590D-5808-450C-8BE0-C50559CB9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A195D-866B-49A3-B002-EAA31AC78F78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0B5B9-CC7C-4764-A0A6-2F3081EAFB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FC7B8-9237-4A87-9A25-682136F6A938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5CF7A-D84C-433B-8489-77B700CB97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79A5B-32E6-4449-9017-E9067EE417A0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B648B-4E87-4C8C-939A-FA1A11E50B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185E8-9777-471A-88F6-4BB9FF9ED0E3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37775-195B-4990-AC22-E3A4B86B9F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1282C-66CA-4F0E-9F0E-76A5CB18BBFB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EF102-EB97-4325-B381-5553FA3BE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599572D-53F8-442B-AB5D-41A87E0C539D}" type="datetimeFigureOut">
              <a:rPr lang="cs-CZ"/>
              <a:pPr>
                <a:defRPr/>
              </a:pPr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62A16D-C019-496A-A330-1F0CE61D53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3"/>
          <p:cNvSpPr txBox="1">
            <a:spLocks noChangeArrowheads="1"/>
          </p:cNvSpPr>
          <p:nvPr/>
        </p:nvSpPr>
        <p:spPr bwMode="auto">
          <a:xfrm>
            <a:off x="768350" y="404813"/>
            <a:ext cx="7559675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dirty="0">
                <a:latin typeface="Calibri" pitchFamily="34" charset="0"/>
              </a:rPr>
              <a:t>Anotace:</a:t>
            </a:r>
          </a:p>
          <a:p>
            <a:r>
              <a:rPr lang="cs-CZ" sz="2400" dirty="0">
                <a:latin typeface="Calibri" pitchFamily="34" charset="0"/>
              </a:rPr>
              <a:t>V úvodu si zopakujeme podrobný postup určování vzorů </a:t>
            </a:r>
            <a:r>
              <a:rPr lang="cs-CZ" sz="2400" dirty="0" err="1">
                <a:latin typeface="Calibri" pitchFamily="34" charset="0"/>
              </a:rPr>
              <a:t>podst</a:t>
            </a:r>
            <a:r>
              <a:rPr lang="cs-CZ" sz="2400" dirty="0">
                <a:latin typeface="Calibri" pitchFamily="34" charset="0"/>
              </a:rPr>
              <a:t>. </a:t>
            </a:r>
            <a:r>
              <a:rPr lang="cs-CZ" sz="2400" dirty="0"/>
              <a:t>j</a:t>
            </a:r>
            <a:r>
              <a:rPr lang="cs-CZ" sz="2400" dirty="0">
                <a:latin typeface="Calibri" pitchFamily="34" charset="0"/>
              </a:rPr>
              <a:t>men rodu ženského (viz schéma na snímku 4).</a:t>
            </a:r>
          </a:p>
          <a:p>
            <a:endParaRPr lang="cs-CZ" sz="2400" dirty="0">
              <a:latin typeface="Calibri" pitchFamily="34" charset="0"/>
            </a:endParaRPr>
          </a:p>
          <a:p>
            <a:r>
              <a:rPr lang="cs-CZ" sz="2400" dirty="0">
                <a:latin typeface="Calibri" pitchFamily="34" charset="0"/>
              </a:rPr>
              <a:t>V hlavní části žáci hledají vhodný vzor pro skupinu slov na snímku. </a:t>
            </a:r>
          </a:p>
          <a:p>
            <a:r>
              <a:rPr lang="cs-CZ" sz="2400" dirty="0">
                <a:latin typeface="Calibri" pitchFamily="34" charset="0"/>
              </a:rPr>
              <a:t>A dále hledají slovo, které do skupiny slov nepatří (skloňuje se podle jiného vzoru) a určí jeho vzor. Úroveň 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>
                <a:latin typeface="Calibri" pitchFamily="34" charset="0"/>
              </a:rPr>
              <a:t>začátečníci.</a:t>
            </a:r>
          </a:p>
          <a:p>
            <a:endParaRPr lang="cs-CZ" sz="2400" dirty="0">
              <a:latin typeface="Calibri" pitchFamily="34" charset="0"/>
            </a:endParaRPr>
          </a:p>
          <a:p>
            <a:r>
              <a:rPr lang="cs-CZ" sz="2400" dirty="0">
                <a:latin typeface="Calibri" pitchFamily="34" charset="0"/>
              </a:rPr>
              <a:t>Můžeme pracovat společně u tabule, nebo snímky č. 5,7,9 a 11 vytiskneme (stačí 4 snímky na stránku formátu A4, ušetříme papír) a zadáme jako samostatnou práci.</a:t>
            </a:r>
          </a:p>
          <a:p>
            <a:endParaRPr lang="cs-CZ" sz="2400" dirty="0">
              <a:latin typeface="Calibri" pitchFamily="34" charset="0"/>
            </a:endParaRPr>
          </a:p>
          <a:p>
            <a:r>
              <a:rPr lang="cs-CZ" sz="2400" dirty="0">
                <a:latin typeface="Calibri" pitchFamily="34" charset="0"/>
              </a:rPr>
              <a:t>Řešení následuje bezprostředně po každém snímku se zadáním.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700809"/>
            <a:ext cx="7918648" cy="189964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Vzory podstatných jmen rodu ženského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365104"/>
            <a:ext cx="6400800" cy="1752600"/>
          </a:xfrm>
        </p:spPr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cs-CZ" sz="4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Skupina 18"/>
          <p:cNvGrpSpPr>
            <a:grpSpLocks/>
          </p:cNvGrpSpPr>
          <p:nvPr/>
        </p:nvGrpSpPr>
        <p:grpSpPr bwMode="auto">
          <a:xfrm>
            <a:off x="41275" y="160338"/>
            <a:ext cx="8229600" cy="993775"/>
            <a:chOff x="0" y="74250"/>
            <a:chExt cx="8229600" cy="994500"/>
          </a:xfrm>
        </p:grpSpPr>
        <p:sp>
          <p:nvSpPr>
            <p:cNvPr id="20" name="Zaoblený obdélník 19"/>
            <p:cNvSpPr/>
            <p:nvPr/>
          </p:nvSpPr>
          <p:spPr>
            <a:xfrm>
              <a:off x="0" y="74250"/>
              <a:ext cx="8229600" cy="9945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Zaoblený obdélník 4"/>
            <p:cNvSpPr/>
            <p:nvPr/>
          </p:nvSpPr>
          <p:spPr>
            <a:xfrm>
              <a:off x="49213" y="123498"/>
              <a:ext cx="8131175" cy="8960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5250" tIns="95250" rIns="95250" bIns="95250" spcCol="1270" anchor="ctr"/>
            <a:lstStyle/>
            <a:p>
              <a:pPr defTabSz="11112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3200" dirty="0"/>
                <a:t>Připomeň si, jak určíme vzory rodu ženského: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-115888"/>
            <a:ext cx="8301037" cy="114300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5" name="Skupina 14"/>
          <p:cNvGrpSpPr>
            <a:grpSpLocks/>
          </p:cNvGrpSpPr>
          <p:nvPr/>
        </p:nvGrpSpPr>
        <p:grpSpPr bwMode="auto">
          <a:xfrm>
            <a:off x="7278688" y="2727325"/>
            <a:ext cx="1754187" cy="1557338"/>
            <a:chOff x="7020272" y="943522"/>
            <a:chExt cx="1822214" cy="1849965"/>
          </a:xfrm>
        </p:grpSpPr>
        <p:pic>
          <p:nvPicPr>
            <p:cNvPr id="18458" name="Obrázek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020272" y="943522"/>
              <a:ext cx="1641522" cy="1324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9" name="TextovéPole 8"/>
            <p:cNvSpPr txBox="1">
              <a:spLocks noChangeArrowheads="1"/>
            </p:cNvSpPr>
            <p:nvPr/>
          </p:nvSpPr>
          <p:spPr bwMode="auto">
            <a:xfrm>
              <a:off x="7813674" y="2208712"/>
              <a:ext cx="1028812" cy="584775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3200">
                  <a:solidFill>
                    <a:srgbClr val="00FF00"/>
                  </a:solidFill>
                  <a:latin typeface="Calibri" pitchFamily="34" charset="0"/>
                </a:rPr>
                <a:t>Růže</a:t>
              </a:r>
            </a:p>
          </p:txBody>
        </p:sp>
      </p:grpSp>
      <p:grpSp>
        <p:nvGrpSpPr>
          <p:cNvPr id="13" name="Skupina 12"/>
          <p:cNvGrpSpPr>
            <a:grpSpLocks/>
          </p:cNvGrpSpPr>
          <p:nvPr/>
        </p:nvGrpSpPr>
        <p:grpSpPr bwMode="auto">
          <a:xfrm>
            <a:off x="6994525" y="4264025"/>
            <a:ext cx="1976438" cy="1214438"/>
            <a:chOff x="53577" y="4920561"/>
            <a:chExt cx="2168948" cy="1648031"/>
          </a:xfrm>
        </p:grpSpPr>
        <p:pic>
          <p:nvPicPr>
            <p:cNvPr id="18456" name="Obrázek 5"/>
            <p:cNvPicPr>
              <a:picLocks noChangeAspect="1"/>
            </p:cNvPicPr>
            <p:nvPr/>
          </p:nvPicPr>
          <p:blipFill>
            <a:blip r:embed="rId3" cstate="print"/>
            <a:srcRect t="11156" b="3867"/>
            <a:stretch>
              <a:fillRect/>
            </a:stretch>
          </p:blipFill>
          <p:spPr bwMode="auto">
            <a:xfrm>
              <a:off x="516534" y="4920561"/>
              <a:ext cx="1705991" cy="1449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7" name="TextovéPole 9"/>
            <p:cNvSpPr txBox="1">
              <a:spLocks noChangeArrowheads="1"/>
            </p:cNvSpPr>
            <p:nvPr/>
          </p:nvSpPr>
          <p:spPr bwMode="auto">
            <a:xfrm>
              <a:off x="53577" y="5843082"/>
              <a:ext cx="1457279" cy="725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3200">
                  <a:solidFill>
                    <a:srgbClr val="FF0000"/>
                  </a:solidFill>
                  <a:latin typeface="Calibri" pitchFamily="34" charset="0"/>
                </a:rPr>
                <a:t>Píseň</a:t>
              </a:r>
            </a:p>
          </p:txBody>
        </p:sp>
      </p:grpSp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7167563" y="992188"/>
            <a:ext cx="1514475" cy="1652587"/>
            <a:chOff x="323528" y="803544"/>
            <a:chExt cx="1670782" cy="2125759"/>
          </a:xfrm>
        </p:grpSpPr>
        <p:pic>
          <p:nvPicPr>
            <p:cNvPr id="18454" name="Obrázek 15"/>
            <p:cNvPicPr>
              <a:picLocks noChangeAspect="1"/>
            </p:cNvPicPr>
            <p:nvPr/>
          </p:nvPicPr>
          <p:blipFill>
            <a:blip r:embed="rId4" cstate="print"/>
            <a:srcRect t="12386" b="15260"/>
            <a:stretch>
              <a:fillRect/>
            </a:stretch>
          </p:blipFill>
          <p:spPr bwMode="auto">
            <a:xfrm>
              <a:off x="323528" y="803544"/>
              <a:ext cx="1515872" cy="1604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5" name="TextovéPole 7"/>
            <p:cNvSpPr txBox="1">
              <a:spLocks noChangeArrowheads="1"/>
            </p:cNvSpPr>
            <p:nvPr/>
          </p:nvSpPr>
          <p:spPr bwMode="auto">
            <a:xfrm>
              <a:off x="862991" y="2176786"/>
              <a:ext cx="1131319" cy="75251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3200">
                  <a:solidFill>
                    <a:srgbClr val="002060"/>
                  </a:solidFill>
                  <a:latin typeface="Calibri" pitchFamily="34" charset="0"/>
                </a:rPr>
                <a:t>Žena</a:t>
              </a:r>
            </a:p>
          </p:txBody>
        </p:sp>
      </p:grpSp>
      <p:grpSp>
        <p:nvGrpSpPr>
          <p:cNvPr id="18" name="Skupina 17"/>
          <p:cNvGrpSpPr>
            <a:grpSpLocks/>
          </p:cNvGrpSpPr>
          <p:nvPr/>
        </p:nvGrpSpPr>
        <p:grpSpPr bwMode="auto">
          <a:xfrm>
            <a:off x="7092950" y="5541963"/>
            <a:ext cx="1727200" cy="1042987"/>
            <a:chOff x="7427763" y="5354118"/>
            <a:chExt cx="1340463" cy="1759240"/>
          </a:xfrm>
        </p:grpSpPr>
        <p:pic>
          <p:nvPicPr>
            <p:cNvPr id="18452" name="Obrázek 1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874400">
              <a:off x="7427763" y="5354118"/>
              <a:ext cx="1338497" cy="1404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3" name="TextovéPole 10"/>
            <p:cNvSpPr txBox="1">
              <a:spLocks noChangeArrowheads="1"/>
            </p:cNvSpPr>
            <p:nvPr/>
          </p:nvSpPr>
          <p:spPr bwMode="auto">
            <a:xfrm>
              <a:off x="7724685" y="6136002"/>
              <a:ext cx="1043541" cy="977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3200">
                  <a:latin typeface="Calibri" pitchFamily="34" charset="0"/>
                </a:rPr>
                <a:t>Kost</a:t>
              </a:r>
            </a:p>
          </p:txBody>
        </p:sp>
      </p:grpSp>
      <p:sp>
        <p:nvSpPr>
          <p:cNvPr id="4" name="Obdélník 3"/>
          <p:cNvSpPr/>
          <p:nvPr/>
        </p:nvSpPr>
        <p:spPr>
          <a:xfrm>
            <a:off x="148992" y="1600015"/>
            <a:ext cx="38784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1) Slovo končí na -a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4156075" y="1773238"/>
            <a:ext cx="2647950" cy="1492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144183" y="2302734"/>
            <a:ext cx="388330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4C17A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2) Slovo končí na -e</a:t>
            </a: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4156075" y="2735263"/>
            <a:ext cx="2838450" cy="2143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-25571" y="3886442"/>
            <a:ext cx="306736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CC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3) Slovo končí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CC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na souhlásku</a:t>
            </a:r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2962275" y="4248150"/>
            <a:ext cx="463550" cy="23812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2962275" y="4324350"/>
            <a:ext cx="671513" cy="147796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3" name="Zaoblený obdélník 32"/>
          <p:cNvSpPr/>
          <p:nvPr/>
        </p:nvSpPr>
        <p:spPr>
          <a:xfrm>
            <a:off x="900113" y="974725"/>
            <a:ext cx="2141537" cy="625475"/>
          </a:xfrm>
          <a:prstGeom prst="roundRect">
            <a:avLst/>
          </a:prstGeom>
          <a:solidFill>
            <a:srgbClr val="F9F4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rgbClr val="002060"/>
                </a:solidFill>
              </a:rPr>
              <a:t>1. pád</a:t>
            </a:r>
          </a:p>
        </p:txBody>
      </p:sp>
      <p:sp>
        <p:nvSpPr>
          <p:cNvPr id="34" name="Zaoblený obdélník 33"/>
          <p:cNvSpPr/>
          <p:nvPr/>
        </p:nvSpPr>
        <p:spPr>
          <a:xfrm>
            <a:off x="3775075" y="3182938"/>
            <a:ext cx="2736850" cy="644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rgbClr val="FFFF00"/>
                </a:solidFill>
              </a:rPr>
              <a:t>2. pád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3633819" y="4340454"/>
            <a:ext cx="302012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končí na –e/-ě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3727603" y="5479208"/>
            <a:ext cx="213686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končí na -i</a:t>
            </a:r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6804025" y="4664075"/>
            <a:ext cx="47466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5940425" y="5802313"/>
            <a:ext cx="1476375" cy="4222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683568" y="4208314"/>
            <a:ext cx="234968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kometa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63688" y="1916832"/>
            <a:ext cx="215488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zábava</a:t>
            </a:r>
          </a:p>
        </p:txBody>
      </p:sp>
      <p:sp>
        <p:nvSpPr>
          <p:cNvPr id="7" name="Obdélník 6"/>
          <p:cNvSpPr/>
          <p:nvPr/>
        </p:nvSpPr>
        <p:spPr>
          <a:xfrm>
            <a:off x="4355976" y="2204864"/>
            <a:ext cx="177157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stopa</a:t>
            </a:r>
          </a:p>
        </p:txBody>
      </p:sp>
      <p:sp>
        <p:nvSpPr>
          <p:cNvPr id="8" name="Obdélník 7"/>
          <p:cNvSpPr/>
          <p:nvPr/>
        </p:nvSpPr>
        <p:spPr>
          <a:xfrm>
            <a:off x="6300192" y="3284984"/>
            <a:ext cx="192713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truhla</a:t>
            </a:r>
          </a:p>
        </p:txBody>
      </p:sp>
      <p:sp>
        <p:nvSpPr>
          <p:cNvPr id="9" name="Obdélník 8"/>
          <p:cNvSpPr/>
          <p:nvPr/>
        </p:nvSpPr>
        <p:spPr>
          <a:xfrm>
            <a:off x="3358688" y="3315155"/>
            <a:ext cx="242662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Sázava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841801" y="3128194"/>
            <a:ext cx="184377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šelma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319695" y="1743199"/>
            <a:ext cx="231576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kopřiva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241765" y="4238485"/>
            <a:ext cx="17518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větev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683568" y="4208314"/>
            <a:ext cx="234968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kometa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63688" y="1916832"/>
            <a:ext cx="215488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zábava</a:t>
            </a:r>
          </a:p>
        </p:txBody>
      </p:sp>
      <p:sp>
        <p:nvSpPr>
          <p:cNvPr id="7" name="Obdélník 6"/>
          <p:cNvSpPr/>
          <p:nvPr/>
        </p:nvSpPr>
        <p:spPr>
          <a:xfrm>
            <a:off x="4355976" y="2204864"/>
            <a:ext cx="177157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stopa</a:t>
            </a:r>
          </a:p>
        </p:txBody>
      </p:sp>
      <p:sp>
        <p:nvSpPr>
          <p:cNvPr id="8" name="Obdélník 7"/>
          <p:cNvSpPr/>
          <p:nvPr/>
        </p:nvSpPr>
        <p:spPr>
          <a:xfrm>
            <a:off x="6300192" y="3284984"/>
            <a:ext cx="192713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truhla</a:t>
            </a:r>
          </a:p>
        </p:txBody>
      </p:sp>
      <p:sp>
        <p:nvSpPr>
          <p:cNvPr id="9" name="Obdélník 8"/>
          <p:cNvSpPr/>
          <p:nvPr/>
        </p:nvSpPr>
        <p:spPr>
          <a:xfrm>
            <a:off x="3358688" y="3315155"/>
            <a:ext cx="242662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Sázava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841801" y="3128194"/>
            <a:ext cx="184377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šelma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319695" y="1743199"/>
            <a:ext cx="231576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kopřiva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241763" y="4238485"/>
            <a:ext cx="17518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větev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5651500" y="188913"/>
            <a:ext cx="2576513" cy="647700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rgbClr val="FF0000"/>
                </a:solidFill>
              </a:rPr>
              <a:t>ŘEŠENÍ</a:t>
            </a:r>
          </a:p>
        </p:txBody>
      </p:sp>
      <p:graphicFrame>
        <p:nvGraphicFramePr>
          <p:cNvPr id="14" name="Diagram 13"/>
          <p:cNvGraphicFramePr/>
          <p:nvPr/>
        </p:nvGraphicFramePr>
        <p:xfrm>
          <a:off x="251520" y="5161815"/>
          <a:ext cx="8712968" cy="1269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787443" y="4208314"/>
            <a:ext cx="214193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neděle</a:t>
            </a:r>
          </a:p>
        </p:txBody>
      </p:sp>
      <p:sp>
        <p:nvSpPr>
          <p:cNvPr id="6" name="Obdélník 5"/>
          <p:cNvSpPr/>
          <p:nvPr/>
        </p:nvSpPr>
        <p:spPr>
          <a:xfrm>
            <a:off x="2041873" y="1916832"/>
            <a:ext cx="159851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jedle</a:t>
            </a:r>
          </a:p>
        </p:txBody>
      </p:sp>
      <p:sp>
        <p:nvSpPr>
          <p:cNvPr id="7" name="Obdélník 6"/>
          <p:cNvSpPr/>
          <p:nvPr/>
        </p:nvSpPr>
        <p:spPr>
          <a:xfrm>
            <a:off x="4231070" y="2204864"/>
            <a:ext cx="2021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tabule</a:t>
            </a:r>
          </a:p>
        </p:txBody>
      </p:sp>
      <p:sp>
        <p:nvSpPr>
          <p:cNvPr id="8" name="Obdélník 7"/>
          <p:cNvSpPr/>
          <p:nvPr/>
        </p:nvSpPr>
        <p:spPr>
          <a:xfrm>
            <a:off x="6066958" y="3284984"/>
            <a:ext cx="239360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truhlice</a:t>
            </a:r>
          </a:p>
        </p:txBody>
      </p:sp>
      <p:sp>
        <p:nvSpPr>
          <p:cNvPr id="9" name="Obdélník 8"/>
          <p:cNvSpPr/>
          <p:nvPr/>
        </p:nvSpPr>
        <p:spPr>
          <a:xfrm>
            <a:off x="3565955" y="3315155"/>
            <a:ext cx="201209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tykev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22189" y="3128194"/>
            <a:ext cx="228299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bledule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469929" y="1743199"/>
            <a:ext cx="201529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Libuše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173348" y="4238485"/>
            <a:ext cx="188865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vrtule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787443" y="4208314"/>
            <a:ext cx="214193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neděle</a:t>
            </a:r>
          </a:p>
        </p:txBody>
      </p:sp>
      <p:sp>
        <p:nvSpPr>
          <p:cNvPr id="6" name="Obdélník 5"/>
          <p:cNvSpPr/>
          <p:nvPr/>
        </p:nvSpPr>
        <p:spPr>
          <a:xfrm>
            <a:off x="2041873" y="1916832"/>
            <a:ext cx="159851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jedle</a:t>
            </a:r>
          </a:p>
        </p:txBody>
      </p:sp>
      <p:sp>
        <p:nvSpPr>
          <p:cNvPr id="7" name="Obdélník 6"/>
          <p:cNvSpPr/>
          <p:nvPr/>
        </p:nvSpPr>
        <p:spPr>
          <a:xfrm>
            <a:off x="4231070" y="2204864"/>
            <a:ext cx="2021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tabule</a:t>
            </a:r>
          </a:p>
        </p:txBody>
      </p:sp>
      <p:sp>
        <p:nvSpPr>
          <p:cNvPr id="8" name="Obdélník 7"/>
          <p:cNvSpPr/>
          <p:nvPr/>
        </p:nvSpPr>
        <p:spPr>
          <a:xfrm>
            <a:off x="6066958" y="3284984"/>
            <a:ext cx="239360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truhlice</a:t>
            </a:r>
          </a:p>
        </p:txBody>
      </p:sp>
      <p:sp>
        <p:nvSpPr>
          <p:cNvPr id="9" name="Obdélník 8"/>
          <p:cNvSpPr/>
          <p:nvPr/>
        </p:nvSpPr>
        <p:spPr>
          <a:xfrm>
            <a:off x="3565955" y="3315155"/>
            <a:ext cx="201209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tykev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22189" y="3128194"/>
            <a:ext cx="228299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bledule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469929" y="1743199"/>
            <a:ext cx="201529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Libuše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173348" y="4238485"/>
            <a:ext cx="188865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vrtule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5651500" y="188913"/>
            <a:ext cx="2576513" cy="647700"/>
          </a:xfrm>
          <a:prstGeom prst="roundRect">
            <a:avLst/>
          </a:prstGeom>
          <a:solidFill>
            <a:srgbClr val="66FFFF"/>
          </a:solidFill>
          <a:ln>
            <a:solidFill>
              <a:srgbClr val="4C1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rgbClr val="4C17AB"/>
                </a:solidFill>
              </a:rPr>
              <a:t>ŘEŠENÍ</a:t>
            </a:r>
          </a:p>
        </p:txBody>
      </p:sp>
      <p:grpSp>
        <p:nvGrpSpPr>
          <p:cNvPr id="15" name="Skupina 14"/>
          <p:cNvGrpSpPr/>
          <p:nvPr/>
        </p:nvGrpSpPr>
        <p:grpSpPr>
          <a:xfrm>
            <a:off x="65476" y="5161815"/>
            <a:ext cx="3109950" cy="1243980"/>
            <a:chOff x="2552" y="12774"/>
            <a:chExt cx="3109950" cy="1243980"/>
          </a:xfrm>
          <a:solidFill>
            <a:srgbClr val="FFC000"/>
          </a:solidFill>
        </p:grpSpPr>
        <p:sp>
          <p:nvSpPr>
            <p:cNvPr id="16" name="Dvojitá šipka 15"/>
            <p:cNvSpPr/>
            <p:nvPr/>
          </p:nvSpPr>
          <p:spPr>
            <a:xfrm>
              <a:off x="2552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Dvojitá šipka 4"/>
            <p:cNvSpPr/>
            <p:nvPr/>
          </p:nvSpPr>
          <p:spPr>
            <a:xfrm>
              <a:off x="624542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/>
                <a:t>Slova končí na E 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3102166" y="5178329"/>
            <a:ext cx="3109950" cy="1243980"/>
            <a:chOff x="2801508" y="12774"/>
            <a:chExt cx="3109950" cy="1243980"/>
          </a:xfrm>
          <a:solidFill>
            <a:srgbClr val="FF0000"/>
          </a:solidFill>
        </p:grpSpPr>
        <p:sp>
          <p:nvSpPr>
            <p:cNvPr id="19" name="Dvojitá šipka 18"/>
            <p:cNvSpPr/>
            <p:nvPr/>
          </p:nvSpPr>
          <p:spPr>
            <a:xfrm>
              <a:off x="2801508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232385"/>
                <a:satOff val="13449"/>
                <a:lumOff val="1078"/>
                <a:alphaOff val="0"/>
              </a:schemeClr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Dvojitá šipka 4"/>
            <p:cNvSpPr/>
            <p:nvPr/>
          </p:nvSpPr>
          <p:spPr>
            <a:xfrm>
              <a:off x="3423498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/>
                <a:t>Vzor RŮŽE</a:t>
              </a: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922602" y="5137988"/>
            <a:ext cx="3109950" cy="1243980"/>
            <a:chOff x="5600464" y="12774"/>
            <a:chExt cx="3109950" cy="1243980"/>
          </a:xfrm>
          <a:solidFill>
            <a:srgbClr val="FFFF00"/>
          </a:solidFill>
        </p:grpSpPr>
        <p:sp>
          <p:nvSpPr>
            <p:cNvPr id="22" name="Dvojitá šipka 21"/>
            <p:cNvSpPr/>
            <p:nvPr/>
          </p:nvSpPr>
          <p:spPr>
            <a:xfrm>
              <a:off x="5600464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Dvojitá šipka 4"/>
            <p:cNvSpPr/>
            <p:nvPr/>
          </p:nvSpPr>
          <p:spPr>
            <a:xfrm>
              <a:off x="6222454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FF0000"/>
                  </a:solidFill>
                </a:rPr>
                <a:t>Tykev bez tykve = píseň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044725" y="4208314"/>
            <a:ext cx="16273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obuv</a:t>
            </a:r>
          </a:p>
        </p:txBody>
      </p:sp>
      <p:sp>
        <p:nvSpPr>
          <p:cNvPr id="6" name="Obdélník 5"/>
          <p:cNvSpPr/>
          <p:nvPr/>
        </p:nvSpPr>
        <p:spPr>
          <a:xfrm>
            <a:off x="1965218" y="1916832"/>
            <a:ext cx="175182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větev</a:t>
            </a:r>
          </a:p>
        </p:txBody>
      </p:sp>
      <p:sp>
        <p:nvSpPr>
          <p:cNvPr id="7" name="Obdélník 6"/>
          <p:cNvSpPr/>
          <p:nvPr/>
        </p:nvSpPr>
        <p:spPr>
          <a:xfrm>
            <a:off x="4271081" y="2204864"/>
            <a:ext cx="19413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pánev</a:t>
            </a:r>
          </a:p>
        </p:txBody>
      </p:sp>
      <p:sp>
        <p:nvSpPr>
          <p:cNvPr id="8" name="Obdélník 7"/>
          <p:cNvSpPr/>
          <p:nvPr/>
        </p:nvSpPr>
        <p:spPr>
          <a:xfrm>
            <a:off x="6050287" y="3284984"/>
            <a:ext cx="242694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broskev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78215" y="3315155"/>
            <a:ext cx="25875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petržel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072504" y="3128194"/>
            <a:ext cx="138236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hráz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101719" y="1743199"/>
            <a:ext cx="27517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koroptev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161615" y="4238485"/>
            <a:ext cx="191212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konev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044725" y="4208314"/>
            <a:ext cx="16273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obuv</a:t>
            </a:r>
          </a:p>
        </p:txBody>
      </p:sp>
      <p:sp>
        <p:nvSpPr>
          <p:cNvPr id="6" name="Obdélník 5"/>
          <p:cNvSpPr/>
          <p:nvPr/>
        </p:nvSpPr>
        <p:spPr>
          <a:xfrm>
            <a:off x="1965218" y="1916832"/>
            <a:ext cx="175182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větev</a:t>
            </a:r>
          </a:p>
        </p:txBody>
      </p:sp>
      <p:sp>
        <p:nvSpPr>
          <p:cNvPr id="7" name="Obdélník 6"/>
          <p:cNvSpPr/>
          <p:nvPr/>
        </p:nvSpPr>
        <p:spPr>
          <a:xfrm>
            <a:off x="4271081" y="2204864"/>
            <a:ext cx="19413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pánev</a:t>
            </a:r>
          </a:p>
        </p:txBody>
      </p:sp>
      <p:sp>
        <p:nvSpPr>
          <p:cNvPr id="8" name="Obdélník 7"/>
          <p:cNvSpPr/>
          <p:nvPr/>
        </p:nvSpPr>
        <p:spPr>
          <a:xfrm>
            <a:off x="6050287" y="3284984"/>
            <a:ext cx="242694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broskev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78215" y="3315155"/>
            <a:ext cx="25875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petržel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072504" y="3128194"/>
            <a:ext cx="138236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hráz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101719" y="1743199"/>
            <a:ext cx="27517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koroptev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161615" y="4238485"/>
            <a:ext cx="191212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konev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5651500" y="188913"/>
            <a:ext cx="2576513" cy="647700"/>
          </a:xfrm>
          <a:prstGeom prst="roundRect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</a:rPr>
              <a:t>ŘEŠENÍ</a:t>
            </a:r>
          </a:p>
        </p:txBody>
      </p:sp>
      <p:grpSp>
        <p:nvGrpSpPr>
          <p:cNvPr id="14" name="Skupina 13"/>
          <p:cNvGrpSpPr/>
          <p:nvPr/>
        </p:nvGrpSpPr>
        <p:grpSpPr>
          <a:xfrm>
            <a:off x="65476" y="5161815"/>
            <a:ext cx="3109950" cy="1243980"/>
            <a:chOff x="2552" y="12774"/>
            <a:chExt cx="3109950" cy="1243980"/>
          </a:xfrm>
          <a:solidFill>
            <a:schemeClr val="accent6">
              <a:lumMod val="75000"/>
            </a:schemeClr>
          </a:solidFill>
        </p:grpSpPr>
        <p:sp>
          <p:nvSpPr>
            <p:cNvPr id="15" name="Dvojitá šipka 14"/>
            <p:cNvSpPr/>
            <p:nvPr/>
          </p:nvSpPr>
          <p:spPr>
            <a:xfrm>
              <a:off x="2552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Dvojitá šipka 4"/>
            <p:cNvSpPr/>
            <p:nvPr/>
          </p:nvSpPr>
          <p:spPr>
            <a:xfrm>
              <a:off x="624542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FFFF00"/>
                  </a:solidFill>
                </a:rPr>
                <a:t>Slova končí na souhlásku </a:t>
              </a: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102166" y="5178329"/>
            <a:ext cx="3109950" cy="1243980"/>
            <a:chOff x="2801508" y="12774"/>
            <a:chExt cx="3109950" cy="1243980"/>
          </a:xfrm>
          <a:solidFill>
            <a:srgbClr val="C00000"/>
          </a:solidFill>
        </p:grpSpPr>
        <p:sp>
          <p:nvSpPr>
            <p:cNvPr id="18" name="Dvojitá šipka 17"/>
            <p:cNvSpPr/>
            <p:nvPr/>
          </p:nvSpPr>
          <p:spPr>
            <a:xfrm>
              <a:off x="2801508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232385"/>
                <a:satOff val="13449"/>
                <a:lumOff val="1078"/>
                <a:alphaOff val="0"/>
              </a:schemeClr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Dvojitá šipka 4"/>
            <p:cNvSpPr/>
            <p:nvPr/>
          </p:nvSpPr>
          <p:spPr>
            <a:xfrm>
              <a:off x="3423498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FFC000"/>
                  </a:solidFill>
                </a:rPr>
                <a:t>2. Pád končí na –e  = vzor PÍSEŇ</a:t>
              </a: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5922602" y="5137988"/>
            <a:ext cx="3109950" cy="1243980"/>
            <a:chOff x="5600464" y="12774"/>
            <a:chExt cx="3109950" cy="1243980"/>
          </a:xfrm>
          <a:solidFill>
            <a:srgbClr val="FFFF00"/>
          </a:solidFill>
        </p:grpSpPr>
        <p:sp>
          <p:nvSpPr>
            <p:cNvPr id="21" name="Dvojitá šipka 20"/>
            <p:cNvSpPr/>
            <p:nvPr/>
          </p:nvSpPr>
          <p:spPr>
            <a:xfrm>
              <a:off x="5600464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Dvojitá šipka 4"/>
            <p:cNvSpPr/>
            <p:nvPr/>
          </p:nvSpPr>
          <p:spPr>
            <a:xfrm>
              <a:off x="6222454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FF0000"/>
                  </a:solidFill>
                </a:rPr>
                <a:t>Obuv bez obuvi = KOST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156229" y="4208314"/>
            <a:ext cx="14043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step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52448" y="1916832"/>
            <a:ext cx="136447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ocel</a:t>
            </a:r>
          </a:p>
        </p:txBody>
      </p:sp>
      <p:sp>
        <p:nvSpPr>
          <p:cNvPr id="7" name="Obdélník 6"/>
          <p:cNvSpPr/>
          <p:nvPr/>
        </p:nvSpPr>
        <p:spPr>
          <a:xfrm>
            <a:off x="3858604" y="2204864"/>
            <a:ext cx="21032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pověst</a:t>
            </a:r>
          </a:p>
        </p:txBody>
      </p:sp>
      <p:sp>
        <p:nvSpPr>
          <p:cNvPr id="8" name="Obdélník 7"/>
          <p:cNvSpPr/>
          <p:nvPr/>
        </p:nvSpPr>
        <p:spPr>
          <a:xfrm>
            <a:off x="6325780" y="3284984"/>
            <a:ext cx="187596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církev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99661" y="3315155"/>
            <a:ext cx="114467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lež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274610" y="3128194"/>
            <a:ext cx="9781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sůl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961873" y="1743199"/>
            <a:ext cx="30314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zkušenost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589603" y="4238485"/>
            <a:ext cx="305615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pozornost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156229" y="4208314"/>
            <a:ext cx="14043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step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52448" y="1916832"/>
            <a:ext cx="136447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ocel</a:t>
            </a:r>
          </a:p>
        </p:txBody>
      </p:sp>
      <p:sp>
        <p:nvSpPr>
          <p:cNvPr id="7" name="Obdélník 6"/>
          <p:cNvSpPr/>
          <p:nvPr/>
        </p:nvSpPr>
        <p:spPr>
          <a:xfrm>
            <a:off x="3858604" y="2204864"/>
            <a:ext cx="21032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pověst</a:t>
            </a:r>
          </a:p>
        </p:txBody>
      </p:sp>
      <p:sp>
        <p:nvSpPr>
          <p:cNvPr id="8" name="Obdélník 7"/>
          <p:cNvSpPr/>
          <p:nvPr/>
        </p:nvSpPr>
        <p:spPr>
          <a:xfrm>
            <a:off x="6325780" y="3284984"/>
            <a:ext cx="187596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/>
                <a:solidFill>
                  <a:srgbClr val="00CC00"/>
                </a:solidFill>
                <a:latin typeface="+mn-lt"/>
              </a:rPr>
              <a:t>církev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99661" y="3315155"/>
            <a:ext cx="114467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lež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274610" y="3128194"/>
            <a:ext cx="9781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sůl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961873" y="1743199"/>
            <a:ext cx="30314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</a:rPr>
              <a:t>zkušenost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589603" y="4238485"/>
            <a:ext cx="305615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pozornost</a:t>
            </a:r>
          </a:p>
        </p:txBody>
      </p:sp>
      <p:grpSp>
        <p:nvGrpSpPr>
          <p:cNvPr id="13" name="Skupina 12"/>
          <p:cNvGrpSpPr/>
          <p:nvPr/>
        </p:nvGrpSpPr>
        <p:grpSpPr>
          <a:xfrm>
            <a:off x="65476" y="5161815"/>
            <a:ext cx="3109950" cy="1243980"/>
            <a:chOff x="2552" y="12774"/>
            <a:chExt cx="3109950" cy="1243980"/>
          </a:xfrm>
          <a:solidFill>
            <a:srgbClr val="17F806"/>
          </a:solidFill>
        </p:grpSpPr>
        <p:sp>
          <p:nvSpPr>
            <p:cNvPr id="14" name="Dvojitá šipka 13"/>
            <p:cNvSpPr/>
            <p:nvPr/>
          </p:nvSpPr>
          <p:spPr>
            <a:xfrm>
              <a:off x="2552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Dvojitá šipka 4"/>
            <p:cNvSpPr/>
            <p:nvPr/>
          </p:nvSpPr>
          <p:spPr>
            <a:xfrm>
              <a:off x="624542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002060"/>
                  </a:solidFill>
                </a:rPr>
                <a:t>Slova končí na souhlásku </a:t>
              </a: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3102166" y="5178329"/>
            <a:ext cx="3109950" cy="1243980"/>
            <a:chOff x="2801508" y="12774"/>
            <a:chExt cx="3109950" cy="1243980"/>
          </a:xfrm>
          <a:solidFill>
            <a:srgbClr val="00CC00"/>
          </a:solidFill>
        </p:grpSpPr>
        <p:sp>
          <p:nvSpPr>
            <p:cNvPr id="17" name="Dvojitá šipka 16"/>
            <p:cNvSpPr/>
            <p:nvPr/>
          </p:nvSpPr>
          <p:spPr>
            <a:xfrm>
              <a:off x="2801508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232385"/>
                <a:satOff val="13449"/>
                <a:lumOff val="1078"/>
                <a:alphaOff val="0"/>
              </a:schemeClr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Dvojitá šipka 4"/>
            <p:cNvSpPr/>
            <p:nvPr/>
          </p:nvSpPr>
          <p:spPr>
            <a:xfrm>
              <a:off x="3423498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002060"/>
                  </a:solidFill>
                </a:rPr>
                <a:t>2. Pád končí na -i  = vzor KOST</a:t>
              </a: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922602" y="5137988"/>
            <a:ext cx="3109950" cy="1243980"/>
            <a:chOff x="5600464" y="12774"/>
            <a:chExt cx="3109950" cy="1243980"/>
          </a:xfrm>
          <a:solidFill>
            <a:schemeClr val="bg2">
              <a:lumMod val="25000"/>
            </a:schemeClr>
          </a:solidFill>
        </p:grpSpPr>
        <p:sp>
          <p:nvSpPr>
            <p:cNvPr id="20" name="Dvojitá šipka 19"/>
            <p:cNvSpPr/>
            <p:nvPr/>
          </p:nvSpPr>
          <p:spPr>
            <a:xfrm>
              <a:off x="5600464" y="12774"/>
              <a:ext cx="3109950" cy="1243980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Dvojitá šipka 4"/>
            <p:cNvSpPr/>
            <p:nvPr/>
          </p:nvSpPr>
          <p:spPr>
            <a:xfrm>
              <a:off x="6222454" y="12774"/>
              <a:ext cx="1865970" cy="124398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8014" tIns="36005" rIns="36005" bIns="36005" spcCol="1270" anchor="ctr"/>
            <a:lstStyle/>
            <a:p>
              <a:pPr algn="ctr" defTabSz="12001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2700" dirty="0">
                  <a:solidFill>
                    <a:srgbClr val="00FF00"/>
                  </a:solidFill>
                </a:rPr>
                <a:t>Církev bez církve = PÍSEŇ</a:t>
              </a:r>
            </a:p>
          </p:txBody>
        </p:sp>
      </p:grpSp>
      <p:sp>
        <p:nvSpPr>
          <p:cNvPr id="22" name="Zaoblený obdélník 21"/>
          <p:cNvSpPr/>
          <p:nvPr/>
        </p:nvSpPr>
        <p:spPr>
          <a:xfrm>
            <a:off x="5651500" y="188913"/>
            <a:ext cx="2576513" cy="64770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</a:rPr>
              <a:t>ŘEŠENÍ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err="1" smtClean="0"/>
              <a:t>Punjabi</a:t>
            </a:r>
            <a:r>
              <a:rPr lang="cs-CZ" sz="2000" dirty="0" smtClean="0"/>
              <a:t> </a:t>
            </a:r>
            <a:r>
              <a:rPr lang="cs-CZ" sz="2000" dirty="0" err="1" smtClean="0"/>
              <a:t>woman</a:t>
            </a:r>
            <a:r>
              <a:rPr lang="cs-CZ" sz="2000" dirty="0" smtClean="0"/>
              <a:t> smile.</a:t>
            </a:r>
            <a:r>
              <a:rPr lang="cs-CZ" sz="2000" dirty="0" err="1" smtClean="0"/>
              <a:t>jpg</a:t>
            </a:r>
            <a:r>
              <a:rPr lang="cs-CZ" sz="2000" dirty="0" smtClean="0"/>
              <a:t>. In: </a:t>
            </a:r>
            <a:r>
              <a:rPr lang="cs-CZ" sz="2000" i="1" dirty="0" err="1" smtClean="0"/>
              <a:t>Wikipedia</a:t>
            </a:r>
            <a:r>
              <a:rPr lang="cs-CZ" sz="2000" dirty="0" smtClean="0"/>
              <a:t>: </a:t>
            </a:r>
            <a:r>
              <a:rPr lang="cs-CZ" sz="2000" i="1" dirty="0" err="1" smtClean="0"/>
              <a:t>the</a:t>
            </a:r>
            <a:r>
              <a:rPr lang="cs-CZ" sz="2000" i="1" dirty="0" smtClean="0"/>
              <a:t> free </a:t>
            </a:r>
            <a:r>
              <a:rPr lang="cs-CZ" sz="2000" i="1" dirty="0" err="1" smtClean="0"/>
              <a:t>encyclopedia</a:t>
            </a:r>
            <a:r>
              <a:rPr lang="cs-CZ" sz="2000" dirty="0" smtClean="0"/>
              <a:t> [online]. San </a:t>
            </a:r>
            <a:r>
              <a:rPr lang="cs-CZ" sz="2000" dirty="0" err="1" smtClean="0"/>
              <a:t>Francisco</a:t>
            </a:r>
            <a:r>
              <a:rPr lang="cs-CZ" sz="2000" dirty="0" smtClean="0"/>
              <a:t> (CA):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Foundation</a:t>
            </a:r>
            <a:r>
              <a:rPr lang="cs-CZ" sz="2000" dirty="0" smtClean="0"/>
              <a:t>, 1.6.2007 [cit. 2012-01-28]. Dostupné z: http://en.wikipedia.org/wiki/File:Punjabi_woman_smile.jpg </a:t>
            </a:r>
          </a:p>
          <a:p>
            <a:r>
              <a:rPr lang="cs-CZ" sz="2000" dirty="0" err="1" smtClean="0"/>
              <a:t>Freefoto.ca</a:t>
            </a:r>
            <a:r>
              <a:rPr lang="cs-CZ" sz="2000" dirty="0" smtClean="0"/>
              <a:t>: </a:t>
            </a:r>
            <a:r>
              <a:rPr lang="cs-CZ" sz="2000" dirty="0" err="1" smtClean="0"/>
              <a:t>Flower</a:t>
            </a:r>
            <a:r>
              <a:rPr lang="cs-CZ" sz="2000" dirty="0" smtClean="0"/>
              <a:t>/</a:t>
            </a:r>
            <a:r>
              <a:rPr lang="cs-CZ" sz="2000" dirty="0" err="1" smtClean="0"/>
              <a:t>Roses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Freefoto</a:t>
            </a:r>
            <a:r>
              <a:rPr lang="cs-CZ" sz="2000" dirty="0" smtClean="0"/>
              <a:t> [online]. 31.12.2001 [cit. 2012-01-28]. Dostupné z: http://freefoto.ca/photos/flower/roses/flower043.jpg.html </a:t>
            </a:r>
          </a:p>
          <a:p>
            <a:r>
              <a:rPr lang="cs-CZ" sz="2000" dirty="0" smtClean="0"/>
              <a:t>A hit song. </a:t>
            </a:r>
            <a:r>
              <a:rPr lang="cs-CZ" sz="2000" dirty="0" err="1" smtClean="0"/>
              <a:t>ZeitNews</a:t>
            </a:r>
            <a:r>
              <a:rPr lang="cs-CZ" sz="2000" dirty="0" smtClean="0"/>
              <a:t> [online]. 2011 [cit. 2012-01-28]. Dostupné z: http://www.</a:t>
            </a:r>
            <a:r>
              <a:rPr lang="cs-CZ" sz="2000" dirty="0" err="1" smtClean="0"/>
              <a:t>zeitnews.org</a:t>
            </a:r>
            <a:r>
              <a:rPr lang="cs-CZ" sz="2000" dirty="0" smtClean="0"/>
              <a:t>/</a:t>
            </a:r>
            <a:r>
              <a:rPr lang="cs-CZ" sz="2000" dirty="0" err="1" smtClean="0"/>
              <a:t>engineering</a:t>
            </a:r>
            <a:r>
              <a:rPr lang="cs-CZ" sz="2000" dirty="0" smtClean="0"/>
              <a:t>-</a:t>
            </a:r>
            <a:r>
              <a:rPr lang="cs-CZ" sz="2000" dirty="0" err="1" smtClean="0"/>
              <a:t>and</a:t>
            </a:r>
            <a:r>
              <a:rPr lang="cs-CZ" sz="2000" dirty="0" smtClean="0"/>
              <a:t>-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-science-</a:t>
            </a:r>
            <a:r>
              <a:rPr lang="cs-CZ" sz="2000" dirty="0" err="1" smtClean="0"/>
              <a:t>research</a:t>
            </a:r>
            <a:r>
              <a:rPr lang="cs-CZ" sz="2000" dirty="0" smtClean="0"/>
              <a:t>/</a:t>
            </a:r>
            <a:r>
              <a:rPr lang="cs-CZ" sz="2000" dirty="0" err="1" smtClean="0"/>
              <a:t>can</a:t>
            </a:r>
            <a:r>
              <a:rPr lang="cs-CZ" sz="2000" dirty="0" smtClean="0"/>
              <a:t>-science-</a:t>
            </a:r>
            <a:r>
              <a:rPr lang="cs-CZ" sz="2000" dirty="0" err="1" smtClean="0"/>
              <a:t>predict</a:t>
            </a:r>
            <a:r>
              <a:rPr lang="cs-CZ" sz="2000" dirty="0" smtClean="0"/>
              <a:t>-a-hit-song.</a:t>
            </a:r>
            <a:r>
              <a:rPr lang="cs-CZ" sz="2000" dirty="0" err="1" smtClean="0"/>
              <a:t>html</a:t>
            </a:r>
            <a:endParaRPr lang="cs-CZ" sz="2000" dirty="0" smtClean="0"/>
          </a:p>
          <a:p>
            <a:r>
              <a:rPr lang="pl-PL" sz="2000" dirty="0" smtClean="0"/>
              <a:t>Hovězí kost. </a:t>
            </a:r>
            <a:r>
              <a:rPr lang="pl-PL" sz="2000" i="1" dirty="0" smtClean="0"/>
              <a:t>RAPA - DOG</a:t>
            </a:r>
            <a:r>
              <a:rPr lang="pl-PL" sz="2000" dirty="0" smtClean="0"/>
              <a:t> [online]. 2007 [cit. 2012-01-28]. Dostupné z: http://www.rapa-dog.cz/hovezi-kost-bila-1ks-cca-50cm.html </a:t>
            </a:r>
            <a:endParaRPr lang="cs-CZ" sz="2000" dirty="0" smtClean="0"/>
          </a:p>
          <a:p>
            <a:endParaRPr lang="cs-CZ" sz="2000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541</TotalTime>
  <Words>470</Words>
  <Application>Microsoft Office PowerPoint</Application>
  <PresentationFormat>Předvádění na obrazovce (4:3)</PresentationFormat>
  <Paragraphs>125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Vzory podstatných jmen rodu ženského</vt:lpstr>
      <vt:lpstr>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expert</cp:lastModifiedBy>
  <cp:revision>69</cp:revision>
  <dcterms:created xsi:type="dcterms:W3CDTF">2011-10-18T13:52:16Z</dcterms:created>
  <dcterms:modified xsi:type="dcterms:W3CDTF">2012-03-11T20:23:51Z</dcterms:modified>
</cp:coreProperties>
</file>