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sldIdLst>
    <p:sldId id="257" r:id="rId2"/>
    <p:sldId id="265" r:id="rId3"/>
    <p:sldId id="258" r:id="rId4"/>
    <p:sldId id="261" r:id="rId5"/>
    <p:sldId id="271" r:id="rId6"/>
    <p:sldId id="270" r:id="rId7"/>
    <p:sldId id="269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VY_32_INOVACE_12_SČÍTÁNÍ A ODČÍTÁNÍ_ČÍSLO 12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Číslo 12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531281A-B574-48EA-B3D7-16D2572B1B56}">
      <dgm:prSet/>
      <dgm:spPr/>
      <dgm:t>
        <a:bodyPr/>
        <a:lstStyle/>
        <a:p>
          <a:pPr rtl="0"/>
          <a:r>
            <a:rPr lang="cs-CZ" dirty="0" smtClean="0"/>
            <a:t>Vytvořeno: květen 2012</a:t>
          </a:r>
          <a:endParaRPr lang="cs-CZ" dirty="0"/>
        </a:p>
      </dgm:t>
    </dgm:pt>
    <dgm:pt modelId="{67C7142D-4547-4527-8D8A-F9CC45FAA585}" type="parTrans" cxnId="{2C262072-0618-4698-AC04-87D5103B98C3}">
      <dgm:prSet/>
      <dgm:spPr/>
      <dgm:t>
        <a:bodyPr/>
        <a:lstStyle/>
        <a:p>
          <a:endParaRPr lang="cs-CZ"/>
        </a:p>
      </dgm:t>
    </dgm:pt>
    <dgm:pt modelId="{956FF150-C170-4610-B3C7-9A28EA96DDBA}" type="sibTrans" cxnId="{2C262072-0618-4698-AC04-87D5103B98C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3D04FC2-056E-4110-B07B-BBB402E729B5}" type="pres">
      <dgm:prSet presAssocID="{4531281A-B574-48EA-B3D7-16D2572B1B56}" presName="vertSpace6" presStyleLbl="node1" presStyleIdx="4" presStyleCnt="6"/>
      <dgm:spPr/>
      <dgm:t>
        <a:bodyPr/>
        <a:lstStyle/>
        <a:p>
          <a:endParaRPr lang="cs-CZ"/>
        </a:p>
      </dgm:t>
    </dgm:pt>
    <dgm:pt modelId="{BD7C02D3-0A6E-4C1C-A3D5-C6F21E1ED151}" type="pres">
      <dgm:prSet presAssocID="{4531281A-B574-48EA-B3D7-16D2572B1B56}" presName="circle6" presStyleLbl="node1" presStyleIdx="5" presStyleCnt="6"/>
      <dgm:spPr/>
      <dgm:t>
        <a:bodyPr/>
        <a:lstStyle/>
        <a:p>
          <a:endParaRPr lang="cs-CZ"/>
        </a:p>
      </dgm:t>
    </dgm:pt>
    <dgm:pt modelId="{0E7F344A-C6A2-43B7-8E79-E7F7037DD3B8}" type="pres">
      <dgm:prSet presAssocID="{4531281A-B574-48EA-B3D7-16D2572B1B5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BB2A0E-F9ED-466B-87BF-D3CA6917C32A}" type="pres">
      <dgm:prSet presAssocID="{4531281A-B574-48EA-B3D7-16D2572B1B5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262072-0618-4698-AC04-87D5103B98C3}" srcId="{757F3AB3-0718-4624-B441-E567A8F0AB56}" destId="{4531281A-B574-48EA-B3D7-16D2572B1B56}" srcOrd="5" destOrd="0" parTransId="{67C7142D-4547-4527-8D8A-F9CC45FAA585}" sibTransId="{956FF150-C170-4610-B3C7-9A28EA96DDBA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562F1B9C-AB91-4862-A24B-8BE785AF60B1}" type="presOf" srcId="{4531281A-B574-48EA-B3D7-16D2572B1B56}" destId="{0E7F344A-C6A2-43B7-8E79-E7F7037DD3B8}" srcOrd="0" destOrd="0" presId="urn:microsoft.com/office/officeart/2005/8/layout/target3"/>
    <dgm:cxn modelId="{26E55EE2-04F5-4BEF-9160-DF710870EF48}" type="presOf" srcId="{4531281A-B574-48EA-B3D7-16D2572B1B56}" destId="{57BB2A0E-F9ED-466B-87BF-D3CA6917C32A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0C30D98A-877A-414C-9ED3-E25BCA20CF95}" type="presParOf" srcId="{333A1088-737F-45CB-B68E-254E46348037}" destId="{03D04FC2-056E-4110-B07B-BBB402E729B5}" srcOrd="15" destOrd="0" presId="urn:microsoft.com/office/officeart/2005/8/layout/target3"/>
    <dgm:cxn modelId="{4CC54ADD-3E44-48A7-983B-CECADAC5AE8A}" type="presParOf" srcId="{333A1088-737F-45CB-B68E-254E46348037}" destId="{BD7C02D3-0A6E-4C1C-A3D5-C6F21E1ED151}" srcOrd="16" destOrd="0" presId="urn:microsoft.com/office/officeart/2005/8/layout/target3"/>
    <dgm:cxn modelId="{D047CCE2-BCA9-446D-A8C1-F5B74B602DEA}" type="presParOf" srcId="{333A1088-737F-45CB-B68E-254E46348037}" destId="{0E7F344A-C6A2-43B7-8E79-E7F7037DD3B8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03E9437E-04B2-43D4-B810-FEB9DBF6022D}" type="presParOf" srcId="{333A1088-737F-45CB-B68E-254E46348037}" destId="{57BB2A0E-F9ED-466B-87BF-D3CA6917C32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VY_32_INOVACE_12_SČÍTÁNÍ A ODČÍTÁNÍ_ČÍSLO 12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Číslo 12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BD7C02D3-0A6E-4C1C-A3D5-C6F21E1ED15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E7F344A-C6A2-43B7-8E79-E7F7037DD3B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květen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4738735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pPr algn="l"/>
            <a:r>
              <a:rPr lang="cs-CZ" sz="4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4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 je určena žákům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1. ročníku ZŠ a je vhodná pro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interaktivní tabuli.</a:t>
            </a:r>
          </a:p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Slouží k upevnění probírané látky.</a:t>
            </a: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292" y="-243408"/>
            <a:ext cx="6512511" cy="11430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VYPOČÍTEJ</a:t>
            </a:r>
            <a:endParaRPr lang="cs-CZ" sz="44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49454" y="4437112"/>
            <a:ext cx="254108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</a:t>
            </a:r>
            <a:r>
              <a:rPr lang="cs-CZ" sz="3000" dirty="0"/>
              <a:t>0</a:t>
            </a:r>
            <a:r>
              <a:rPr lang="cs-CZ" sz="3000" dirty="0" smtClean="0"/>
              <a:t>  +  2   =   12</a:t>
            </a:r>
            <a:endParaRPr lang="cs-CZ" sz="3000" dirty="0"/>
          </a:p>
        </p:txBody>
      </p:sp>
      <p:sp>
        <p:nvSpPr>
          <p:cNvPr id="14" name="Ovál 13"/>
          <p:cNvSpPr/>
          <p:nvPr/>
        </p:nvSpPr>
        <p:spPr>
          <a:xfrm>
            <a:off x="4550559" y="4256911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Honza\AppData\Local\Microsoft\Windows\Temporary Internet Files\Content.IE5\IBMIW9I8\MC900413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6752"/>
            <a:ext cx="1008390" cy="76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onza\AppData\Local\Microsoft\Windows\Temporary Internet Files\Content.IE5\Q2OF5TH5\MP9003875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8309" y="1502107"/>
            <a:ext cx="1626909" cy="116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C:\Users\Honza\AppData\Local\Microsoft\Windows\Temporary Internet Files\Content.IE5\Q2OF5TH5\MP9003875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8308" y="3050769"/>
            <a:ext cx="1626909" cy="116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Users\Honza\AppData\Local\Microsoft\Windows\Temporary Internet Files\Content.IE5\IBMIW9I8\MC900413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064" y="1232817"/>
            <a:ext cx="1008390" cy="76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Users\Honza\AppData\Local\Microsoft\Windows\Temporary Internet Files\Content.IE5\IBMIW9I8\MC900413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0929" y="1196752"/>
            <a:ext cx="1008390" cy="76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Users\Honza\AppData\Local\Microsoft\Windows\Temporary Internet Files\Content.IE5\IBMIW9I8\MC900413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2144" y="1231714"/>
            <a:ext cx="1008390" cy="76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C:\Users\Honza\AppData\Local\Microsoft\Windows\Temporary Internet Files\Content.IE5\IBMIW9I8\MC900413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3359" y="1266676"/>
            <a:ext cx="1008390" cy="76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C:\Users\Honza\AppData\Local\Microsoft\Windows\Temporary Internet Files\Content.IE5\IBMIW9I8\MC900413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095" y="2281072"/>
            <a:ext cx="1008390" cy="76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C:\Users\Honza\AppData\Local\Microsoft\Windows\Temporary Internet Files\Content.IE5\IBMIW9I8\MC900413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064" y="2316920"/>
            <a:ext cx="1008390" cy="76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C:\Users\Honza\AppData\Local\Microsoft\Windows\Temporary Internet Files\Content.IE5\IBMIW9I8\MC900413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0929" y="2281072"/>
            <a:ext cx="1008390" cy="76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4" descr="C:\Users\Honza\AppData\Local\Microsoft\Windows\Temporary Internet Files\Content.IE5\IBMIW9I8\MC900413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6364" y="2316920"/>
            <a:ext cx="1008390" cy="76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4" descr="C:\Users\Honza\AppData\Local\Microsoft\Windows\Temporary Internet Files\Content.IE5\IBMIW9I8\MC900413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959" y="2316920"/>
            <a:ext cx="1008390" cy="76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548680"/>
            <a:ext cx="4968552" cy="926976"/>
          </a:xfrm>
        </p:spPr>
        <p:txBody>
          <a:bodyPr>
            <a:noAutofit/>
          </a:bodyPr>
          <a:lstStyle/>
          <a:p>
            <a:pPr algn="l"/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PŘEČTI  ČÍSLA</a:t>
            </a:r>
            <a:endParaRPr lang="cs-CZ" sz="44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1374371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3189250"/>
              </p:ext>
            </p:extLst>
          </p:nvPr>
        </p:nvGraphicFramePr>
        <p:xfrm>
          <a:off x="1259632" y="2204864"/>
          <a:ext cx="7056780" cy="594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05678"/>
                <a:gridCol w="705678"/>
                <a:gridCol w="705678"/>
                <a:gridCol w="705678"/>
                <a:gridCol w="705678"/>
                <a:gridCol w="705678"/>
                <a:gridCol w="705678"/>
                <a:gridCol w="705678"/>
                <a:gridCol w="705678"/>
                <a:gridCol w="705678"/>
              </a:tblGrid>
              <a:tr h="306328"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2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3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4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5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6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7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8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9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10</a:t>
                      </a:r>
                      <a:endParaRPr lang="cs-CZ" sz="33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0360320"/>
              </p:ext>
            </p:extLst>
          </p:nvPr>
        </p:nvGraphicFramePr>
        <p:xfrm>
          <a:off x="1187624" y="3717032"/>
          <a:ext cx="7128790" cy="594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"/>
                <a:gridCol w="712879"/>
                <a:gridCol w="712879"/>
                <a:gridCol w="712879"/>
                <a:gridCol w="712879"/>
                <a:gridCol w="712879"/>
                <a:gridCol w="712879"/>
                <a:gridCol w="712879"/>
                <a:gridCol w="712879"/>
                <a:gridCol w="712879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11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12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13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14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15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16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17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18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19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20</a:t>
                      </a:r>
                      <a:endParaRPr lang="cs-CZ" sz="33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304334" y="476672"/>
            <a:ext cx="6512511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ČÍSLA  ZNÁZORNI</a:t>
            </a:r>
            <a:endParaRPr lang="cs-CZ" sz="44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539552" y="1374371"/>
            <a:ext cx="7467600" cy="487375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00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96797" y="217367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15840" y="3212976"/>
            <a:ext cx="678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11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15840" y="429128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12</a:t>
            </a:r>
            <a:endParaRPr lang="cs-CZ" sz="4000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0676742"/>
              </p:ext>
            </p:extLst>
          </p:nvPr>
        </p:nvGraphicFramePr>
        <p:xfrm>
          <a:off x="2268923" y="2342199"/>
          <a:ext cx="60960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0144171"/>
              </p:ext>
            </p:extLst>
          </p:nvPr>
        </p:nvGraphicFramePr>
        <p:xfrm>
          <a:off x="2304335" y="3348035"/>
          <a:ext cx="6096000" cy="4377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4377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0434426"/>
              </p:ext>
            </p:extLst>
          </p:nvPr>
        </p:nvGraphicFramePr>
        <p:xfrm>
          <a:off x="2304335" y="4459806"/>
          <a:ext cx="60960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41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7" name="Obdélník 36"/>
          <p:cNvSpPr/>
          <p:nvPr/>
        </p:nvSpPr>
        <p:spPr>
          <a:xfrm>
            <a:off x="1964009" y="620688"/>
            <a:ext cx="47003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 ÚLOHA</a:t>
            </a:r>
            <a:endParaRPr lang="cs-CZ" sz="44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73166" y="1988840"/>
            <a:ext cx="6882012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Na hřiště přijelo 10 kol.</a:t>
            </a:r>
          </a:p>
          <a:p>
            <a:r>
              <a:rPr lang="cs-CZ" sz="4000" dirty="0" smtClean="0"/>
              <a:t>Ještě přijela 2 kola.</a:t>
            </a:r>
          </a:p>
          <a:p>
            <a:r>
              <a:rPr lang="cs-CZ" sz="4000" dirty="0" smtClean="0"/>
              <a:t>Kolik kol bylo na hřišti?</a:t>
            </a:r>
          </a:p>
          <a:p>
            <a:r>
              <a:rPr lang="cs-CZ" sz="4000" dirty="0" smtClean="0"/>
              <a:t>Výpočet:___________________</a:t>
            </a:r>
          </a:p>
          <a:p>
            <a:r>
              <a:rPr lang="cs-CZ" sz="4000" dirty="0" smtClean="0"/>
              <a:t>Odpověď:</a:t>
            </a:r>
          </a:p>
          <a:p>
            <a:r>
              <a:rPr lang="cs-CZ" sz="4000" dirty="0" smtClean="0"/>
              <a:t>Na hřišti bylo___kol.</a:t>
            </a:r>
          </a:p>
          <a:p>
            <a:endParaRPr lang="cs-CZ" sz="4000" dirty="0"/>
          </a:p>
        </p:txBody>
      </p:sp>
      <p:pic>
        <p:nvPicPr>
          <p:cNvPr id="1031" name="Picture 7" descr="C:\Users\Honza\AppData\Local\Microsoft\Windows\Temporary Internet Files\Content.IE5\P955B1X4\MP9004067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157" y="66788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7" name="Obdélník 36"/>
          <p:cNvSpPr/>
          <p:nvPr/>
        </p:nvSpPr>
        <p:spPr>
          <a:xfrm>
            <a:off x="1178217" y="645631"/>
            <a:ext cx="635084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NAVLÉKNI  KORÁLKY</a:t>
            </a:r>
            <a:endParaRPr lang="cs-CZ" sz="44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Volný tvar 2"/>
          <p:cNvSpPr/>
          <p:nvPr/>
        </p:nvSpPr>
        <p:spPr>
          <a:xfrm>
            <a:off x="651164" y="2036314"/>
            <a:ext cx="7647709" cy="1362235"/>
          </a:xfrm>
          <a:custGeom>
            <a:avLst/>
            <a:gdLst>
              <a:gd name="connsiteX0" fmla="*/ 0 w 7647709"/>
              <a:gd name="connsiteY0" fmla="*/ 706886 h 1362235"/>
              <a:gd name="connsiteX1" fmla="*/ 2590800 w 7647709"/>
              <a:gd name="connsiteY1" fmla="*/ 734595 h 1362235"/>
              <a:gd name="connsiteX2" fmla="*/ 4475018 w 7647709"/>
              <a:gd name="connsiteY2" fmla="*/ 304 h 1362235"/>
              <a:gd name="connsiteX3" fmla="*/ 5791200 w 7647709"/>
              <a:gd name="connsiteY3" fmla="*/ 831577 h 1362235"/>
              <a:gd name="connsiteX4" fmla="*/ 6622472 w 7647709"/>
              <a:gd name="connsiteY4" fmla="*/ 1358050 h 1362235"/>
              <a:gd name="connsiteX5" fmla="*/ 7647709 w 7647709"/>
              <a:gd name="connsiteY5" fmla="*/ 554486 h 13622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647709" h="1362235">
                <a:moveTo>
                  <a:pt x="0" y="706886"/>
                </a:moveTo>
                <a:cubicBezTo>
                  <a:pt x="922482" y="779622"/>
                  <a:pt x="1844964" y="852359"/>
                  <a:pt x="2590800" y="734595"/>
                </a:cubicBezTo>
                <a:cubicBezTo>
                  <a:pt x="3336636" y="616831"/>
                  <a:pt x="3941618" y="-15860"/>
                  <a:pt x="4475018" y="304"/>
                </a:cubicBezTo>
                <a:cubicBezTo>
                  <a:pt x="5008418" y="16468"/>
                  <a:pt x="5791200" y="831577"/>
                  <a:pt x="5791200" y="831577"/>
                </a:cubicBezTo>
                <a:cubicBezTo>
                  <a:pt x="6149109" y="1057868"/>
                  <a:pt x="6313054" y="1404232"/>
                  <a:pt x="6622472" y="1358050"/>
                </a:cubicBezTo>
                <a:cubicBezTo>
                  <a:pt x="6931890" y="1311868"/>
                  <a:pt x="7647709" y="554486"/>
                  <a:pt x="7647709" y="55448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994604" y="4018804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915816" y="3636014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799054" y="4550354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682292" y="5464694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627418" y="5464694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002253" y="5198426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377088" y="4932158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281815" y="4284086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7503963" y="4251617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799054" y="3140968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11022E-16 L -0.04097 -0.2363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9" y="-11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81481E-6 L 0.44791 -0.434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396" y="-21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33333E-6 L -0.48351 -0.4423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84" y="-2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6.2963E-6 L -0.37882 -0.31112 " pathEditMode="relative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07407E-6 L 0.19149 -0.5152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66" y="-25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40741E-7 L -0.02552 -0.2770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5" y="-1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7037E-7 L -0.08039 -0.1775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28" y="-8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07407E-6 L 0.31771 -0.0789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85" y="-3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1481E-6 L 0.12205 -0.2453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94" y="-12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48148E-6 L -0.15955 -0.45949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86" y="-22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4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897</TotalTime>
  <Words>134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ANOTACE</vt:lpstr>
      <vt:lpstr>VYPOČÍTEJ</vt:lpstr>
      <vt:lpstr>PŘEČTI  ČÍSLA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VY_32_INOVACE_12_SČÍTÁNÍ A ODČÍTÁNÍ_ČÍSLO 12</dc:title>
  <dc:creator>Adéla</dc:creator>
  <cp:lastModifiedBy>Černá Adéla</cp:lastModifiedBy>
  <cp:revision>138</cp:revision>
  <dcterms:created xsi:type="dcterms:W3CDTF">2011-08-12T09:27:27Z</dcterms:created>
  <dcterms:modified xsi:type="dcterms:W3CDTF">2012-05-22T14:50:39Z</dcterms:modified>
  <cp:contentStatus/>
</cp:coreProperties>
</file>