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71" r:id="rId6"/>
    <p:sldId id="270" r:id="rId7"/>
    <p:sldId id="269" r:id="rId8"/>
    <p:sldId id="27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VY_32_INOVACE_14_SČÍTÁNÍ A ODČÍTÁNÍ_ČÍSLO 14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smtClean="0"/>
            <a:t>Číslo 14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531281A-B574-48EA-B3D7-16D2572B1B56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67C7142D-4547-4527-8D8A-F9CC45FAA585}" type="parTrans" cxnId="{2C262072-0618-4698-AC04-87D5103B98C3}">
      <dgm:prSet/>
      <dgm:spPr/>
      <dgm:t>
        <a:bodyPr/>
        <a:lstStyle/>
        <a:p>
          <a:endParaRPr lang="cs-CZ"/>
        </a:p>
      </dgm:t>
    </dgm:pt>
    <dgm:pt modelId="{956FF150-C170-4610-B3C7-9A28EA96DDBA}" type="sibTrans" cxnId="{2C262072-0618-4698-AC04-87D5103B98C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3D04FC2-056E-4110-B07B-BBB402E729B5}" type="pres">
      <dgm:prSet presAssocID="{4531281A-B574-48EA-B3D7-16D2572B1B56}" presName="vertSpace6" presStyleLbl="node1" presStyleIdx="4" presStyleCnt="6"/>
      <dgm:spPr/>
      <dgm:t>
        <a:bodyPr/>
        <a:lstStyle/>
        <a:p>
          <a:endParaRPr lang="cs-CZ"/>
        </a:p>
      </dgm:t>
    </dgm:pt>
    <dgm:pt modelId="{BD7C02D3-0A6E-4C1C-A3D5-C6F21E1ED151}" type="pres">
      <dgm:prSet presAssocID="{4531281A-B574-48EA-B3D7-16D2572B1B56}" presName="circle6" presStyleLbl="node1" presStyleIdx="5" presStyleCnt="6"/>
      <dgm:spPr/>
      <dgm:t>
        <a:bodyPr/>
        <a:lstStyle/>
        <a:p>
          <a:endParaRPr lang="cs-CZ"/>
        </a:p>
      </dgm:t>
    </dgm:pt>
    <dgm:pt modelId="{0E7F344A-C6A2-43B7-8E79-E7F7037DD3B8}" type="pres">
      <dgm:prSet presAssocID="{4531281A-B574-48EA-B3D7-16D2572B1B5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BB2A0E-F9ED-466B-87BF-D3CA6917C32A}" type="pres">
      <dgm:prSet presAssocID="{4531281A-B574-48EA-B3D7-16D2572B1B5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262072-0618-4698-AC04-87D5103B98C3}" srcId="{757F3AB3-0718-4624-B441-E567A8F0AB56}" destId="{4531281A-B574-48EA-B3D7-16D2572B1B56}" srcOrd="5" destOrd="0" parTransId="{67C7142D-4547-4527-8D8A-F9CC45FAA585}" sibTransId="{956FF150-C170-4610-B3C7-9A28EA96DDBA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562F1B9C-AB91-4862-A24B-8BE785AF60B1}" type="presOf" srcId="{4531281A-B574-48EA-B3D7-16D2572B1B56}" destId="{0E7F344A-C6A2-43B7-8E79-E7F7037DD3B8}" srcOrd="0" destOrd="0" presId="urn:microsoft.com/office/officeart/2005/8/layout/target3"/>
    <dgm:cxn modelId="{26E55EE2-04F5-4BEF-9160-DF710870EF48}" type="presOf" srcId="{4531281A-B574-48EA-B3D7-16D2572B1B56}" destId="{57BB2A0E-F9ED-466B-87BF-D3CA6917C32A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0C30D98A-877A-414C-9ED3-E25BCA20CF95}" type="presParOf" srcId="{333A1088-737F-45CB-B68E-254E46348037}" destId="{03D04FC2-056E-4110-B07B-BBB402E729B5}" srcOrd="15" destOrd="0" presId="urn:microsoft.com/office/officeart/2005/8/layout/target3"/>
    <dgm:cxn modelId="{4CC54ADD-3E44-48A7-983B-CECADAC5AE8A}" type="presParOf" srcId="{333A1088-737F-45CB-B68E-254E46348037}" destId="{BD7C02D3-0A6E-4C1C-A3D5-C6F21E1ED151}" srcOrd="16" destOrd="0" presId="urn:microsoft.com/office/officeart/2005/8/layout/target3"/>
    <dgm:cxn modelId="{D047CCE2-BCA9-446D-A8C1-F5B74B602DEA}" type="presParOf" srcId="{333A1088-737F-45CB-B68E-254E46348037}" destId="{0E7F344A-C6A2-43B7-8E79-E7F7037DD3B8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03E9437E-04B2-43D4-B810-FEB9DBF6022D}" type="presParOf" srcId="{333A1088-737F-45CB-B68E-254E46348037}" destId="{57BB2A0E-F9ED-466B-87BF-D3CA6917C32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VY_32_INOVACE_14_SČÍTÁNÍ A ODČÍTÁNÍ_ČÍSLO 14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smtClean="0"/>
            <a:t>Číslo 14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BD7C02D3-0A6E-4C1C-A3D5-C6F21E1ED15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E7F344A-C6A2-43B7-8E79-E7F7037DD3B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květen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23796133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1. ročníku ZŠ a je vhodná pro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interaktivní tabuli.</a:t>
            </a:r>
          </a:p>
          <a:p>
            <a:r>
              <a:rPr lang="cs-CZ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4971" y="188640"/>
            <a:ext cx="6512511" cy="11430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57444" y="4077072"/>
            <a:ext cx="254108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1</a:t>
            </a:r>
            <a:r>
              <a:rPr lang="cs-CZ" sz="3000" dirty="0"/>
              <a:t>0</a:t>
            </a:r>
            <a:r>
              <a:rPr lang="cs-CZ" sz="3000" dirty="0" smtClean="0"/>
              <a:t>  +  4   =   14</a:t>
            </a:r>
            <a:endParaRPr lang="cs-CZ" sz="3000" dirty="0"/>
          </a:p>
        </p:txBody>
      </p:sp>
      <p:sp>
        <p:nvSpPr>
          <p:cNvPr id="14" name="Ovál 13"/>
          <p:cNvSpPr/>
          <p:nvPr/>
        </p:nvSpPr>
        <p:spPr>
          <a:xfrm>
            <a:off x="5076642" y="3896871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 descr="C:\Users\Honza\AppData\Local\Microsoft\Windows\Temporary Internet Files\Content.IE5\IBMIW9I8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74" y="173180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Honza\AppData\Local\Microsoft\Windows\Temporary Internet Files\Content.IE5\Q2OF5TH5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8674" y="168295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Honza\AppData\Local\Microsoft\Windows\Temporary Internet Files\Content.IE5\Q2OF5TH5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879" y="17145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Honza\AppData\Local\Microsoft\Windows\Temporary Internet Files\Content.IE5\Q2OF5TH5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263" y="17066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Honza\AppData\Local\Microsoft\Windows\Temporary Internet Files\Content.IE5\Q2OF5TH5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2451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548680"/>
            <a:ext cx="4583360" cy="926976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PŘEČTI  ČÍSLA</a:t>
            </a:r>
            <a:endParaRPr lang="cs-CZ" sz="4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374371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7815312"/>
              </p:ext>
            </p:extLst>
          </p:nvPr>
        </p:nvGraphicFramePr>
        <p:xfrm>
          <a:off x="971600" y="2132856"/>
          <a:ext cx="7560840" cy="6480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  <a:gridCol w="7560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11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12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13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14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15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16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17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18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19</a:t>
                      </a:r>
                      <a:endParaRPr lang="cs-CZ" sz="3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300" dirty="0" smtClean="0"/>
                        <a:t>20</a:t>
                      </a:r>
                      <a:endParaRPr lang="cs-CZ" sz="33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1475656" y="3573016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394720" y="3573016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364088" y="3587793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092280" y="3573016"/>
            <a:ext cx="91440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14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99382" y="314670"/>
            <a:ext cx="6512511" cy="114300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ČÍSLA  ZNÁZORNI</a:t>
            </a:r>
            <a:endParaRPr lang="cs-CZ" sz="4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539552" y="1374371"/>
            <a:ext cx="7467600" cy="487375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300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39236" y="1509787"/>
            <a:ext cx="7703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43756" y="2492896"/>
            <a:ext cx="678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4713" y="357301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12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0058" y="458112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13</a:t>
            </a:r>
            <a:endParaRPr lang="cs-CZ" sz="4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6943712"/>
              </p:ext>
            </p:extLst>
          </p:nvPr>
        </p:nvGraphicFramePr>
        <p:xfrm>
          <a:off x="1979712" y="1752888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4734476"/>
              </p:ext>
            </p:extLst>
          </p:nvPr>
        </p:nvGraphicFramePr>
        <p:xfrm>
          <a:off x="1979712" y="2758805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6553014"/>
              </p:ext>
            </p:extLst>
          </p:nvPr>
        </p:nvGraphicFramePr>
        <p:xfrm>
          <a:off x="1979712" y="3854058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3180076"/>
              </p:ext>
            </p:extLst>
          </p:nvPr>
        </p:nvGraphicFramePr>
        <p:xfrm>
          <a:off x="1979712" y="4815562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2300717"/>
              </p:ext>
            </p:extLst>
          </p:nvPr>
        </p:nvGraphicFramePr>
        <p:xfrm>
          <a:off x="1979712" y="5710023"/>
          <a:ext cx="6408705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  <a:gridCol w="4272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750567" y="552480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14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44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78217" y="2529710"/>
            <a:ext cx="2808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217" y="3512041"/>
            <a:ext cx="785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</a:t>
            </a:r>
            <a:endParaRPr lang="cs-CZ" sz="3000" dirty="0"/>
          </a:p>
        </p:txBody>
      </p:sp>
      <p:sp>
        <p:nvSpPr>
          <p:cNvPr id="37" name="Obdélník 36"/>
          <p:cNvSpPr/>
          <p:nvPr/>
        </p:nvSpPr>
        <p:spPr>
          <a:xfrm>
            <a:off x="1964009" y="620688"/>
            <a:ext cx="47003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 ÚLOHA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73166" y="1988840"/>
            <a:ext cx="6328977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Při tažení čísel byla tato:</a:t>
            </a:r>
          </a:p>
          <a:p>
            <a:r>
              <a:rPr lang="cs-CZ" sz="4000" dirty="0" smtClean="0"/>
              <a:t>Číslo </a:t>
            </a:r>
          </a:p>
          <a:p>
            <a:r>
              <a:rPr lang="cs-CZ" sz="4000" dirty="0" smtClean="0"/>
              <a:t>Kolik je to dohromady?</a:t>
            </a:r>
          </a:p>
          <a:p>
            <a:r>
              <a:rPr lang="cs-CZ" sz="4000" dirty="0" smtClean="0"/>
              <a:t>Výpočet: 1 + 2 + 3 + 4 + 5  = </a:t>
            </a:r>
          </a:p>
          <a:p>
            <a:r>
              <a:rPr lang="cs-CZ" sz="4000" dirty="0" smtClean="0"/>
              <a:t>Odpověď:</a:t>
            </a:r>
          </a:p>
          <a:p>
            <a:r>
              <a:rPr lang="cs-CZ" sz="4000" dirty="0" smtClean="0"/>
              <a:t>Dohromady je to číslo ___.</a:t>
            </a:r>
          </a:p>
          <a:p>
            <a:endParaRPr lang="cs-CZ" sz="4000" dirty="0"/>
          </a:p>
        </p:txBody>
      </p:sp>
      <p:pic>
        <p:nvPicPr>
          <p:cNvPr id="3" name="Picture 2" descr="C:\Users\Honza\AppData\Local\Microsoft\Windows\Temporary Internet Files\Content.IE5\Q2OF5TH5\MC90043705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576808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AppData\Local\Microsoft\Windows\Temporary Internet Files\Content.IE5\IBMIW9I8\MC90043705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328" y="2633714"/>
            <a:ext cx="599422" cy="59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nza\AppData\Local\Microsoft\Windows\Temporary Internet Files\Content.IE5\Q2OF5TH5\MC90043705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555" y="2604517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onza\AppData\Local\Microsoft\Windows\Temporary Internet Files\Content.IE5\B7WDPJ2L\MC90043705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27950"/>
            <a:ext cx="662092" cy="66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onza\AppData\Local\Microsoft\Windows\Temporary Internet Files\Content.IE5\NQN016I7\MC90043705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720" y="253250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NWD9CXS0\MC90043706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6840" y="45811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1599298" y="645631"/>
            <a:ext cx="549002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VÝSLEDEK  JE  14 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981" y="3046625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Honza\AppData\Local\Microsoft\Windows\Temporary Internet Files\Content.IE5\TH656BG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370" y="4464450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1340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1340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1340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913409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onza\AppData\Local\Microsoft\Windows\Temporary Internet Files\Content.IE5\TH656BGI\MC9004370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614" y="3334657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Honza\AppData\Local\Microsoft\Windows\Temporary Internet Files\Content.IE5\IBMIW9I8\MC9004370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7059" y="3327811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Honza\AppData\Local\Microsoft\Windows\Temporary Internet Files\Content.IE5\TH656BGI\MC9004370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614" y="475248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Honza\AppData\Local\Microsoft\Windows\Temporary Internet Files\Content.IE5\TH656BGI\MC9004370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3905" y="471915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onza\AppData\Local\Microsoft\Windows\Temporary Internet Files\Content.IE5\Q2OF5TH5\MC9004331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688" y="2956992"/>
            <a:ext cx="1276912" cy="127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7" descr="C:\Users\Honza\AppData\Local\Microsoft\Windows\Temporary Internet Files\Content.IE5\B7WDPJ2L\MC9004331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408" y="1628800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Honza\AppData\Local\Microsoft\Windows\Temporary Internet Files\Content.IE5\B7WDPJ2L\MC9004331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688" y="4448426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5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27784" y="745400"/>
            <a:ext cx="34451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50784" y="3270385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12 + 2 =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60307" y="4182343"/>
            <a:ext cx="18968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11 + 3 =</a:t>
            </a:r>
            <a:endParaRPr lang="cs-CZ" sz="4000" dirty="0"/>
          </a:p>
        </p:txBody>
      </p:sp>
      <p:sp>
        <p:nvSpPr>
          <p:cNvPr id="6" name="Ovál 5"/>
          <p:cNvSpPr/>
          <p:nvPr/>
        </p:nvSpPr>
        <p:spPr>
          <a:xfrm>
            <a:off x="3635896" y="2101607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669254" y="3109719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50783" y="5140230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10 + 4 =</a:t>
            </a:r>
            <a:endParaRPr lang="cs-CZ" sz="4000" dirty="0"/>
          </a:p>
        </p:txBody>
      </p:sp>
      <p:sp>
        <p:nvSpPr>
          <p:cNvPr id="10" name="Ovál 9"/>
          <p:cNvSpPr/>
          <p:nvPr/>
        </p:nvSpPr>
        <p:spPr>
          <a:xfrm>
            <a:off x="3635896" y="4117831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50786" y="2352716"/>
            <a:ext cx="19159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13 + 1 =</a:t>
            </a:r>
            <a:endParaRPr lang="cs-CZ" sz="4000" dirty="0"/>
          </a:p>
        </p:txBody>
      </p:sp>
      <p:sp>
        <p:nvSpPr>
          <p:cNvPr id="12" name="Ovál 11"/>
          <p:cNvSpPr/>
          <p:nvPr/>
        </p:nvSpPr>
        <p:spPr>
          <a:xfrm>
            <a:off x="3669254" y="5098972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14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Honza\AppData\Local\Microsoft\Windows\Temporary Internet Files\Content.IE5\7WKOA846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0050" y="4294187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8641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989</TotalTime>
  <Words>195</Words>
  <Application>Microsoft Office PowerPoint</Application>
  <PresentationFormat>Předvádění na obrazovce (4:3)</PresentationFormat>
  <Paragraphs>111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ANOTACE</vt:lpstr>
      <vt:lpstr>VYPOČÍTEJ</vt:lpstr>
      <vt:lpstr>PŘEČTI  ČÍSLA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VY_32_INOVACE_14_SČÍTÁNÍ A ODČÍTÁNÍ_ČÍSLO 14</dc:title>
  <dc:creator>Adéla</dc:creator>
  <cp:lastModifiedBy>Černá Adéla</cp:lastModifiedBy>
  <cp:revision>156</cp:revision>
  <dcterms:created xsi:type="dcterms:W3CDTF">2011-08-12T09:27:27Z</dcterms:created>
  <dcterms:modified xsi:type="dcterms:W3CDTF">2012-05-22T14:52:20Z</dcterms:modified>
  <cp:contentStatus/>
</cp:coreProperties>
</file>