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sldIdLst>
    <p:sldId id="257" r:id="rId2"/>
    <p:sldId id="265" r:id="rId3"/>
    <p:sldId id="258" r:id="rId4"/>
    <p:sldId id="261" r:id="rId5"/>
    <p:sldId id="271" r:id="rId6"/>
    <p:sldId id="270" r:id="rId7"/>
    <p:sldId id="269" r:id="rId8"/>
    <p:sldId id="272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94660"/>
  </p:normalViewPr>
  <p:slideViewPr>
    <p:cSldViewPr>
      <p:cViewPr varScale="1">
        <p:scale>
          <a:sx n="87" d="100"/>
          <a:sy n="87" d="100"/>
        </p:scale>
        <p:origin x="-15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VY_32_INOVACE_15_SČÍTÁNÍ A ODČÍTÁNÍ_ČÍSLO 15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Číslo 15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531281A-B574-48EA-B3D7-16D2572B1B56}">
      <dgm:prSet/>
      <dgm:spPr/>
      <dgm:t>
        <a:bodyPr/>
        <a:lstStyle/>
        <a:p>
          <a:pPr rtl="0"/>
          <a:r>
            <a:rPr lang="cs-CZ" dirty="0" smtClean="0"/>
            <a:t>Vytvořeno: květen 2012</a:t>
          </a:r>
          <a:endParaRPr lang="cs-CZ" dirty="0"/>
        </a:p>
      </dgm:t>
    </dgm:pt>
    <dgm:pt modelId="{67C7142D-4547-4527-8D8A-F9CC45FAA585}" type="parTrans" cxnId="{2C262072-0618-4698-AC04-87D5103B98C3}">
      <dgm:prSet/>
      <dgm:spPr/>
      <dgm:t>
        <a:bodyPr/>
        <a:lstStyle/>
        <a:p>
          <a:endParaRPr lang="cs-CZ"/>
        </a:p>
      </dgm:t>
    </dgm:pt>
    <dgm:pt modelId="{956FF150-C170-4610-B3C7-9A28EA96DDBA}" type="sibTrans" cxnId="{2C262072-0618-4698-AC04-87D5103B98C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03D04FC2-056E-4110-B07B-BBB402E729B5}" type="pres">
      <dgm:prSet presAssocID="{4531281A-B574-48EA-B3D7-16D2572B1B56}" presName="vertSpace6" presStyleLbl="node1" presStyleIdx="4" presStyleCnt="6"/>
      <dgm:spPr/>
      <dgm:t>
        <a:bodyPr/>
        <a:lstStyle/>
        <a:p>
          <a:endParaRPr lang="cs-CZ"/>
        </a:p>
      </dgm:t>
    </dgm:pt>
    <dgm:pt modelId="{BD7C02D3-0A6E-4C1C-A3D5-C6F21E1ED151}" type="pres">
      <dgm:prSet presAssocID="{4531281A-B574-48EA-B3D7-16D2572B1B56}" presName="circle6" presStyleLbl="node1" presStyleIdx="5" presStyleCnt="6"/>
      <dgm:spPr/>
      <dgm:t>
        <a:bodyPr/>
        <a:lstStyle/>
        <a:p>
          <a:endParaRPr lang="cs-CZ"/>
        </a:p>
      </dgm:t>
    </dgm:pt>
    <dgm:pt modelId="{0E7F344A-C6A2-43B7-8E79-E7F7037DD3B8}" type="pres">
      <dgm:prSet presAssocID="{4531281A-B574-48EA-B3D7-16D2572B1B5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BB2A0E-F9ED-466B-87BF-D3CA6917C32A}" type="pres">
      <dgm:prSet presAssocID="{4531281A-B574-48EA-B3D7-16D2572B1B5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262072-0618-4698-AC04-87D5103B98C3}" srcId="{757F3AB3-0718-4624-B441-E567A8F0AB56}" destId="{4531281A-B574-48EA-B3D7-16D2572B1B56}" srcOrd="5" destOrd="0" parTransId="{67C7142D-4547-4527-8D8A-F9CC45FAA585}" sibTransId="{956FF150-C170-4610-B3C7-9A28EA96DDBA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562F1B9C-AB91-4862-A24B-8BE785AF60B1}" type="presOf" srcId="{4531281A-B574-48EA-B3D7-16D2572B1B56}" destId="{0E7F344A-C6A2-43B7-8E79-E7F7037DD3B8}" srcOrd="0" destOrd="0" presId="urn:microsoft.com/office/officeart/2005/8/layout/target3"/>
    <dgm:cxn modelId="{26E55EE2-04F5-4BEF-9160-DF710870EF48}" type="presOf" srcId="{4531281A-B574-48EA-B3D7-16D2572B1B56}" destId="{57BB2A0E-F9ED-466B-87BF-D3CA6917C32A}" srcOrd="1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0C30D98A-877A-414C-9ED3-E25BCA20CF95}" type="presParOf" srcId="{333A1088-737F-45CB-B68E-254E46348037}" destId="{03D04FC2-056E-4110-B07B-BBB402E729B5}" srcOrd="15" destOrd="0" presId="urn:microsoft.com/office/officeart/2005/8/layout/target3"/>
    <dgm:cxn modelId="{4CC54ADD-3E44-48A7-983B-CECADAC5AE8A}" type="presParOf" srcId="{333A1088-737F-45CB-B68E-254E46348037}" destId="{BD7C02D3-0A6E-4C1C-A3D5-C6F21E1ED151}" srcOrd="16" destOrd="0" presId="urn:microsoft.com/office/officeart/2005/8/layout/target3"/>
    <dgm:cxn modelId="{D047CCE2-BCA9-446D-A8C1-F5B74B602DEA}" type="presParOf" srcId="{333A1088-737F-45CB-B68E-254E46348037}" destId="{0E7F344A-C6A2-43B7-8E79-E7F7037DD3B8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03E9437E-04B2-43D4-B810-FEB9DBF6022D}" type="presParOf" srcId="{333A1088-737F-45CB-B68E-254E46348037}" destId="{57BB2A0E-F9ED-466B-87BF-D3CA6917C32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VY_32_INOVACE_15_SČÍTÁNÍ A ODČÍTÁNÍ_ČÍSLO 15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Číslo 15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BD7C02D3-0A6E-4C1C-A3D5-C6F21E1ED151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E7F344A-C6A2-43B7-8E79-E7F7037DD3B8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květen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03055263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600200"/>
          </a:xfrm>
        </p:spPr>
        <p:txBody>
          <a:bodyPr/>
          <a:lstStyle/>
          <a:p>
            <a:pPr algn="l"/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Prezentace je určena žákům 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1. ročníku ZŠ a je vhodná pro </a:t>
            </a:r>
          </a:p>
          <a:p>
            <a:pPr marL="0" indent="0">
              <a:buNone/>
            </a:pPr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interaktivní tabuli.</a:t>
            </a:r>
          </a:p>
          <a:p>
            <a:r>
              <a:rPr lang="cs-CZ" sz="3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Slouží k upevnění probírané látky.</a:t>
            </a: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06133" y="208353"/>
            <a:ext cx="6512511" cy="1043608"/>
          </a:xfrm>
        </p:spPr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VYPOČÍTEJ</a:t>
            </a:r>
            <a:endParaRPr lang="cs-CZ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57444" y="4077072"/>
            <a:ext cx="25410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1</a:t>
            </a:r>
            <a:r>
              <a:rPr lang="cs-CZ" sz="3000" dirty="0"/>
              <a:t>0</a:t>
            </a:r>
            <a:r>
              <a:rPr lang="cs-CZ" sz="3000" dirty="0" smtClean="0"/>
              <a:t>  +  5   =   15</a:t>
            </a:r>
            <a:endParaRPr lang="cs-CZ" sz="3000" dirty="0"/>
          </a:p>
        </p:txBody>
      </p:sp>
      <p:sp>
        <p:nvSpPr>
          <p:cNvPr id="14" name="Ovál 13"/>
          <p:cNvSpPr/>
          <p:nvPr/>
        </p:nvSpPr>
        <p:spPr>
          <a:xfrm>
            <a:off x="5004048" y="3868001"/>
            <a:ext cx="914400" cy="9144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Honza\AppData\Local\Microsoft\Windows\Temporary Internet Files\Content.IE5\NWD9CXS0\MC900361984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1830629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43813" y="3355185"/>
            <a:ext cx="857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 </a:t>
            </a:r>
            <a:r>
              <a:rPr lang="cs-CZ" dirty="0"/>
              <a:t>l</a:t>
            </a:r>
            <a:r>
              <a:rPr lang="cs-CZ" dirty="0" smtClean="0"/>
              <a:t>itrů</a:t>
            </a:r>
            <a:endParaRPr lang="cs-CZ" dirty="0"/>
          </a:p>
        </p:txBody>
      </p:sp>
      <p:pic>
        <p:nvPicPr>
          <p:cNvPr id="1027" name="Picture 3" descr="C:\Users\Honza\AppData\Local\Microsoft\Windows\Temporary Internet Files\Content.IE5\KUIMTGS1\MC900441293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10896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Honza\AppData\Local\Microsoft\Windows\Temporary Internet Files\Content.IE5\KUIMTGS1\MC900441293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048" y="1510896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Honza\AppData\Local\Microsoft\Windows\Temporary Internet Files\Content.IE5\KUIMTGS1\MC900441293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624" y="1519032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Honza\AppData\Local\Microsoft\Windows\Temporary Internet Files\Content.IE5\KUIMTGS1\MC900441293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508" y="1497716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36040" y="2782991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litr</a:t>
            </a:r>
            <a:endParaRPr lang="cs-CZ" dirty="0"/>
          </a:p>
        </p:txBody>
      </p:sp>
      <p:pic>
        <p:nvPicPr>
          <p:cNvPr id="17" name="Picture 3" descr="C:\Users\Honza\AppData\Local\Microsoft\Windows\Temporary Internet Files\Content.IE5\KUIMTGS1\MC900441293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011" y="1510896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343773" y="2782991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litr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480864" y="2782991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litr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04748" y="2785775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litr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786251" y="2788559"/>
            <a:ext cx="627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litr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9382" y="314670"/>
            <a:ext cx="6512511" cy="1143000"/>
          </a:xfrm>
        </p:spPr>
        <p:txBody>
          <a:bodyPr>
            <a:noAutofit/>
          </a:bodyPr>
          <a:lstStyle/>
          <a:p>
            <a:pPr algn="l"/>
            <a:r>
              <a:rPr lang="cs-CZ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PŘEČTI  ČÍSLA</a:t>
            </a:r>
            <a:endParaRPr lang="cs-CZ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374371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815312"/>
              </p:ext>
            </p:extLst>
          </p:nvPr>
        </p:nvGraphicFramePr>
        <p:xfrm>
          <a:off x="971600" y="2132856"/>
          <a:ext cx="7560840" cy="648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  <a:gridCol w="756084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11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12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13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14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15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16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17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18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19</a:t>
                      </a:r>
                      <a:endParaRPr lang="cs-CZ" sz="3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300" dirty="0" smtClean="0"/>
                        <a:t>20</a:t>
                      </a:r>
                      <a:endParaRPr lang="cs-CZ" sz="33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Zaoblený obdélník 5"/>
          <p:cNvSpPr/>
          <p:nvPr/>
        </p:nvSpPr>
        <p:spPr>
          <a:xfrm>
            <a:off x="1025352" y="3573016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11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843808" y="3587793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12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499992" y="3600191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13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084168" y="3600191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7596336" y="3573016"/>
            <a:ext cx="914400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15</a:t>
            </a:r>
            <a:endParaRPr lang="cs-CZ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1099382" y="314670"/>
            <a:ext cx="6512511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l"/>
            <a:r>
              <a:rPr lang="cs-CZ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ČÍSLA  ZNÁZORNI</a:t>
            </a:r>
            <a:endParaRPr lang="cs-CZ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3"/>
          <p:cNvSpPr txBox="1">
            <a:spLocks/>
          </p:cNvSpPr>
          <p:nvPr/>
        </p:nvSpPr>
        <p:spPr>
          <a:xfrm>
            <a:off x="539552" y="1374371"/>
            <a:ext cx="7467600" cy="48737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300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cs-CZ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       </a:t>
            </a:r>
            <a:endParaRPr lang="cs-CZ" sz="30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cs-CZ" sz="30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Arial" pitchFamily="34" charset="0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39236" y="1509787"/>
            <a:ext cx="7703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11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43756" y="249289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12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4713" y="3573016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13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80058" y="4581128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14</a:t>
            </a:r>
            <a:endParaRPr lang="cs-CZ" sz="40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943712"/>
              </p:ext>
            </p:extLst>
          </p:nvPr>
        </p:nvGraphicFramePr>
        <p:xfrm>
          <a:off x="1979712" y="1752888"/>
          <a:ext cx="6408705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734476"/>
              </p:ext>
            </p:extLst>
          </p:nvPr>
        </p:nvGraphicFramePr>
        <p:xfrm>
          <a:off x="1979712" y="2758805"/>
          <a:ext cx="6408705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1" name="Tabulka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553014"/>
              </p:ext>
            </p:extLst>
          </p:nvPr>
        </p:nvGraphicFramePr>
        <p:xfrm>
          <a:off x="1979712" y="3854058"/>
          <a:ext cx="6408705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2" name="Tabulka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180076"/>
              </p:ext>
            </p:extLst>
          </p:nvPr>
        </p:nvGraphicFramePr>
        <p:xfrm>
          <a:off x="1979712" y="4815562"/>
          <a:ext cx="6408705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300717"/>
              </p:ext>
            </p:extLst>
          </p:nvPr>
        </p:nvGraphicFramePr>
        <p:xfrm>
          <a:off x="1979712" y="5710023"/>
          <a:ext cx="6408705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  <a:gridCol w="42724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750567" y="5524801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15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24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78217" y="2529710"/>
            <a:ext cx="2808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78217" y="3512041"/>
            <a:ext cx="785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37" name="Obdélník 36"/>
          <p:cNvSpPr/>
          <p:nvPr/>
        </p:nvSpPr>
        <p:spPr>
          <a:xfrm>
            <a:off x="1964009" y="620688"/>
            <a:ext cx="47003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SLOVNÍ  ÚLOHA</a:t>
            </a:r>
            <a:endParaRPr lang="cs-CZ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73166" y="1988840"/>
            <a:ext cx="783740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Na jarmarku se prodalo</a:t>
            </a:r>
          </a:p>
          <a:p>
            <a:r>
              <a:rPr lang="cs-CZ" sz="4000" dirty="0" smtClean="0"/>
              <a:t>10 perníčků panáčků </a:t>
            </a:r>
          </a:p>
          <a:p>
            <a:r>
              <a:rPr lang="cs-CZ" sz="4000" dirty="0" smtClean="0"/>
              <a:t>A 5 panenek.</a:t>
            </a:r>
          </a:p>
          <a:p>
            <a:r>
              <a:rPr lang="cs-CZ" sz="4000" dirty="0" smtClean="0"/>
              <a:t>Kolik se prodalo dohromady?</a:t>
            </a:r>
          </a:p>
          <a:p>
            <a:r>
              <a:rPr lang="cs-CZ" sz="4000" dirty="0" smtClean="0"/>
              <a:t>Výpočet: 10 + 5 =</a:t>
            </a:r>
          </a:p>
          <a:p>
            <a:r>
              <a:rPr lang="cs-CZ" sz="4000" dirty="0" smtClean="0"/>
              <a:t>Odpověď:</a:t>
            </a:r>
          </a:p>
          <a:p>
            <a:r>
              <a:rPr lang="cs-CZ" sz="4000" dirty="0" smtClean="0"/>
              <a:t>Dohromady se prodalo ___ perníčků.</a:t>
            </a:r>
          </a:p>
          <a:p>
            <a:endParaRPr lang="cs-CZ" sz="4000" dirty="0"/>
          </a:p>
        </p:txBody>
      </p:sp>
      <p:pic>
        <p:nvPicPr>
          <p:cNvPr id="2050" name="Picture 2" descr="C:\Users\Honza\AppData\Local\Microsoft\Windows\Temporary Internet Files\Content.IE5\P955B1X4\MC900331127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829" y="642361"/>
            <a:ext cx="1587374" cy="18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Honza\AppData\Local\Microsoft\Windows\Temporary Internet Files\Content.IE5\NQN016I7\MC90033113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9" y="3062656"/>
            <a:ext cx="1466661" cy="18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5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délník 36"/>
          <p:cNvSpPr/>
          <p:nvPr/>
        </p:nvSpPr>
        <p:spPr>
          <a:xfrm>
            <a:off x="1740362" y="645631"/>
            <a:ext cx="52079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  VÝSLEDEK  15 </a:t>
            </a:r>
            <a:endParaRPr lang="cs-CZ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Honza\AppData\Local\Microsoft\Windows\Temporary Internet Files\Content.IE5\TH656BGI\MC9004370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1433314" cy="143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onza\AppData\Local\Microsoft\Windows\Temporary Internet Files\Content.IE5\TH656BGI\MC9004370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81" y="3046625"/>
            <a:ext cx="1433314" cy="143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onza\AppData\Local\Microsoft\Windows\Temporary Internet Files\Content.IE5\TH656BGI\MC9004370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70" y="4464450"/>
            <a:ext cx="1433314" cy="143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1340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91340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1340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1340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614" y="3334657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059" y="3327811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614" y="4752482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846" y="4752482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Honza\AppData\Local\Microsoft\Windows\Temporary Internet Files\Content.IE5\Q2OF5TH5\MC9004331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568" y="4752482"/>
            <a:ext cx="1276912" cy="127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7" descr="C:\Users\Honza\AppData\Local\Microsoft\Windows\Temporary Internet Files\Content.IE5\B7WDPJ2L\MC90043316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81361"/>
            <a:ext cx="1328192" cy="13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C:\Users\Honza\AppData\Local\Microsoft\Windows\Temporary Internet Files\Content.IE5\B7WDPJ2L\MC90043316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165989"/>
            <a:ext cx="1328192" cy="13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Honza\AppData\Local\Microsoft\Windows\Temporary Internet Files\Content.IE5\IBMIW9I8\MC90043705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13409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312" y="3334657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C:\Users\Honza\AppData\Local\Microsoft\Windows\Temporary Internet Files\Content.IE5\TH656BGI\MC90043705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312" y="4719155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85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627784" y="745400"/>
            <a:ext cx="34451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</a:t>
            </a:r>
            <a:endParaRPr lang="cs-CZ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547664" y="2204864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13 + 2 =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3212976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12 + 3 =</a:t>
            </a:r>
            <a:endParaRPr lang="cs-CZ" sz="4000" dirty="0"/>
          </a:p>
        </p:txBody>
      </p:sp>
      <p:sp>
        <p:nvSpPr>
          <p:cNvPr id="6" name="Ovál 5"/>
          <p:cNvSpPr/>
          <p:nvPr/>
        </p:nvSpPr>
        <p:spPr>
          <a:xfrm>
            <a:off x="3635896" y="2101607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669254" y="3109719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15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566707" y="4221088"/>
            <a:ext cx="18968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11 + 4 =</a:t>
            </a:r>
            <a:endParaRPr lang="cs-CZ" sz="4000" dirty="0"/>
          </a:p>
        </p:txBody>
      </p:sp>
      <p:sp>
        <p:nvSpPr>
          <p:cNvPr id="10" name="Ovál 9"/>
          <p:cNvSpPr/>
          <p:nvPr/>
        </p:nvSpPr>
        <p:spPr>
          <a:xfrm>
            <a:off x="3635896" y="4117831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15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Honza\AppData\Local\Microsoft\Windows\Temporary Internet Files\Content.IE5\TH656BGI\MC9004231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593997" y="5334591"/>
            <a:ext cx="19159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 + 5 =</a:t>
            </a:r>
            <a:endParaRPr lang="cs-CZ" sz="4000" dirty="0"/>
          </a:p>
        </p:txBody>
      </p:sp>
      <p:sp>
        <p:nvSpPr>
          <p:cNvPr id="12" name="Ovál 11"/>
          <p:cNvSpPr/>
          <p:nvPr/>
        </p:nvSpPr>
        <p:spPr>
          <a:xfrm>
            <a:off x="3635896" y="5158817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15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641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 b="1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992</TotalTime>
  <Words>206</Words>
  <Application>Microsoft Office PowerPoint</Application>
  <PresentationFormat>Předvádění na obrazovce (4:3)</PresentationFormat>
  <Paragraphs>119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ANOTACE</vt:lpstr>
      <vt:lpstr>VYPOČÍTEJ</vt:lpstr>
      <vt:lpstr>PŘEČTI  ČÍSLA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VY_32_INOVACE_15_SČÍTÁNÍ A ODČÍTÁNÍ_ČÍSLO 15</dc:title>
  <dc:creator>Adéla</dc:creator>
  <cp:lastModifiedBy>Černá Adéla</cp:lastModifiedBy>
  <cp:revision>159</cp:revision>
  <dcterms:created xsi:type="dcterms:W3CDTF">2011-08-12T09:27:27Z</dcterms:created>
  <dcterms:modified xsi:type="dcterms:W3CDTF">2012-05-22T14:53:09Z</dcterms:modified>
  <cp:contentStatus/>
</cp:coreProperties>
</file>