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sldIdLst>
    <p:sldId id="257" r:id="rId2"/>
    <p:sldId id="265" r:id="rId3"/>
    <p:sldId id="258" r:id="rId4"/>
    <p:sldId id="261" r:id="rId5"/>
    <p:sldId id="271" r:id="rId6"/>
    <p:sldId id="270" r:id="rId7"/>
    <p:sldId id="269" r:id="rId8"/>
    <p:sldId id="272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VY_32_INOVACE_18_SČÍTÁNÍ A ODČÍTÁNÍ_ČÍSLO 18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Číslo 18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531281A-B574-48EA-B3D7-16D2572B1B56}">
      <dgm:prSet/>
      <dgm:spPr/>
      <dgm:t>
        <a:bodyPr/>
        <a:lstStyle/>
        <a:p>
          <a:pPr rtl="0"/>
          <a:r>
            <a:rPr lang="cs-CZ" dirty="0" smtClean="0"/>
            <a:t>Vytvořeno: květen 2012</a:t>
          </a:r>
          <a:endParaRPr lang="cs-CZ" dirty="0"/>
        </a:p>
      </dgm:t>
    </dgm:pt>
    <dgm:pt modelId="{67C7142D-4547-4527-8D8A-F9CC45FAA585}" type="parTrans" cxnId="{2C262072-0618-4698-AC04-87D5103B98C3}">
      <dgm:prSet/>
      <dgm:spPr/>
      <dgm:t>
        <a:bodyPr/>
        <a:lstStyle/>
        <a:p>
          <a:endParaRPr lang="cs-CZ"/>
        </a:p>
      </dgm:t>
    </dgm:pt>
    <dgm:pt modelId="{956FF150-C170-4610-B3C7-9A28EA96DDBA}" type="sibTrans" cxnId="{2C262072-0618-4698-AC04-87D5103B98C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03D04FC2-056E-4110-B07B-BBB402E729B5}" type="pres">
      <dgm:prSet presAssocID="{4531281A-B574-48EA-B3D7-16D2572B1B56}" presName="vertSpace6" presStyleLbl="node1" presStyleIdx="4" presStyleCnt="6"/>
      <dgm:spPr/>
      <dgm:t>
        <a:bodyPr/>
        <a:lstStyle/>
        <a:p>
          <a:endParaRPr lang="cs-CZ"/>
        </a:p>
      </dgm:t>
    </dgm:pt>
    <dgm:pt modelId="{BD7C02D3-0A6E-4C1C-A3D5-C6F21E1ED151}" type="pres">
      <dgm:prSet presAssocID="{4531281A-B574-48EA-B3D7-16D2572B1B56}" presName="circle6" presStyleLbl="node1" presStyleIdx="5" presStyleCnt="6"/>
      <dgm:spPr/>
      <dgm:t>
        <a:bodyPr/>
        <a:lstStyle/>
        <a:p>
          <a:endParaRPr lang="cs-CZ"/>
        </a:p>
      </dgm:t>
    </dgm:pt>
    <dgm:pt modelId="{0E7F344A-C6A2-43B7-8E79-E7F7037DD3B8}" type="pres">
      <dgm:prSet presAssocID="{4531281A-B574-48EA-B3D7-16D2572B1B5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BB2A0E-F9ED-466B-87BF-D3CA6917C32A}" type="pres">
      <dgm:prSet presAssocID="{4531281A-B574-48EA-B3D7-16D2572B1B5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262072-0618-4698-AC04-87D5103B98C3}" srcId="{757F3AB3-0718-4624-B441-E567A8F0AB56}" destId="{4531281A-B574-48EA-B3D7-16D2572B1B56}" srcOrd="5" destOrd="0" parTransId="{67C7142D-4547-4527-8D8A-F9CC45FAA585}" sibTransId="{956FF150-C170-4610-B3C7-9A28EA96DDBA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562F1B9C-AB91-4862-A24B-8BE785AF60B1}" type="presOf" srcId="{4531281A-B574-48EA-B3D7-16D2572B1B56}" destId="{0E7F344A-C6A2-43B7-8E79-E7F7037DD3B8}" srcOrd="0" destOrd="0" presId="urn:microsoft.com/office/officeart/2005/8/layout/target3"/>
    <dgm:cxn modelId="{26E55EE2-04F5-4BEF-9160-DF710870EF48}" type="presOf" srcId="{4531281A-B574-48EA-B3D7-16D2572B1B56}" destId="{57BB2A0E-F9ED-466B-87BF-D3CA6917C32A}" srcOrd="1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0C30D98A-877A-414C-9ED3-E25BCA20CF95}" type="presParOf" srcId="{333A1088-737F-45CB-B68E-254E46348037}" destId="{03D04FC2-056E-4110-B07B-BBB402E729B5}" srcOrd="15" destOrd="0" presId="urn:microsoft.com/office/officeart/2005/8/layout/target3"/>
    <dgm:cxn modelId="{4CC54ADD-3E44-48A7-983B-CECADAC5AE8A}" type="presParOf" srcId="{333A1088-737F-45CB-B68E-254E46348037}" destId="{BD7C02D3-0A6E-4C1C-A3D5-C6F21E1ED151}" srcOrd="16" destOrd="0" presId="urn:microsoft.com/office/officeart/2005/8/layout/target3"/>
    <dgm:cxn modelId="{D047CCE2-BCA9-446D-A8C1-F5B74B602DEA}" type="presParOf" srcId="{333A1088-737F-45CB-B68E-254E46348037}" destId="{0E7F344A-C6A2-43B7-8E79-E7F7037DD3B8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03E9437E-04B2-43D4-B810-FEB9DBF6022D}" type="presParOf" srcId="{333A1088-737F-45CB-B68E-254E46348037}" destId="{57BB2A0E-F9ED-466B-87BF-D3CA6917C32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VY_32_INOVACE_18_SČÍTÁNÍ A ODČÍTÁNÍ_ČÍSLO 18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Číslo 18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BD7C02D3-0A6E-4C1C-A3D5-C6F21E1ED151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E7F344A-C6A2-43B7-8E79-E7F7037DD3B8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květen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93193240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600200"/>
          </a:xfrm>
        </p:spPr>
        <p:txBody>
          <a:bodyPr/>
          <a:lstStyle/>
          <a:p>
            <a:pPr algn="l"/>
            <a:r>
              <a:rPr lang="cs-CZ" sz="4400" b="1" dirty="0" smtClean="0">
                <a:solidFill>
                  <a:srgbClr val="FF0000"/>
                </a:solidFill>
                <a:effectLst/>
              </a:rPr>
              <a:t>ANOTACE</a:t>
            </a:r>
            <a:endParaRPr lang="cs-CZ" sz="4400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Prezentace je určena žákům 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1. ročníku ZŠ a je vhodná pro 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interaktivní tabuli.</a:t>
            </a:r>
          </a:p>
          <a:p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Slouží k upevnění probírané látky.</a:t>
            </a: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4707" y="-99392"/>
            <a:ext cx="6512511" cy="11430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VYPOČÍTEJ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46998" y="4603439"/>
            <a:ext cx="27334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1</a:t>
            </a:r>
            <a:r>
              <a:rPr lang="cs-CZ" sz="3000" dirty="0"/>
              <a:t>0</a:t>
            </a:r>
            <a:r>
              <a:rPr lang="cs-CZ" sz="3000" dirty="0" smtClean="0"/>
              <a:t>  +  8   =     18</a:t>
            </a:r>
            <a:endParaRPr lang="cs-CZ" sz="3000" dirty="0"/>
          </a:p>
        </p:txBody>
      </p:sp>
      <p:pic>
        <p:nvPicPr>
          <p:cNvPr id="4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752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10041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23330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36619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249908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97" y="2025168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17" y="2038457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737" y="2051746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857" y="2065035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977" y="2078324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97" y="2853584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17" y="2866873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737" y="2880162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857" y="2893451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977" y="2906740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309" y="3735156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429" y="3748445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549" y="3761734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459585"/>
            <a:ext cx="899769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9382" y="314670"/>
            <a:ext cx="6512511" cy="1143000"/>
          </a:xfrm>
        </p:spPr>
        <p:txBody>
          <a:bodyPr>
            <a:noAutofit/>
          </a:bodyPr>
          <a:lstStyle/>
          <a:p>
            <a:pPr algn="l"/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PŘEČTI  ČÍSLA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49036" y="1275884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815312"/>
              </p:ext>
            </p:extLst>
          </p:nvPr>
        </p:nvGraphicFramePr>
        <p:xfrm>
          <a:off x="971600" y="2132856"/>
          <a:ext cx="7560840" cy="648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11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12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13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14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15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16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17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18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19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20</a:t>
                      </a:r>
                      <a:endParaRPr lang="cs-CZ" sz="33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1259632" y="3531015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368436" y="355492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270376" y="354296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7541871" y="3531015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259632" y="5199143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368436" y="5188977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270376" y="5188977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7549480" y="5155381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18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3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62" y="3146510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866" y="3116988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670" y="3087466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312" y="3131481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61" y="4829920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315" y="4814891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69" y="4799862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312" y="4770876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99382" y="314670"/>
            <a:ext cx="6512511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l"/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ČÍSLA  ROZLOŽ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539552" y="1374371"/>
            <a:ext cx="7467600" cy="48737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300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sz="30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cs-CZ" sz="30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39364" y="1457670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10  +  __  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39364" y="2363767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11  +  __  </a:t>
            </a:r>
            <a:endParaRPr lang="cs-CZ" sz="4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239364" y="3247706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12  +  __  </a:t>
            </a:r>
            <a:endParaRPr lang="cs-CZ" sz="4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239364" y="4131645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13  +  __  </a:t>
            </a:r>
            <a:endParaRPr lang="cs-CZ" sz="4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239364" y="5015584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14  +  __  </a:t>
            </a:r>
            <a:endParaRPr lang="cs-CZ" sz="4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239364" y="5899523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15  +  __  </a:t>
            </a:r>
            <a:endParaRPr lang="cs-CZ" sz="4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20072" y="1457670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16  +  __  </a:t>
            </a:r>
            <a:endParaRPr lang="cs-CZ" sz="4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220072" y="2359711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17  +  __  </a:t>
            </a:r>
            <a:endParaRPr lang="cs-CZ" sz="4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20072" y="3261752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18  -  __  </a:t>
            </a:r>
            <a:endParaRPr lang="cs-CZ" sz="4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20072" y="4163793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=  19  -  __  </a:t>
            </a:r>
            <a:endParaRPr lang="cs-CZ" sz="4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220072" y="5065834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20  -  __  </a:t>
            </a:r>
            <a:endParaRPr lang="cs-CZ" sz="4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220072" y="5894180"/>
            <a:ext cx="3548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18  =  18  </a:t>
            </a:r>
            <a:r>
              <a:rPr lang="cs-CZ" sz="4000" dirty="0"/>
              <a:t>+</a:t>
            </a:r>
            <a:r>
              <a:rPr lang="cs-CZ" sz="4000" dirty="0" smtClean="0"/>
              <a:t>  __ 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24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78217" y="2529710"/>
            <a:ext cx="2808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78217" y="3512041"/>
            <a:ext cx="785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37" name="Obdélník 36"/>
          <p:cNvSpPr/>
          <p:nvPr/>
        </p:nvSpPr>
        <p:spPr>
          <a:xfrm>
            <a:off x="1964009" y="620688"/>
            <a:ext cx="47003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SLOVNÍ  ÚLOHA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73166" y="1988840"/>
            <a:ext cx="634019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Děti kreslily sluníčka.</a:t>
            </a:r>
          </a:p>
          <a:p>
            <a:r>
              <a:rPr lang="cs-CZ" sz="4000" dirty="0" smtClean="0"/>
              <a:t>Kreslilo 10 chlapců a 8 dívek.</a:t>
            </a:r>
          </a:p>
          <a:p>
            <a:r>
              <a:rPr lang="cs-CZ" sz="4000" dirty="0" smtClean="0"/>
              <a:t>Kolik bylo sluníček?</a:t>
            </a:r>
          </a:p>
          <a:p>
            <a:r>
              <a:rPr lang="cs-CZ" sz="4000" dirty="0" smtClean="0"/>
              <a:t>Výpočet: 10 + 8 =</a:t>
            </a:r>
          </a:p>
          <a:p>
            <a:r>
              <a:rPr lang="cs-CZ" sz="4000" dirty="0" smtClean="0"/>
              <a:t>Odpověď:</a:t>
            </a:r>
          </a:p>
          <a:p>
            <a:r>
              <a:rPr lang="cs-CZ" sz="4000" dirty="0" smtClean="0"/>
              <a:t>Bylo celkem__ sluníček.</a:t>
            </a:r>
          </a:p>
          <a:p>
            <a:endParaRPr lang="cs-CZ" sz="4000" dirty="0"/>
          </a:p>
        </p:txBody>
      </p:sp>
      <p:pic>
        <p:nvPicPr>
          <p:cNvPr id="3074" name="Picture 2" descr="C:\Users\Honza\AppData\Local\Microsoft\Windows\Temporary Internet Files\Content.IE5\P955B1X4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811664"/>
            <a:ext cx="1799539" cy="1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5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délník 36"/>
          <p:cNvSpPr/>
          <p:nvPr/>
        </p:nvSpPr>
        <p:spPr>
          <a:xfrm>
            <a:off x="1599298" y="645631"/>
            <a:ext cx="54900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VÝSLEDEK  JE  18 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Honza\AppData\Local\Microsoft\Windows\Temporary Internet Files\Content.IE5\TH656BGI\MC9004370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1433314" cy="143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onza\AppData\Local\Microsoft\Windows\Temporary Internet Files\Content.IE5\TH656BGI\MC9004370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81" y="3046625"/>
            <a:ext cx="1433314" cy="143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onza\AppData\Local\Microsoft\Windows\Temporary Internet Files\Content.IE5\TH656BGI\MC9004370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70" y="4464450"/>
            <a:ext cx="1433314" cy="143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340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614" y="4752482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C:\Users\Honza\AppData\Local\Microsoft\Windows\Temporary Internet Files\Content.IE5\B7WDPJ2L\MC9004331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465" y="2967349"/>
            <a:ext cx="1328192" cy="13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710" y="3307936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Honza\AppData\Local\Microsoft\Windows\Temporary Internet Files\Content.IE5\B7WDPJ2L\MC9004331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335" y="4490752"/>
            <a:ext cx="1328192" cy="13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445" y="4722800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Honza\AppData\Local\Microsoft\Windows\Temporary Internet Files\Content.IE5\KUIMTGS1\MC90043705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22" y="4752482"/>
            <a:ext cx="861135" cy="86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nza\AppData\Local\Microsoft\Windows\Temporary Internet Files\Content.IE5\P955B1X4\MC90043316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327" y="1415072"/>
            <a:ext cx="1400200" cy="14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Honza\AppData\Local\Microsoft\Windows\Temporary Internet Files\Content.IE5\KUIMTGS1\MC900437053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925" y="1922990"/>
            <a:ext cx="854515" cy="85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05764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Honza\AppData\Local\Microsoft\Windows\Temporary Internet Files\Content.IE5\NWD9CXS0\MC90043705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274" y="1942355"/>
            <a:ext cx="860876" cy="86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Honza\AppData\Local\Microsoft\Windows\Temporary Internet Files\Content.IE5\NWD9CXS0\MC900437055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029" y="3273154"/>
            <a:ext cx="926813" cy="92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31" y="4722800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5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627784" y="745400"/>
            <a:ext cx="34451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2204864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 + 8 =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3212976"/>
            <a:ext cx="18968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11 + 7 =</a:t>
            </a:r>
            <a:endParaRPr lang="cs-CZ" sz="4000" dirty="0"/>
          </a:p>
        </p:txBody>
      </p:sp>
      <p:sp>
        <p:nvSpPr>
          <p:cNvPr id="6" name="Ovál 5"/>
          <p:cNvSpPr/>
          <p:nvPr/>
        </p:nvSpPr>
        <p:spPr>
          <a:xfrm>
            <a:off x="3635896" y="2101607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669254" y="3109719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66707" y="4221088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12 + 6 =</a:t>
            </a:r>
            <a:endParaRPr lang="cs-CZ" sz="4000" dirty="0"/>
          </a:p>
        </p:txBody>
      </p:sp>
      <p:sp>
        <p:nvSpPr>
          <p:cNvPr id="10" name="Ovál 9"/>
          <p:cNvSpPr/>
          <p:nvPr/>
        </p:nvSpPr>
        <p:spPr>
          <a:xfrm>
            <a:off x="3635896" y="4117831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66707" y="5221382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13 + 5 =</a:t>
            </a:r>
            <a:endParaRPr lang="cs-CZ" sz="4000" dirty="0"/>
          </a:p>
        </p:txBody>
      </p:sp>
      <p:sp>
        <p:nvSpPr>
          <p:cNvPr id="12" name="Ovál 11"/>
          <p:cNvSpPr/>
          <p:nvPr/>
        </p:nvSpPr>
        <p:spPr>
          <a:xfrm>
            <a:off x="3635896" y="5118125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61384" y="2292988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14 + </a:t>
            </a:r>
            <a:r>
              <a:rPr lang="cs-CZ" sz="4000" dirty="0"/>
              <a:t>4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71969" y="3216007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15 + </a:t>
            </a:r>
            <a:r>
              <a:rPr lang="cs-CZ" sz="4000" dirty="0"/>
              <a:t>3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5" name="Ovál 14"/>
          <p:cNvSpPr/>
          <p:nvPr/>
        </p:nvSpPr>
        <p:spPr>
          <a:xfrm>
            <a:off x="7196754" y="2189731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7206448" y="3178600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71969" y="4220070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16 + </a:t>
            </a:r>
            <a:r>
              <a:rPr lang="cs-CZ" sz="4000" dirty="0"/>
              <a:t>2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18" name="Ovál 17"/>
          <p:cNvSpPr/>
          <p:nvPr/>
        </p:nvSpPr>
        <p:spPr>
          <a:xfrm>
            <a:off x="7258417" y="4127423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171969" y="5221382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17 + </a:t>
            </a:r>
            <a:r>
              <a:rPr lang="cs-CZ" sz="4000" dirty="0"/>
              <a:t>1</a:t>
            </a:r>
            <a:r>
              <a:rPr lang="cs-CZ" sz="4000" dirty="0" smtClean="0"/>
              <a:t> =</a:t>
            </a:r>
            <a:endParaRPr lang="cs-CZ" sz="4000" dirty="0"/>
          </a:p>
        </p:txBody>
      </p:sp>
      <p:sp>
        <p:nvSpPr>
          <p:cNvPr id="20" name="Ovál 19"/>
          <p:cNvSpPr/>
          <p:nvPr/>
        </p:nvSpPr>
        <p:spPr>
          <a:xfrm>
            <a:off x="7258417" y="5118125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Honza\AppData\Local\Microsoft\Windows\Temporary Internet Files\Content.IE5\KUIMTGS1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56" y="377111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64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5" grpId="0" animBg="1"/>
      <p:bldP spid="16" grpId="0" animBg="1"/>
      <p:bldP spid="18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Vlastní 5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FF0000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1121</TotalTime>
  <Words>221</Words>
  <Application>Microsoft Office PowerPoint</Application>
  <PresentationFormat>Předvádění na obrazovce 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ANOTACE</vt:lpstr>
      <vt:lpstr>VYPOČÍTEJ</vt:lpstr>
      <vt:lpstr>PŘEČTI  ČÍSLA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VY_32_INOVACE_18_SČÍTÁNÍ A ODČÍTÁNÍ_ČÍSLO 18</dc:title>
  <dc:creator>Adéla</dc:creator>
  <cp:lastModifiedBy>Černá Adéla</cp:lastModifiedBy>
  <cp:revision>179</cp:revision>
  <dcterms:created xsi:type="dcterms:W3CDTF">2011-08-12T09:27:27Z</dcterms:created>
  <dcterms:modified xsi:type="dcterms:W3CDTF">2012-05-22T14:55:51Z</dcterms:modified>
</cp:coreProperties>
</file>