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84" r:id="rId1"/>
  </p:sldMasterIdLst>
  <p:sldIdLst>
    <p:sldId id="257" r:id="rId2"/>
    <p:sldId id="265" r:id="rId3"/>
    <p:sldId id="258" r:id="rId4"/>
    <p:sldId id="261" r:id="rId5"/>
    <p:sldId id="271" r:id="rId6"/>
    <p:sldId id="270" r:id="rId7"/>
    <p:sldId id="269" r:id="rId8"/>
    <p:sldId id="272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9D7B26C5-4107-4FEC-AEDC-1716B250A1EF}" styleName="Styl Světlá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793D81CF-94F2-401A-BA57-92F5A7B2D0C5}" styleName="Styl Středně sytá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E9639D4-E3E2-4D34-9284-5A2195B3D0D7}" styleName="Styl Světlá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45" autoAdjust="0"/>
    <p:restoredTop sz="94660"/>
  </p:normalViewPr>
  <p:slideViewPr>
    <p:cSldViewPr>
      <p:cViewPr varScale="1">
        <p:scale>
          <a:sx n="87" d="100"/>
          <a:sy n="87" d="100"/>
        </p:scale>
        <p:origin x="-148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VY_32_INOVACE_19_SČÍTÁNÍ A ODČÍTÁNÍ_ČÍSLO 19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Adéla Černá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Číslo 19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4531281A-B574-48EA-B3D7-16D2572B1B56}">
      <dgm:prSet/>
      <dgm:spPr/>
      <dgm:t>
        <a:bodyPr/>
        <a:lstStyle/>
        <a:p>
          <a:pPr rtl="0"/>
          <a:r>
            <a:rPr lang="cs-CZ" dirty="0" smtClean="0"/>
            <a:t>Vytvořeno: květen 2012</a:t>
          </a:r>
          <a:endParaRPr lang="cs-CZ" dirty="0"/>
        </a:p>
      </dgm:t>
    </dgm:pt>
    <dgm:pt modelId="{67C7142D-4547-4527-8D8A-F9CC45FAA585}" type="parTrans" cxnId="{2C262072-0618-4698-AC04-87D5103B98C3}">
      <dgm:prSet/>
      <dgm:spPr/>
      <dgm:t>
        <a:bodyPr/>
        <a:lstStyle/>
        <a:p>
          <a:endParaRPr lang="cs-CZ"/>
        </a:p>
      </dgm:t>
    </dgm:pt>
    <dgm:pt modelId="{956FF150-C170-4610-B3C7-9A28EA96DDBA}" type="sibTrans" cxnId="{2C262072-0618-4698-AC04-87D5103B98C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03D04FC2-056E-4110-B07B-BBB402E729B5}" type="pres">
      <dgm:prSet presAssocID="{4531281A-B574-48EA-B3D7-16D2572B1B56}" presName="vertSpace6" presStyleLbl="node1" presStyleIdx="4" presStyleCnt="6"/>
      <dgm:spPr/>
      <dgm:t>
        <a:bodyPr/>
        <a:lstStyle/>
        <a:p>
          <a:endParaRPr lang="cs-CZ"/>
        </a:p>
      </dgm:t>
    </dgm:pt>
    <dgm:pt modelId="{BD7C02D3-0A6E-4C1C-A3D5-C6F21E1ED151}" type="pres">
      <dgm:prSet presAssocID="{4531281A-B574-48EA-B3D7-16D2572B1B56}" presName="circle6" presStyleLbl="node1" presStyleIdx="5" presStyleCnt="6"/>
      <dgm:spPr/>
      <dgm:t>
        <a:bodyPr/>
        <a:lstStyle/>
        <a:p>
          <a:endParaRPr lang="cs-CZ"/>
        </a:p>
      </dgm:t>
    </dgm:pt>
    <dgm:pt modelId="{0E7F344A-C6A2-43B7-8E79-E7F7037DD3B8}" type="pres">
      <dgm:prSet presAssocID="{4531281A-B574-48EA-B3D7-16D2572B1B5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7BB2A0E-F9ED-466B-87BF-D3CA6917C32A}" type="pres">
      <dgm:prSet presAssocID="{4531281A-B574-48EA-B3D7-16D2572B1B5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773EC6B-2E81-427C-B890-39B61335EF51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E37952A-8D07-47E3-B1B2-7858F3F8DAF8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B0EF732-34B2-4E02-9E76-F7D7B9D1D022}" type="presOf" srcId="{D1D4F407-5343-4D3F-B5B9-D407B03CAEB4}" destId="{AED2198E-93D5-4001-81B4-73124B309672}" srcOrd="1" destOrd="0" presId="urn:microsoft.com/office/officeart/2005/8/layout/target3"/>
    <dgm:cxn modelId="{5B7B66DE-1C23-4C83-8B10-F6A0009FD3B6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C262072-0618-4698-AC04-87D5103B98C3}" srcId="{757F3AB3-0718-4624-B441-E567A8F0AB56}" destId="{4531281A-B574-48EA-B3D7-16D2572B1B56}" srcOrd="5" destOrd="0" parTransId="{67C7142D-4547-4527-8D8A-F9CC45FAA585}" sibTransId="{956FF150-C170-4610-B3C7-9A28EA96DDBA}"/>
    <dgm:cxn modelId="{E4BF4683-FD2F-4A8A-9E7B-2F438CA2FACE}" type="presOf" srcId="{757F3AB3-0718-4624-B441-E567A8F0AB56}" destId="{333A1088-737F-45CB-B68E-254E46348037}" srcOrd="0" destOrd="0" presId="urn:microsoft.com/office/officeart/2005/8/layout/target3"/>
    <dgm:cxn modelId="{64DF7FB4-F07B-4A69-B468-35247763BEF0}" type="presOf" srcId="{D1B46980-6531-4606-95E6-44980827E919}" destId="{2BE915AB-18AA-4053-B92C-3BFC9ED204BB}" srcOrd="1" destOrd="0" presId="urn:microsoft.com/office/officeart/2005/8/layout/target3"/>
    <dgm:cxn modelId="{DA3EE670-C092-43B3-946F-0112A6DE8FF7}" type="presOf" srcId="{D8197B8C-B260-4A16-BDF4-0947B075E274}" destId="{5A5FFA88-C948-4069-8E93-59FA12366E83}" srcOrd="1" destOrd="0" presId="urn:microsoft.com/office/officeart/2005/8/layout/target3"/>
    <dgm:cxn modelId="{10EF3C4E-3848-4559-8866-751A3F76BAE3}" type="presOf" srcId="{B651F6E3-6281-48DB-9319-2AEAFDAE7572}" destId="{619D679B-A015-4ECF-8348-D1034C574F40}" srcOrd="0" destOrd="0" presId="urn:microsoft.com/office/officeart/2005/8/layout/target3"/>
    <dgm:cxn modelId="{B0D47932-40BB-47F3-8FD3-1062B8AE36B0}" type="presOf" srcId="{B651F6E3-6281-48DB-9319-2AEAFDAE7572}" destId="{6BB5E863-4638-4E1D-BFDE-399D028AC4ED}" srcOrd="1" destOrd="0" presId="urn:microsoft.com/office/officeart/2005/8/layout/target3"/>
    <dgm:cxn modelId="{562F1B9C-AB91-4862-A24B-8BE785AF60B1}" type="presOf" srcId="{4531281A-B574-48EA-B3D7-16D2572B1B56}" destId="{0E7F344A-C6A2-43B7-8E79-E7F7037DD3B8}" srcOrd="0" destOrd="0" presId="urn:microsoft.com/office/officeart/2005/8/layout/target3"/>
    <dgm:cxn modelId="{26E55EE2-04F5-4BEF-9160-DF710870EF48}" type="presOf" srcId="{4531281A-B574-48EA-B3D7-16D2572B1B56}" destId="{57BB2A0E-F9ED-466B-87BF-D3CA6917C32A}" srcOrd="1" destOrd="0" presId="urn:microsoft.com/office/officeart/2005/8/layout/target3"/>
    <dgm:cxn modelId="{BBDF84C2-58C3-403C-B7C8-5A0B31900B08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A42CA2E-AEF3-4657-8E41-AFEA93453B36}" type="presOf" srcId="{4C35D32F-0EAB-4CD7-82EE-45574DC2A586}" destId="{890E4F0B-2866-4A3F-A3C7-2A14B1797930}" srcOrd="1" destOrd="0" presId="urn:microsoft.com/office/officeart/2005/8/layout/target3"/>
    <dgm:cxn modelId="{E642AB49-6478-4DFE-9FF1-51916AC6AAFD}" type="presParOf" srcId="{333A1088-737F-45CB-B68E-254E46348037}" destId="{F5ABB229-8D3B-4694-996A-96F23CF14429}" srcOrd="0" destOrd="0" presId="urn:microsoft.com/office/officeart/2005/8/layout/target3"/>
    <dgm:cxn modelId="{DA65F393-5660-46D2-A8BC-A11770AF4864}" type="presParOf" srcId="{333A1088-737F-45CB-B68E-254E46348037}" destId="{F41139FD-01EE-4571-8B17-4FB00FC51163}" srcOrd="1" destOrd="0" presId="urn:microsoft.com/office/officeart/2005/8/layout/target3"/>
    <dgm:cxn modelId="{06A38326-B60C-4B4D-94AB-21C99298D158}" type="presParOf" srcId="{333A1088-737F-45CB-B68E-254E46348037}" destId="{D005CE8C-CC26-4C3E-AC11-E15060ECD759}" srcOrd="2" destOrd="0" presId="urn:microsoft.com/office/officeart/2005/8/layout/target3"/>
    <dgm:cxn modelId="{1134080E-6C41-4A6D-985D-3EC24C403CD1}" type="presParOf" srcId="{333A1088-737F-45CB-B68E-254E46348037}" destId="{2C702D82-9B77-49B7-9568-BB8EB47C3372}" srcOrd="3" destOrd="0" presId="urn:microsoft.com/office/officeart/2005/8/layout/target3"/>
    <dgm:cxn modelId="{4F1CA5D6-F3CB-4DF9-BD2E-6656625E8EEA}" type="presParOf" srcId="{333A1088-737F-45CB-B68E-254E46348037}" destId="{A52A0455-90FF-4808-ABD0-F02540D31D5A}" srcOrd="4" destOrd="0" presId="urn:microsoft.com/office/officeart/2005/8/layout/target3"/>
    <dgm:cxn modelId="{FE2C01D9-CC69-4239-8E0B-8F4592663844}" type="presParOf" srcId="{333A1088-737F-45CB-B68E-254E46348037}" destId="{6140AFEC-043D-4C43-A2F9-D0F5331DF3A3}" srcOrd="5" destOrd="0" presId="urn:microsoft.com/office/officeart/2005/8/layout/target3"/>
    <dgm:cxn modelId="{81B787D4-C191-4DA4-9873-E40944247E22}" type="presParOf" srcId="{333A1088-737F-45CB-B68E-254E46348037}" destId="{9358AC05-5D7D-4327-9F80-1AD486AEA664}" srcOrd="6" destOrd="0" presId="urn:microsoft.com/office/officeart/2005/8/layout/target3"/>
    <dgm:cxn modelId="{322DA52F-B54E-4228-BD2C-63AFE5BCCD62}" type="presParOf" srcId="{333A1088-737F-45CB-B68E-254E46348037}" destId="{313FC574-E1CD-4FB4-B054-0B805CE0447D}" srcOrd="7" destOrd="0" presId="urn:microsoft.com/office/officeart/2005/8/layout/target3"/>
    <dgm:cxn modelId="{76377943-4D4D-4C16-89B6-C09BB7472FD7}" type="presParOf" srcId="{333A1088-737F-45CB-B68E-254E46348037}" destId="{619D679B-A015-4ECF-8348-D1034C574F40}" srcOrd="8" destOrd="0" presId="urn:microsoft.com/office/officeart/2005/8/layout/target3"/>
    <dgm:cxn modelId="{A1A67EC2-E408-4E28-9F72-D9ECFA736A0D}" type="presParOf" srcId="{333A1088-737F-45CB-B68E-254E46348037}" destId="{322283A8-4A27-4CDA-BAE3-F381106A9174}" srcOrd="9" destOrd="0" presId="urn:microsoft.com/office/officeart/2005/8/layout/target3"/>
    <dgm:cxn modelId="{E58A21DC-CB00-42E1-AF4D-37F0C8EDE5E4}" type="presParOf" srcId="{333A1088-737F-45CB-B68E-254E46348037}" destId="{FFC9F71D-1B4F-4AD9-A4A6-86ADEFC8AF5C}" srcOrd="10" destOrd="0" presId="urn:microsoft.com/office/officeart/2005/8/layout/target3"/>
    <dgm:cxn modelId="{259D65F9-E91D-4C6C-8562-7C279B0D9E7F}" type="presParOf" srcId="{333A1088-737F-45CB-B68E-254E46348037}" destId="{25B08C86-7E15-44DC-BE7F-FFB55DD49D12}" srcOrd="11" destOrd="0" presId="urn:microsoft.com/office/officeart/2005/8/layout/target3"/>
    <dgm:cxn modelId="{4D37DC93-FC63-4349-BA6A-58FB795F5A60}" type="presParOf" srcId="{333A1088-737F-45CB-B68E-254E46348037}" destId="{76644BE8-9D7C-4C09-B250-3D10AF48CBB7}" srcOrd="12" destOrd="0" presId="urn:microsoft.com/office/officeart/2005/8/layout/target3"/>
    <dgm:cxn modelId="{888EC16B-1D8B-4E1C-8826-F927976E30D8}" type="presParOf" srcId="{333A1088-737F-45CB-B68E-254E46348037}" destId="{EE85B701-7295-41C0-BA7A-34D3756A2AE6}" srcOrd="13" destOrd="0" presId="urn:microsoft.com/office/officeart/2005/8/layout/target3"/>
    <dgm:cxn modelId="{C9E66D0D-9800-4192-BB71-A6EEAE9F983C}" type="presParOf" srcId="{333A1088-737F-45CB-B68E-254E46348037}" destId="{8BEBB6EC-1DAA-4CAC-8A25-BC0FCBD5DBD5}" srcOrd="14" destOrd="0" presId="urn:microsoft.com/office/officeart/2005/8/layout/target3"/>
    <dgm:cxn modelId="{0C30D98A-877A-414C-9ED3-E25BCA20CF95}" type="presParOf" srcId="{333A1088-737F-45CB-B68E-254E46348037}" destId="{03D04FC2-056E-4110-B07B-BBB402E729B5}" srcOrd="15" destOrd="0" presId="urn:microsoft.com/office/officeart/2005/8/layout/target3"/>
    <dgm:cxn modelId="{4CC54ADD-3E44-48A7-983B-CECADAC5AE8A}" type="presParOf" srcId="{333A1088-737F-45CB-B68E-254E46348037}" destId="{BD7C02D3-0A6E-4C1C-A3D5-C6F21E1ED151}" srcOrd="16" destOrd="0" presId="urn:microsoft.com/office/officeart/2005/8/layout/target3"/>
    <dgm:cxn modelId="{D047CCE2-BCA9-446D-A8C1-F5B74B602DEA}" type="presParOf" srcId="{333A1088-737F-45CB-B68E-254E46348037}" destId="{0E7F344A-C6A2-43B7-8E79-E7F7037DD3B8}" srcOrd="17" destOrd="0" presId="urn:microsoft.com/office/officeart/2005/8/layout/target3"/>
    <dgm:cxn modelId="{3CD0FE25-6EAA-495F-B11F-4E044892F448}" type="presParOf" srcId="{333A1088-737F-45CB-B68E-254E46348037}" destId="{AED2198E-93D5-4001-81B4-73124B309672}" srcOrd="18" destOrd="0" presId="urn:microsoft.com/office/officeart/2005/8/layout/target3"/>
    <dgm:cxn modelId="{0C92C671-C775-4BE2-AA77-D6CC8D49E0A7}" type="presParOf" srcId="{333A1088-737F-45CB-B68E-254E46348037}" destId="{2BE915AB-18AA-4053-B92C-3BFC9ED204BB}" srcOrd="19" destOrd="0" presId="urn:microsoft.com/office/officeart/2005/8/layout/target3"/>
    <dgm:cxn modelId="{3B6146DE-31A5-434D-8705-C771541957F8}" type="presParOf" srcId="{333A1088-737F-45CB-B68E-254E46348037}" destId="{6BB5E863-4638-4E1D-BFDE-399D028AC4ED}" srcOrd="20" destOrd="0" presId="urn:microsoft.com/office/officeart/2005/8/layout/target3"/>
    <dgm:cxn modelId="{12639699-95A5-433B-A634-52C303237A5E}" type="presParOf" srcId="{333A1088-737F-45CB-B68E-254E46348037}" destId="{5A5FFA88-C948-4069-8E93-59FA12366E83}" srcOrd="21" destOrd="0" presId="urn:microsoft.com/office/officeart/2005/8/layout/target3"/>
    <dgm:cxn modelId="{1F593C37-452D-4B47-A629-E931FC33C0EF}" type="presParOf" srcId="{333A1088-737F-45CB-B68E-254E46348037}" destId="{890E4F0B-2866-4A3F-A3C7-2A14B1797930}" srcOrd="22" destOrd="0" presId="urn:microsoft.com/office/officeart/2005/8/layout/target3"/>
    <dgm:cxn modelId="{03E9437E-04B2-43D4-B810-FEB9DBF6022D}" type="presParOf" srcId="{333A1088-737F-45CB-B68E-254E46348037}" destId="{57BB2A0E-F9ED-466B-87BF-D3CA6917C32A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5000" dist="25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ZŠ Týnec nad Labem</a:t>
          </a:r>
          <a:endParaRPr lang="cs-CZ" sz="14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5000" dist="25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Adéla Černá</a:t>
          </a:r>
          <a:endParaRPr lang="cs-CZ" sz="14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5000" dist="25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VY_32_INOVACE_19_SČÍTÁNÍ A ODČÍTÁNÍ_ČÍSLO 19</a:t>
          </a:r>
          <a:endParaRPr lang="cs-CZ" sz="14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5000" dist="25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Číslo 19</a:t>
          </a:r>
          <a:endParaRPr lang="cs-CZ" sz="1400" kern="1200" dirty="0"/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5000" dist="25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CZ.1.07/1.4.00/21.1921</a:t>
          </a:r>
          <a:endParaRPr lang="cs-CZ" sz="1400" kern="1200" dirty="0"/>
        </a:p>
      </dsp:txBody>
      <dsp:txXfrm>
        <a:off x="1273857" y="1273857"/>
        <a:ext cx="5350878" cy="318465"/>
      </dsp:txXfrm>
    </dsp:sp>
    <dsp:sp modelId="{BD7C02D3-0A6E-4C1C-A3D5-C6F21E1ED151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5000" dist="25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0E7F344A-C6A2-43B7-8E79-E7F7037DD3B8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Vytvořeno: květen 2012</a:t>
          </a:r>
          <a:endParaRPr lang="cs-CZ" sz="14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285" r:id="rId1"/>
    <p:sldLayoutId id="2147484286" r:id="rId2"/>
    <p:sldLayoutId id="2147484287" r:id="rId3"/>
    <p:sldLayoutId id="2147484288" r:id="rId4"/>
    <p:sldLayoutId id="2147484289" r:id="rId5"/>
    <p:sldLayoutId id="2147484290" r:id="rId6"/>
    <p:sldLayoutId id="2147484291" r:id="rId7"/>
    <p:sldLayoutId id="2147484292" r:id="rId8"/>
    <p:sldLayoutId id="2147484293" r:id="rId9"/>
    <p:sldLayoutId id="2147484294" r:id="rId10"/>
    <p:sldLayoutId id="2147484295" r:id="rId11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png"/><Relationship Id="rId7" Type="http://schemas.openxmlformats.org/officeDocument/2006/relationships/image" Target="../media/image10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jpeg"/><Relationship Id="rId10" Type="http://schemas.openxmlformats.org/officeDocument/2006/relationships/image" Target="../media/image13.png"/><Relationship Id="rId4" Type="http://schemas.openxmlformats.org/officeDocument/2006/relationships/image" Target="../media/image7.png"/><Relationship Id="rId9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085851424"/>
              </p:ext>
            </p:extLst>
          </p:nvPr>
        </p:nvGraphicFramePr>
        <p:xfrm>
          <a:off x="2195736" y="988718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4823818"/>
            <a:ext cx="5407152" cy="10454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8781" y="1268760"/>
            <a:ext cx="1592995" cy="2214116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229600" cy="1600200"/>
          </a:xfrm>
        </p:spPr>
        <p:txBody>
          <a:bodyPr/>
          <a:lstStyle/>
          <a:p>
            <a:pPr algn="l"/>
            <a:r>
              <a:rPr lang="cs-CZ" sz="4400" b="1" dirty="0" smtClean="0">
                <a:solidFill>
                  <a:srgbClr val="00B050"/>
                </a:solidFill>
                <a:effectLst/>
              </a:rPr>
              <a:t>ANOTACE</a:t>
            </a:r>
            <a:endParaRPr lang="cs-CZ" sz="4400" b="1" dirty="0">
              <a:solidFill>
                <a:srgbClr val="00B050"/>
              </a:solidFill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525963"/>
          </a:xfrm>
        </p:spPr>
        <p:txBody>
          <a:bodyPr>
            <a:normAutofit/>
          </a:bodyPr>
          <a:lstStyle/>
          <a:p>
            <a:r>
              <a:rPr lang="cs-CZ" sz="3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Prezentace je určena žákům </a:t>
            </a:r>
          </a:p>
          <a:p>
            <a:pPr marL="0" indent="0">
              <a:buNone/>
            </a:pPr>
            <a:r>
              <a:rPr lang="cs-CZ" sz="3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1. ročníku ZŠ a je vhodná pro </a:t>
            </a:r>
          </a:p>
          <a:p>
            <a:pPr marL="0" indent="0">
              <a:buNone/>
            </a:pPr>
            <a:r>
              <a:rPr lang="cs-CZ" sz="3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interaktivní tabuli.</a:t>
            </a:r>
          </a:p>
          <a:p>
            <a:r>
              <a:rPr lang="cs-CZ" sz="3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Slouží k upevnění probírané látky.</a:t>
            </a:r>
          </a:p>
          <a:p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9105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4707" y="-99392"/>
            <a:ext cx="6512511" cy="1143000"/>
          </a:xfrm>
        </p:spPr>
        <p:txBody>
          <a:bodyPr>
            <a:normAutofit/>
          </a:bodyPr>
          <a:lstStyle/>
          <a:p>
            <a:r>
              <a:rPr lang="cs-CZ" sz="44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itchFamily="18" charset="0"/>
              </a:rPr>
              <a:t>VYPOČÍTEJ</a:t>
            </a:r>
            <a:endParaRPr lang="cs-CZ" sz="44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447004" y="5438166"/>
            <a:ext cx="2637260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/>
              <a:t>1</a:t>
            </a:r>
            <a:r>
              <a:rPr lang="cs-CZ" sz="3000" dirty="0"/>
              <a:t>0</a:t>
            </a:r>
            <a:r>
              <a:rPr lang="cs-CZ" sz="3000" dirty="0" smtClean="0"/>
              <a:t>  +  </a:t>
            </a:r>
            <a:r>
              <a:rPr lang="cs-CZ" sz="3000" dirty="0"/>
              <a:t>9</a:t>
            </a:r>
            <a:r>
              <a:rPr lang="cs-CZ" sz="3000" dirty="0" smtClean="0"/>
              <a:t>  =     19</a:t>
            </a:r>
            <a:endParaRPr lang="cs-CZ" sz="3000" dirty="0"/>
          </a:p>
        </p:txBody>
      </p:sp>
      <p:pic>
        <p:nvPicPr>
          <p:cNvPr id="1026" name="Picture 2" descr="C:\Users\Honza\AppData\Local\Microsoft\Windows\Temporary Internet Files\Content.IE5\NQN016I7\MC9001929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052736"/>
            <a:ext cx="1111658" cy="1045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2" descr="C:\Users\Honza\AppData\Local\Microsoft\Windows\Temporary Internet Files\Content.IE5\NQN016I7\MC9001929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34182" y="1052736"/>
            <a:ext cx="1111658" cy="1045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2" descr="C:\Users\Honza\AppData\Local\Microsoft\Windows\Temporary Internet Files\Content.IE5\NQN016I7\MC9001929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0780" y="1052736"/>
            <a:ext cx="1111658" cy="1045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2" descr="C:\Users\Honza\AppData\Local\Microsoft\Windows\Temporary Internet Files\Content.IE5\NQN016I7\MC9001929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7378" y="1052736"/>
            <a:ext cx="1111658" cy="1045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2" descr="C:\Users\Honza\AppData\Local\Microsoft\Windows\Temporary Internet Files\Content.IE5\NQN016I7\MC9001929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3976" y="1052736"/>
            <a:ext cx="1111658" cy="1045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" name="Picture 2" descr="C:\Users\Honza\AppData\Local\Microsoft\Windows\Temporary Internet Files\Content.IE5\NQN016I7\MC9001929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098327"/>
            <a:ext cx="1111658" cy="1045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" name="Picture 2" descr="C:\Users\Honza\AppData\Local\Microsoft\Windows\Temporary Internet Files\Content.IE5\NQN016I7\MC9001929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34182" y="2098327"/>
            <a:ext cx="1111658" cy="1045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" name="Picture 2" descr="C:\Users\Honza\AppData\Local\Microsoft\Windows\Temporary Internet Files\Content.IE5\NQN016I7\MC9001929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0780" y="2098327"/>
            <a:ext cx="1111658" cy="1045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5" name="Picture 2" descr="C:\Users\Honza\AppData\Local\Microsoft\Windows\Temporary Internet Files\Content.IE5\NQN016I7\MC9001929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7378" y="2098327"/>
            <a:ext cx="1111658" cy="1045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6" name="Picture 2" descr="C:\Users\Honza\AppData\Local\Microsoft\Windows\Temporary Internet Files\Content.IE5\NQN016I7\MC9001929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3976" y="2098327"/>
            <a:ext cx="1111658" cy="1045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7" name="Picture 2" descr="C:\Users\Honza\AppData\Local\Microsoft\Windows\Temporary Internet Files\Content.IE5\NQN016I7\MC9001929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136354"/>
            <a:ext cx="1111658" cy="1045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8" name="Picture 2" descr="C:\Users\Honza\AppData\Local\Microsoft\Windows\Temporary Internet Files\Content.IE5\NQN016I7\MC9001929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34182" y="3136354"/>
            <a:ext cx="1111658" cy="1045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9" name="Picture 2" descr="C:\Users\Honza\AppData\Local\Microsoft\Windows\Temporary Internet Files\Content.IE5\NQN016I7\MC9001929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0780" y="3136354"/>
            <a:ext cx="1111658" cy="1045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0" name="Picture 2" descr="C:\Users\Honza\AppData\Local\Microsoft\Windows\Temporary Internet Files\Content.IE5\NQN016I7\MC9001929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7378" y="3136354"/>
            <a:ext cx="1111658" cy="1045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" name="Picture 2" descr="C:\Users\Honza\AppData\Local\Microsoft\Windows\Temporary Internet Files\Content.IE5\NQN016I7\MC9001929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3976" y="3136354"/>
            <a:ext cx="1111658" cy="1045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2" name="Picture 2" descr="C:\Users\Honza\AppData\Local\Microsoft\Windows\Temporary Internet Files\Content.IE5\NQN016I7\MC9001929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160527"/>
            <a:ext cx="1111658" cy="1045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3" name="Picture 2" descr="C:\Users\Honza\AppData\Local\Microsoft\Windows\Temporary Internet Files\Content.IE5\NQN016I7\MC9001929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34182" y="4160527"/>
            <a:ext cx="1111658" cy="1045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4" name="Picture 2" descr="C:\Users\Honza\AppData\Local\Microsoft\Windows\Temporary Internet Files\Content.IE5\NQN016I7\MC9001929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0780" y="4160527"/>
            <a:ext cx="1111658" cy="1045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7" name="Picture 2" descr="C:\Users\Honza\AppData\Local\Microsoft\Windows\Temporary Internet Files\Content.IE5\NQN016I7\MC9001929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7378" y="4160527"/>
            <a:ext cx="1111658" cy="1045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8" name="Picture 2" descr="C:\Users\Honza\AppData\Local\Microsoft\Windows\Temporary Internet Files\Content.IE5\NQN016I7\MC9001929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5192369"/>
            <a:ext cx="1111658" cy="1045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99382" y="314670"/>
            <a:ext cx="6512511" cy="1143000"/>
          </a:xfrm>
        </p:spPr>
        <p:txBody>
          <a:bodyPr>
            <a:noAutofit/>
          </a:bodyPr>
          <a:lstStyle/>
          <a:p>
            <a:pPr algn="l"/>
            <a:r>
              <a:rPr lang="cs-CZ" sz="44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PŘEČTI  ČÍSLA</a:t>
            </a:r>
            <a:endParaRPr lang="cs-CZ" sz="4400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549036" y="1275884"/>
            <a:ext cx="7467600" cy="48737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    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</a:t>
            </a:r>
            <a:endParaRPr lang="cs-CZ" sz="30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30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17815312"/>
              </p:ext>
            </p:extLst>
          </p:nvPr>
        </p:nvGraphicFramePr>
        <p:xfrm>
          <a:off x="971600" y="2132856"/>
          <a:ext cx="7560840" cy="64807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56084"/>
                <a:gridCol w="756084"/>
                <a:gridCol w="756084"/>
                <a:gridCol w="756084"/>
                <a:gridCol w="756084"/>
                <a:gridCol w="756084"/>
                <a:gridCol w="756084"/>
                <a:gridCol w="756084"/>
                <a:gridCol w="756084"/>
                <a:gridCol w="756084"/>
              </a:tblGrid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sz="3300" dirty="0" smtClean="0"/>
                        <a:t>11</a:t>
                      </a:r>
                      <a:endParaRPr lang="cs-CZ" sz="33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300" dirty="0" smtClean="0"/>
                        <a:t>12</a:t>
                      </a:r>
                      <a:endParaRPr lang="cs-CZ" sz="33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300" dirty="0" smtClean="0"/>
                        <a:t>13</a:t>
                      </a:r>
                      <a:endParaRPr lang="cs-CZ" sz="33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300" dirty="0" smtClean="0"/>
                        <a:t>14</a:t>
                      </a:r>
                      <a:endParaRPr lang="cs-CZ" sz="33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300" dirty="0" smtClean="0"/>
                        <a:t>15</a:t>
                      </a:r>
                      <a:endParaRPr lang="cs-CZ" sz="33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300" dirty="0" smtClean="0"/>
                        <a:t>16</a:t>
                      </a:r>
                      <a:endParaRPr lang="cs-CZ" sz="33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300" dirty="0" smtClean="0"/>
                        <a:t>17</a:t>
                      </a:r>
                      <a:endParaRPr lang="cs-CZ" sz="33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300" dirty="0" smtClean="0"/>
                        <a:t>18</a:t>
                      </a:r>
                      <a:endParaRPr lang="cs-CZ" sz="33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300" dirty="0" smtClean="0"/>
                        <a:t>19</a:t>
                      </a:r>
                      <a:endParaRPr lang="cs-CZ" sz="33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300" dirty="0" smtClean="0"/>
                        <a:t>20</a:t>
                      </a:r>
                      <a:endParaRPr lang="cs-CZ" sz="33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Zaoblený obdélník 5"/>
          <p:cNvSpPr/>
          <p:nvPr/>
        </p:nvSpPr>
        <p:spPr>
          <a:xfrm>
            <a:off x="892812" y="3578840"/>
            <a:ext cx="914400" cy="914400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11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2555776" y="3578840"/>
            <a:ext cx="914400" cy="914400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12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4355976" y="3578840"/>
            <a:ext cx="914400" cy="914400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13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6012160" y="3595168"/>
            <a:ext cx="914400" cy="914400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14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7564466" y="3610916"/>
            <a:ext cx="914400" cy="914400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15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1829807" y="5190467"/>
            <a:ext cx="914400" cy="914400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16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3707904" y="5155381"/>
            <a:ext cx="914400" cy="914400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17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5270376" y="5155381"/>
            <a:ext cx="914400" cy="914400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18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6804248" y="5155381"/>
            <a:ext cx="914400" cy="914400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19</a:t>
            </a:r>
            <a:endParaRPr lang="cs-CZ" sz="4000" dirty="0">
              <a:solidFill>
                <a:schemeClr val="tx1"/>
              </a:solidFill>
            </a:endParaRPr>
          </a:p>
        </p:txBody>
      </p:sp>
      <p:pic>
        <p:nvPicPr>
          <p:cNvPr id="2050" name="Picture 2" descr="C:\Users\Honza\AppData\Local\Microsoft\Windows\Temporary Internet Files\Content.IE5\NQN016I7\MC9001929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370" y="3464710"/>
            <a:ext cx="1410192" cy="1326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2" descr="C:\Users\Honza\AppData\Local\Microsoft\Windows\Temporary Internet Files\Content.IE5\NQN016I7\MC9001929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0227" y="3464710"/>
            <a:ext cx="1410192" cy="1326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2" descr="C:\Users\Honza\AppData\Local\Microsoft\Windows\Temporary Internet Files\Content.IE5\NQN016I7\MC9001929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65104" y="3404925"/>
            <a:ext cx="1410192" cy="1326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2" descr="C:\Users\Honza\AppData\Local\Microsoft\Windows\Temporary Internet Files\Content.IE5\NQN016I7\MC9001929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8980" y="3404925"/>
            <a:ext cx="1410192" cy="1326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2" descr="C:\Users\Honza\AppData\Local\Microsoft\Windows\Temporary Internet Files\Content.IE5\NQN016I7\MC9001929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5031" y="3404925"/>
            <a:ext cx="1410192" cy="1326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2" descr="C:\Users\Honza\AppData\Local\Microsoft\Windows\Temporary Internet Files\Content.IE5\NQN016I7\MC9001929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2784" y="4984476"/>
            <a:ext cx="1410192" cy="1326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2" descr="C:\Users\Honza\AppData\Local\Microsoft\Windows\Temporary Internet Files\Content.IE5\NQN016I7\MC9001929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88610" y="5002913"/>
            <a:ext cx="1410192" cy="1326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2" descr="C:\Users\Honza\AppData\Local\Microsoft\Windows\Temporary Internet Files\Content.IE5\NQN016I7\MC9001929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9653" y="5002913"/>
            <a:ext cx="1410192" cy="1326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2" descr="C:\Users\Honza\AppData\Local\Microsoft\Windows\Temporary Internet Files\Content.IE5\NQN016I7\MC9001929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0696" y="5002913"/>
            <a:ext cx="1410192" cy="1326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58726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0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1099382" y="314670"/>
            <a:ext cx="6512511" cy="1143000"/>
          </a:xfrm>
          <a:prstGeom prst="rect">
            <a:avLst/>
          </a:prstGeom>
        </p:spPr>
        <p:txBody>
          <a:bodyPr>
            <a:noAutofit/>
          </a:bodyPr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54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pPr algn="l"/>
            <a:r>
              <a:rPr lang="cs-CZ" sz="44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ČÍSLA  ROZLOŽ</a:t>
            </a:r>
            <a:endParaRPr lang="cs-CZ" sz="4400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3"/>
          <p:cNvSpPr txBox="1">
            <a:spLocks/>
          </p:cNvSpPr>
          <p:nvPr/>
        </p:nvSpPr>
        <p:spPr>
          <a:xfrm>
            <a:off x="539552" y="1374371"/>
            <a:ext cx="7467600" cy="4873752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3000" smtClean="0">
                <a:latin typeface="Times New Roman" pitchFamily="18" charset="0"/>
                <a:cs typeface="Times New Roman" pitchFamily="18" charset="0"/>
              </a:rPr>
              <a:t>     </a:t>
            </a:r>
            <a:endParaRPr lang="cs-CZ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Font typeface="Arial" pitchFamily="34" charset="0"/>
              <a:buNone/>
            </a:pPr>
            <a:endParaRPr lang="cs-CZ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Font typeface="Arial" pitchFamily="34" charset="0"/>
              <a:buNone/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       </a:t>
            </a:r>
            <a:endParaRPr lang="cs-CZ" sz="300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Font typeface="Arial" pitchFamily="34" charset="0"/>
              <a:buNone/>
            </a:pPr>
            <a:endParaRPr lang="cs-CZ" sz="300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Font typeface="Arial" pitchFamily="34" charset="0"/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239364" y="1457670"/>
            <a:ext cx="35486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19  =  10  +  __  </a:t>
            </a:r>
            <a:endParaRPr lang="cs-CZ" sz="4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239364" y="2363767"/>
            <a:ext cx="35486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19  =  11  +  __  </a:t>
            </a:r>
            <a:endParaRPr lang="cs-CZ" sz="40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239364" y="3247706"/>
            <a:ext cx="35486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19  =  12  +  __  </a:t>
            </a:r>
            <a:endParaRPr lang="cs-CZ" sz="40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1239364" y="4131645"/>
            <a:ext cx="35486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19  =  13  +  __  </a:t>
            </a:r>
            <a:endParaRPr lang="cs-CZ" sz="4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239364" y="5015584"/>
            <a:ext cx="35486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19  =  14  +  __  </a:t>
            </a:r>
            <a:endParaRPr lang="cs-CZ" sz="40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1239364" y="5899523"/>
            <a:ext cx="35486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19  =  15  +  __  </a:t>
            </a:r>
            <a:endParaRPr lang="cs-CZ" sz="40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220072" y="1457670"/>
            <a:ext cx="35486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19  =  16  +  __  </a:t>
            </a:r>
            <a:endParaRPr lang="cs-CZ" sz="40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220072" y="2359711"/>
            <a:ext cx="35486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19  =  17  +  __  </a:t>
            </a:r>
            <a:endParaRPr lang="cs-CZ" sz="40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5220072" y="3261752"/>
            <a:ext cx="35486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19  =  18  +  __  </a:t>
            </a:r>
            <a:endParaRPr lang="cs-CZ" sz="40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5220072" y="4163793"/>
            <a:ext cx="35486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19  =  19  -  __  </a:t>
            </a:r>
            <a:endParaRPr lang="cs-CZ" sz="40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5220072" y="5065834"/>
            <a:ext cx="35486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19  =  20  -  __  </a:t>
            </a:r>
            <a:endParaRPr lang="cs-CZ" sz="40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5220072" y="5894180"/>
            <a:ext cx="35486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18  =  17  +  __  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2441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178217" y="2529710"/>
            <a:ext cx="28084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/>
              <a:t> </a:t>
            </a:r>
            <a:endParaRPr lang="cs-CZ" sz="3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78217" y="3512041"/>
            <a:ext cx="78579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/>
              <a:t> </a:t>
            </a:r>
            <a:endParaRPr lang="cs-CZ" sz="3000" dirty="0"/>
          </a:p>
        </p:txBody>
      </p:sp>
      <p:sp>
        <p:nvSpPr>
          <p:cNvPr id="37" name="Obdélník 36"/>
          <p:cNvSpPr/>
          <p:nvPr/>
        </p:nvSpPr>
        <p:spPr>
          <a:xfrm>
            <a:off x="1964009" y="620688"/>
            <a:ext cx="4700326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SLOVNÍ  ÚLOHA</a:t>
            </a:r>
            <a:endParaRPr lang="cs-CZ" sz="44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873166" y="1988840"/>
            <a:ext cx="7851829" cy="4401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Na louku přiletělo 10 motýlů.</a:t>
            </a:r>
          </a:p>
          <a:p>
            <a:r>
              <a:rPr lang="cs-CZ" sz="4000" dirty="0" smtClean="0"/>
              <a:t>Po chvilce přiletělo dalších 9 motýlů.</a:t>
            </a:r>
          </a:p>
          <a:p>
            <a:r>
              <a:rPr lang="cs-CZ" sz="4000" dirty="0" smtClean="0"/>
              <a:t>Kolik bylo motýlů?</a:t>
            </a:r>
          </a:p>
          <a:p>
            <a:r>
              <a:rPr lang="cs-CZ" sz="4000" dirty="0" smtClean="0"/>
              <a:t>Výpočet: 10 + 9 =</a:t>
            </a:r>
          </a:p>
          <a:p>
            <a:r>
              <a:rPr lang="cs-CZ" sz="4000" dirty="0" smtClean="0"/>
              <a:t>Odpověď:</a:t>
            </a:r>
          </a:p>
          <a:p>
            <a:r>
              <a:rPr lang="cs-CZ" sz="4000" dirty="0" smtClean="0"/>
              <a:t>Bylo celkem__ motýlů.</a:t>
            </a:r>
          </a:p>
          <a:p>
            <a:endParaRPr lang="cs-CZ" sz="4000" dirty="0"/>
          </a:p>
        </p:txBody>
      </p:sp>
      <p:pic>
        <p:nvPicPr>
          <p:cNvPr id="3" name="Picture 2" descr="C:\Users\Honza\AppData\Local\Microsoft\Windows\Temporary Internet Files\Content.IE5\NQN016I7\MC9001929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3356992"/>
            <a:ext cx="2479810" cy="23324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41852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Obdélník 36"/>
          <p:cNvSpPr/>
          <p:nvPr/>
        </p:nvSpPr>
        <p:spPr>
          <a:xfrm>
            <a:off x="1599298" y="645631"/>
            <a:ext cx="5490029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just"/>
            <a:r>
              <a:rPr lang="cs-CZ" sz="4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44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VÝSLEDEK  JE  18 </a:t>
            </a:r>
            <a:endParaRPr lang="cs-CZ" sz="44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 descr="C:\Users\Honza\AppData\Local\Microsoft\Windows\Temporary Internet Files\Content.IE5\TH656BGI\MC90043705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628800"/>
            <a:ext cx="1433314" cy="1433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:\Users\Honza\AppData\Local\Microsoft\Windows\Temporary Internet Files\Content.IE5\TH656BGI\MC90043705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3981" y="3046625"/>
            <a:ext cx="1433314" cy="1433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Honza\AppData\Local\Microsoft\Windows\Temporary Internet Files\Content.IE5\TH656BGI\MC90043705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8370" y="4464450"/>
            <a:ext cx="1433314" cy="1433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Honza\AppData\Local\Microsoft\Windows\Temporary Internet Files\Content.IE5\IBMIW9I8\MC90043705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913409"/>
            <a:ext cx="864096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4" descr="C:\Users\Honza\AppData\Local\Microsoft\Windows\Temporary Internet Files\Content.IE5\TH656BGI\MC900437051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0614" y="4752482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7" descr="C:\Users\Honza\AppData\Local\Microsoft\Windows\Temporary Internet Files\Content.IE5\B7WDPJ2L\MC90043316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9465" y="2967349"/>
            <a:ext cx="1328192" cy="13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4" descr="C:\Users\Honza\AppData\Local\Microsoft\Windows\Temporary Internet Files\Content.IE5\TH656BGI\MC900437051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4710" y="3307936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7" descr="C:\Users\Honza\AppData\Local\Microsoft\Windows\Temporary Internet Files\Content.IE5\B7WDPJ2L\MC90043316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1335" y="4490752"/>
            <a:ext cx="1328192" cy="13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3" descr="C:\Users\Honza\AppData\Local\Microsoft\Windows\Temporary Internet Files\Content.IE5\IBMIW9I8\MC90043705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7445" y="4722800"/>
            <a:ext cx="864096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2" descr="C:\Users\Honza\AppData\Local\Microsoft\Windows\Temporary Internet Files\Content.IE5\KUIMTGS1\MC900437052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7537" y="1954137"/>
            <a:ext cx="861135" cy="8611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Honza\AppData\Local\Microsoft\Windows\Temporary Internet Files\Content.IE5\P955B1X4\MC900433161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9327" y="1415072"/>
            <a:ext cx="1400200" cy="14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C:\Users\Honza\AppData\Local\Microsoft\Windows\Temporary Internet Files\Content.IE5\KUIMTGS1\MC900437053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3735" y="4755217"/>
            <a:ext cx="854515" cy="854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3" descr="C:\Users\Honza\AppData\Local\Microsoft\Windows\Temporary Internet Files\Content.IE5\IBMIW9I8\MC90043705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4705764"/>
            <a:ext cx="864096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C:\Users\Honza\AppData\Local\Microsoft\Windows\Temporary Internet Files\Content.IE5\NWD9CXS0\MC900437054[1]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4274" y="1942355"/>
            <a:ext cx="860876" cy="860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C:\Users\Honza\AppData\Local\Microsoft\Windows\Temporary Internet Files\Content.IE5\NWD9CXS0\MC900437055[1].pn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2029" y="3273154"/>
            <a:ext cx="926813" cy="926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418529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627784" y="745400"/>
            <a:ext cx="344517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VYPOČÍTEJ</a:t>
            </a:r>
            <a:endParaRPr lang="cs-CZ" sz="44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547664" y="2204864"/>
            <a:ext cx="191590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10 + 9 =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547664" y="3212976"/>
            <a:ext cx="189686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11 + 8 =</a:t>
            </a:r>
            <a:endParaRPr lang="cs-CZ" sz="4000" dirty="0"/>
          </a:p>
        </p:txBody>
      </p:sp>
      <p:sp>
        <p:nvSpPr>
          <p:cNvPr id="6" name="Ovál 5"/>
          <p:cNvSpPr/>
          <p:nvPr/>
        </p:nvSpPr>
        <p:spPr>
          <a:xfrm>
            <a:off x="3635896" y="2101607"/>
            <a:ext cx="914400" cy="914400"/>
          </a:xfrm>
          <a:prstGeom prst="ellipse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19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3669254" y="3109719"/>
            <a:ext cx="914400" cy="914400"/>
          </a:xfrm>
          <a:prstGeom prst="ellipse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19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566707" y="4221088"/>
            <a:ext cx="191590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12 + 7 =</a:t>
            </a:r>
            <a:endParaRPr lang="cs-CZ" sz="4000" dirty="0"/>
          </a:p>
        </p:txBody>
      </p:sp>
      <p:sp>
        <p:nvSpPr>
          <p:cNvPr id="10" name="Ovál 9"/>
          <p:cNvSpPr/>
          <p:nvPr/>
        </p:nvSpPr>
        <p:spPr>
          <a:xfrm>
            <a:off x="3635896" y="4117831"/>
            <a:ext cx="914400" cy="914400"/>
          </a:xfrm>
          <a:prstGeom prst="ellipse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19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566707" y="5221382"/>
            <a:ext cx="191590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13 + 6 =</a:t>
            </a:r>
            <a:endParaRPr lang="cs-CZ" sz="4000" dirty="0"/>
          </a:p>
        </p:txBody>
      </p:sp>
      <p:sp>
        <p:nvSpPr>
          <p:cNvPr id="12" name="Ovál 11"/>
          <p:cNvSpPr/>
          <p:nvPr/>
        </p:nvSpPr>
        <p:spPr>
          <a:xfrm>
            <a:off x="3635896" y="5118125"/>
            <a:ext cx="914400" cy="914400"/>
          </a:xfrm>
          <a:prstGeom prst="ellipse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19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161384" y="2292988"/>
            <a:ext cx="191590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14 + </a:t>
            </a:r>
            <a:r>
              <a:rPr lang="cs-CZ" sz="4000" dirty="0"/>
              <a:t>5</a:t>
            </a:r>
            <a:r>
              <a:rPr lang="cs-CZ" sz="4000" dirty="0" smtClean="0"/>
              <a:t> =</a:t>
            </a:r>
            <a:endParaRPr lang="cs-CZ" sz="4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171969" y="3216007"/>
            <a:ext cx="191590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15 + </a:t>
            </a:r>
            <a:r>
              <a:rPr lang="cs-CZ" sz="4000" dirty="0"/>
              <a:t>4</a:t>
            </a:r>
            <a:r>
              <a:rPr lang="cs-CZ" sz="4000" dirty="0" smtClean="0"/>
              <a:t> =</a:t>
            </a:r>
            <a:endParaRPr lang="cs-CZ" sz="4000" dirty="0"/>
          </a:p>
        </p:txBody>
      </p:sp>
      <p:sp>
        <p:nvSpPr>
          <p:cNvPr id="15" name="Ovál 14"/>
          <p:cNvSpPr/>
          <p:nvPr/>
        </p:nvSpPr>
        <p:spPr>
          <a:xfrm>
            <a:off x="7196754" y="2189731"/>
            <a:ext cx="914400" cy="914400"/>
          </a:xfrm>
          <a:prstGeom prst="ellipse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19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7206448" y="3178600"/>
            <a:ext cx="914400" cy="914400"/>
          </a:xfrm>
          <a:prstGeom prst="ellipse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19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171969" y="4220070"/>
            <a:ext cx="191590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16 + </a:t>
            </a:r>
            <a:r>
              <a:rPr lang="cs-CZ" sz="4000" dirty="0"/>
              <a:t>3</a:t>
            </a:r>
            <a:r>
              <a:rPr lang="cs-CZ" sz="4000" dirty="0" smtClean="0"/>
              <a:t> =</a:t>
            </a:r>
            <a:endParaRPr lang="cs-CZ" sz="4000" dirty="0"/>
          </a:p>
        </p:txBody>
      </p:sp>
      <p:sp>
        <p:nvSpPr>
          <p:cNvPr id="18" name="Ovál 17"/>
          <p:cNvSpPr/>
          <p:nvPr/>
        </p:nvSpPr>
        <p:spPr>
          <a:xfrm>
            <a:off x="7258417" y="4127423"/>
            <a:ext cx="914400" cy="914400"/>
          </a:xfrm>
          <a:prstGeom prst="ellipse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19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171969" y="5221382"/>
            <a:ext cx="191590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17 + </a:t>
            </a:r>
            <a:r>
              <a:rPr lang="cs-CZ" sz="4000" dirty="0"/>
              <a:t>2</a:t>
            </a:r>
            <a:r>
              <a:rPr lang="cs-CZ" sz="4000" dirty="0" smtClean="0"/>
              <a:t> =</a:t>
            </a:r>
            <a:endParaRPr lang="cs-CZ" sz="4000" dirty="0"/>
          </a:p>
        </p:txBody>
      </p:sp>
      <p:sp>
        <p:nvSpPr>
          <p:cNvPr id="20" name="Ovál 19"/>
          <p:cNvSpPr/>
          <p:nvPr/>
        </p:nvSpPr>
        <p:spPr>
          <a:xfrm>
            <a:off x="7258417" y="5118125"/>
            <a:ext cx="914400" cy="914400"/>
          </a:xfrm>
          <a:prstGeom prst="ellipse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19</a:t>
            </a:r>
            <a:endParaRPr lang="cs-CZ" sz="3600" dirty="0">
              <a:solidFill>
                <a:schemeClr val="tx1"/>
              </a:solidFill>
            </a:endParaRPr>
          </a:p>
        </p:txBody>
      </p:sp>
      <p:pic>
        <p:nvPicPr>
          <p:cNvPr id="4098" name="Picture 2" descr="C:\Users\Honza\AppData\Local\Microsoft\Windows\Temporary Internet Files\Content.IE5\NWD9CXS0\MC90043758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06157"/>
            <a:ext cx="1892300" cy="1695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786413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10" grpId="0" animBg="1"/>
      <p:bldP spid="12" grpId="0" animBg="1"/>
      <p:bldP spid="15" grpId="0" animBg="1"/>
      <p:bldP spid="16" grpId="0" animBg="1"/>
      <p:bldP spid="18" grpId="0" animBg="1"/>
      <p:bldP spid="2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40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40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7467600" cy="4873752"/>
          </a:xfrm>
        </p:spPr>
        <p:txBody>
          <a:bodyPr>
            <a:normAutofit/>
          </a:bodyPr>
          <a:lstStyle/>
          <a:p>
            <a:r>
              <a:rPr lang="cs-CZ" sz="2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http://microsoft.com</a:t>
            </a:r>
          </a:p>
        </p:txBody>
      </p:sp>
    </p:spTree>
    <p:extLst>
      <p:ext uri="{BB962C8B-B14F-4D97-AF65-F5344CB8AC3E}">
        <p14:creationId xmlns:p14="http://schemas.microsoft.com/office/powerpoint/2010/main" val="3568400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Vlastní 4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5DC258"/>
      </a:accent1>
      <a:accent2>
        <a:srgbClr val="5DC258"/>
      </a:accent2>
      <a:accent3>
        <a:srgbClr val="5DC258"/>
      </a:accent3>
      <a:accent4>
        <a:srgbClr val="5DC258"/>
      </a:accent4>
      <a:accent5>
        <a:srgbClr val="5DC258"/>
      </a:accent5>
      <a:accent6>
        <a:srgbClr val="5DC258"/>
      </a:accent6>
      <a:hlink>
        <a:srgbClr val="66AACD"/>
      </a:hlink>
      <a:folHlink>
        <a:srgbClr val="809DB3"/>
      </a:folHlink>
    </a:clrScheme>
    <a:fontScheme name="Vlastní 1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1143</TotalTime>
  <Words>224</Words>
  <Application>Microsoft Office PowerPoint</Application>
  <PresentationFormat>Předvádění na obrazovce (4:3)</PresentationFormat>
  <Paragraphs>81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Exekutivní</vt:lpstr>
      <vt:lpstr>Prezentace aplikace PowerPoint</vt:lpstr>
      <vt:lpstr>ANOTACE</vt:lpstr>
      <vt:lpstr>VYPOČÍTEJ</vt:lpstr>
      <vt:lpstr>PŘEČTI  ČÍSLA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VY_32_INOVACE_19_SČÍTÁNÍ A ODČÍTÁNÍ_ČÍSLO 19</dc:title>
  <dc:creator>Adéla</dc:creator>
  <cp:lastModifiedBy>Černá Adéla</cp:lastModifiedBy>
  <cp:revision>183</cp:revision>
  <dcterms:created xsi:type="dcterms:W3CDTF">2011-08-12T09:27:27Z</dcterms:created>
  <dcterms:modified xsi:type="dcterms:W3CDTF">2012-05-22T14:56:54Z</dcterms:modified>
</cp:coreProperties>
</file>