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84" r:id="rId1"/>
  </p:sldMasterIdLst>
  <p:sldIdLst>
    <p:sldId id="257" r:id="rId2"/>
    <p:sldId id="265" r:id="rId3"/>
    <p:sldId id="258" r:id="rId4"/>
    <p:sldId id="261" r:id="rId5"/>
    <p:sldId id="271" r:id="rId6"/>
    <p:sldId id="270" r:id="rId7"/>
    <p:sldId id="269" r:id="rId8"/>
    <p:sldId id="272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87" d="100"/>
          <a:sy n="87" d="100"/>
        </p:scale>
        <p:origin x="-14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VY_32_INOVACE_20_SČÍTÁNÍ A ODČÍTÁNÍ_ČÍSLO 20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Číslo 20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531281A-B574-48EA-B3D7-16D2572B1B56}">
      <dgm:prSet/>
      <dgm:spPr/>
      <dgm:t>
        <a:bodyPr/>
        <a:lstStyle/>
        <a:p>
          <a:pPr rtl="0"/>
          <a:r>
            <a:rPr lang="cs-CZ" dirty="0" smtClean="0"/>
            <a:t>Vytvořeno: květen 2012</a:t>
          </a:r>
          <a:endParaRPr lang="cs-CZ" dirty="0"/>
        </a:p>
      </dgm:t>
    </dgm:pt>
    <dgm:pt modelId="{67C7142D-4547-4527-8D8A-F9CC45FAA585}" type="parTrans" cxnId="{2C262072-0618-4698-AC04-87D5103B98C3}">
      <dgm:prSet/>
      <dgm:spPr/>
      <dgm:t>
        <a:bodyPr/>
        <a:lstStyle/>
        <a:p>
          <a:endParaRPr lang="cs-CZ"/>
        </a:p>
      </dgm:t>
    </dgm:pt>
    <dgm:pt modelId="{956FF150-C170-4610-B3C7-9A28EA96DDBA}" type="sibTrans" cxnId="{2C262072-0618-4698-AC04-87D5103B98C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03D04FC2-056E-4110-B07B-BBB402E729B5}" type="pres">
      <dgm:prSet presAssocID="{4531281A-B574-48EA-B3D7-16D2572B1B56}" presName="vertSpace6" presStyleLbl="node1" presStyleIdx="4" presStyleCnt="6"/>
      <dgm:spPr/>
      <dgm:t>
        <a:bodyPr/>
        <a:lstStyle/>
        <a:p>
          <a:endParaRPr lang="cs-CZ"/>
        </a:p>
      </dgm:t>
    </dgm:pt>
    <dgm:pt modelId="{BD7C02D3-0A6E-4C1C-A3D5-C6F21E1ED151}" type="pres">
      <dgm:prSet presAssocID="{4531281A-B574-48EA-B3D7-16D2572B1B56}" presName="circle6" presStyleLbl="node1" presStyleIdx="5" presStyleCnt="6"/>
      <dgm:spPr/>
      <dgm:t>
        <a:bodyPr/>
        <a:lstStyle/>
        <a:p>
          <a:endParaRPr lang="cs-CZ"/>
        </a:p>
      </dgm:t>
    </dgm:pt>
    <dgm:pt modelId="{0E7F344A-C6A2-43B7-8E79-E7F7037DD3B8}" type="pres">
      <dgm:prSet presAssocID="{4531281A-B574-48EA-B3D7-16D2572B1B5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BB2A0E-F9ED-466B-87BF-D3CA6917C32A}" type="pres">
      <dgm:prSet presAssocID="{4531281A-B574-48EA-B3D7-16D2572B1B5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262072-0618-4698-AC04-87D5103B98C3}" srcId="{757F3AB3-0718-4624-B441-E567A8F0AB56}" destId="{4531281A-B574-48EA-B3D7-16D2572B1B56}" srcOrd="5" destOrd="0" parTransId="{67C7142D-4547-4527-8D8A-F9CC45FAA585}" sibTransId="{956FF150-C170-4610-B3C7-9A28EA96DDBA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562F1B9C-AB91-4862-A24B-8BE785AF60B1}" type="presOf" srcId="{4531281A-B574-48EA-B3D7-16D2572B1B56}" destId="{0E7F344A-C6A2-43B7-8E79-E7F7037DD3B8}" srcOrd="0" destOrd="0" presId="urn:microsoft.com/office/officeart/2005/8/layout/target3"/>
    <dgm:cxn modelId="{26E55EE2-04F5-4BEF-9160-DF710870EF48}" type="presOf" srcId="{4531281A-B574-48EA-B3D7-16D2572B1B56}" destId="{57BB2A0E-F9ED-466B-87BF-D3CA6917C32A}" srcOrd="1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0C30D98A-877A-414C-9ED3-E25BCA20CF95}" type="presParOf" srcId="{333A1088-737F-45CB-B68E-254E46348037}" destId="{03D04FC2-056E-4110-B07B-BBB402E729B5}" srcOrd="15" destOrd="0" presId="urn:microsoft.com/office/officeart/2005/8/layout/target3"/>
    <dgm:cxn modelId="{4CC54ADD-3E44-48A7-983B-CECADAC5AE8A}" type="presParOf" srcId="{333A1088-737F-45CB-B68E-254E46348037}" destId="{BD7C02D3-0A6E-4C1C-A3D5-C6F21E1ED151}" srcOrd="16" destOrd="0" presId="urn:microsoft.com/office/officeart/2005/8/layout/target3"/>
    <dgm:cxn modelId="{D047CCE2-BCA9-446D-A8C1-F5B74B602DEA}" type="presParOf" srcId="{333A1088-737F-45CB-B68E-254E46348037}" destId="{0E7F344A-C6A2-43B7-8E79-E7F7037DD3B8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03E9437E-04B2-43D4-B810-FEB9DBF6022D}" type="presParOf" srcId="{333A1088-737F-45CB-B68E-254E46348037}" destId="{57BB2A0E-F9ED-466B-87BF-D3CA6917C32A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Adéla Černá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VY_32_INOVACE_20_SČÍTÁNÍ A ODČÍTÁNÍ_ČÍSLO 20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Číslo 20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BD7C02D3-0A6E-4C1C-A3D5-C6F21E1ED151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E7F344A-C6A2-43B7-8E79-E7F7037DD3B8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květen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86747907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600200"/>
          </a:xfrm>
        </p:spPr>
        <p:txBody>
          <a:bodyPr/>
          <a:lstStyle/>
          <a:p>
            <a:pPr algn="l"/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4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/>
          </a:bodyPr>
          <a:lstStyle/>
          <a:p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Prezentace je určena žákům 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1. ročníku ZŠ a je vhodná pro 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interaktivní tabuli.</a:t>
            </a:r>
          </a:p>
          <a:p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Slouží k upevnění probírané látky.</a:t>
            </a:r>
          </a:p>
          <a:p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707" y="-99392"/>
            <a:ext cx="6512511" cy="114300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VYPOČÍTEJ</a:t>
            </a:r>
            <a:endParaRPr lang="cs-CZ" sz="4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447004" y="5649583"/>
            <a:ext cx="282962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1</a:t>
            </a:r>
            <a:r>
              <a:rPr lang="cs-CZ" sz="3000" dirty="0"/>
              <a:t>0</a:t>
            </a:r>
            <a:r>
              <a:rPr lang="cs-CZ" sz="3000" dirty="0" smtClean="0"/>
              <a:t>  +  10  =     20</a:t>
            </a:r>
            <a:endParaRPr lang="cs-CZ" sz="3000" dirty="0"/>
          </a:p>
        </p:txBody>
      </p:sp>
      <p:pic>
        <p:nvPicPr>
          <p:cNvPr id="1032" name="Picture 8" descr="C:\Users\Honza\AppData\Local\Microsoft\Windows\Temporary Internet Files\Content.IE5\NQN016I7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24744"/>
            <a:ext cx="1112354" cy="1105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8" descr="C:\Users\Honza\AppData\Local\Microsoft\Windows\Temporary Internet Files\Content.IE5\NQN016I7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124744"/>
            <a:ext cx="1112354" cy="1105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8" descr="C:\Users\Honza\AppData\Local\Microsoft\Windows\Temporary Internet Files\Content.IE5\NQN016I7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124744"/>
            <a:ext cx="1112354" cy="1105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8" descr="C:\Users\Honza\AppData\Local\Microsoft\Windows\Temporary Internet Files\Content.IE5\NQN016I7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124744"/>
            <a:ext cx="1112354" cy="1105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8" descr="C:\Users\Honza\AppData\Local\Microsoft\Windows\Temporary Internet Files\Content.IE5\NQN016I7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124744"/>
            <a:ext cx="1112354" cy="1105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8" descr="C:\Users\Honza\AppData\Local\Microsoft\Windows\Temporary Internet Files\Content.IE5\NQN016I7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095" y="2229922"/>
            <a:ext cx="1112354" cy="1105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8" descr="C:\Users\Honza\AppData\Local\Microsoft\Windows\Temporary Internet Files\Content.IE5\NQN016I7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239" y="2229922"/>
            <a:ext cx="1112354" cy="1105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8" descr="C:\Users\Honza\AppData\Local\Microsoft\Windows\Temporary Internet Files\Content.IE5\NQN016I7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4383" y="2229922"/>
            <a:ext cx="1112354" cy="1105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8" descr="C:\Users\Honza\AppData\Local\Microsoft\Windows\Temporary Internet Files\Content.IE5\NQN016I7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27" y="2229922"/>
            <a:ext cx="1112354" cy="1105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8" descr="C:\Users\Honza\AppData\Local\Microsoft\Windows\Temporary Internet Files\Content.IE5\NQN016I7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671" y="2229922"/>
            <a:ext cx="1112354" cy="1105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8" descr="C:\Users\Honza\AppData\Local\Microsoft\Windows\Temporary Internet Files\Content.IE5\NQN016I7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62149"/>
            <a:ext cx="1112354" cy="1105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8" descr="C:\Users\Honza\AppData\Local\Microsoft\Windows\Temporary Internet Files\Content.IE5\NQN016I7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362149"/>
            <a:ext cx="1112354" cy="1105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8" descr="C:\Users\Honza\AppData\Local\Microsoft\Windows\Temporary Internet Files\Content.IE5\NQN016I7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362149"/>
            <a:ext cx="1112354" cy="1105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8" descr="C:\Users\Honza\AppData\Local\Microsoft\Windows\Temporary Internet Files\Content.IE5\NQN016I7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362149"/>
            <a:ext cx="1112354" cy="1105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8" descr="C:\Users\Honza\AppData\Local\Microsoft\Windows\Temporary Internet Files\Content.IE5\NQN016I7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362149"/>
            <a:ext cx="1112354" cy="1105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8" descr="C:\Users\Honza\AppData\Local\Microsoft\Windows\Temporary Internet Files\Content.IE5\NQN016I7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633" y="4466667"/>
            <a:ext cx="1112354" cy="1105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8" descr="C:\Users\Honza\AppData\Local\Microsoft\Windows\Temporary Internet Files\Content.IE5\NQN016I7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7777" y="4466667"/>
            <a:ext cx="1112354" cy="1105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8" descr="C:\Users\Honza\AppData\Local\Microsoft\Windows\Temporary Internet Files\Content.IE5\NQN016I7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3921" y="4466667"/>
            <a:ext cx="1112354" cy="1105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8" descr="C:\Users\Honza\AppData\Local\Microsoft\Windows\Temporary Internet Files\Content.IE5\NQN016I7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0065" y="4466667"/>
            <a:ext cx="1112354" cy="1105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8" descr="C:\Users\Honza\AppData\Local\Microsoft\Windows\Temporary Internet Files\Content.IE5\NQN016I7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6209" y="4466667"/>
            <a:ext cx="1112354" cy="1105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8" descr="C:\Users\Honza\AppData\Local\Microsoft\Windows\Temporary Internet Files\Content.IE5\NQN016I7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571845"/>
            <a:ext cx="1112354" cy="1105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9382" y="314670"/>
            <a:ext cx="6512511" cy="1143000"/>
          </a:xfrm>
        </p:spPr>
        <p:txBody>
          <a:bodyPr>
            <a:noAutofit/>
          </a:bodyPr>
          <a:lstStyle/>
          <a:p>
            <a:pPr algn="l"/>
            <a:r>
              <a:rPr lang="cs-CZ" sz="4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PŘEČTI  ČÍSLA</a:t>
            </a:r>
            <a:endParaRPr lang="cs-CZ" sz="4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49036" y="1275884"/>
            <a:ext cx="7467600" cy="48737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</a:t>
            </a: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7815312"/>
              </p:ext>
            </p:extLst>
          </p:nvPr>
        </p:nvGraphicFramePr>
        <p:xfrm>
          <a:off x="971600" y="2132856"/>
          <a:ext cx="7560840" cy="6480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56084"/>
                <a:gridCol w="756084"/>
                <a:gridCol w="756084"/>
                <a:gridCol w="756084"/>
                <a:gridCol w="756084"/>
                <a:gridCol w="756084"/>
                <a:gridCol w="756084"/>
                <a:gridCol w="756084"/>
                <a:gridCol w="756084"/>
                <a:gridCol w="756084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11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12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13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14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15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16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17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18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19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20</a:t>
                      </a:r>
                      <a:endParaRPr lang="cs-CZ" sz="33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Zaoblený obdélník 5"/>
          <p:cNvSpPr/>
          <p:nvPr/>
        </p:nvSpPr>
        <p:spPr>
          <a:xfrm>
            <a:off x="892812" y="3578840"/>
            <a:ext cx="914400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17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555776" y="3578840"/>
            <a:ext cx="914400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355976" y="3578840"/>
            <a:ext cx="914400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18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012160" y="3595168"/>
            <a:ext cx="914400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20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564466" y="3610916"/>
            <a:ext cx="914400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11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892812" y="5155381"/>
            <a:ext cx="914400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555776" y="5156871"/>
            <a:ext cx="914400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4355976" y="5172216"/>
            <a:ext cx="914400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16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012160" y="5215270"/>
            <a:ext cx="914400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7564466" y="5155381"/>
            <a:ext cx="914400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19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3" name="Picture 2" descr="C:\Users\Honza\AppData\Local\Microsoft\Windows\Temporary Internet Files\Content.IE5\NQN016I7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389" y="3698411"/>
            <a:ext cx="921257" cy="915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2" descr="C:\Users\Honza\AppData\Local\Microsoft\Windows\Temporary Internet Files\Content.IE5\NQN016I7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423" y="3750637"/>
            <a:ext cx="921257" cy="915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2" descr="C:\Users\Honza\AppData\Local\Microsoft\Windows\Temporary Internet Files\Content.IE5\NQN016I7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9118" y="3777136"/>
            <a:ext cx="921257" cy="915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2" descr="C:\Users\Honza\AppData\Local\Microsoft\Windows\Temporary Internet Files\Content.IE5\NQN016I7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5303" y="3784241"/>
            <a:ext cx="921257" cy="915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2" descr="C:\Users\Honza\AppData\Local\Microsoft\Windows\Temporary Internet Files\Content.IE5\NQN016I7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553" y="3784241"/>
            <a:ext cx="921257" cy="915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2" descr="C:\Users\Honza\AppData\Local\Microsoft\Windows\Temporary Internet Files\Content.IE5\NQN016I7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914" y="5358468"/>
            <a:ext cx="921257" cy="915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2" descr="C:\Users\Honza\AppData\Local\Microsoft\Windows\Temporary Internet Files\Content.IE5\NQN016I7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3883" y="5358468"/>
            <a:ext cx="921257" cy="915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2" descr="C:\Users\Honza\AppData\Local\Microsoft\Windows\Temporary Internet Files\Content.IE5\NQN016I7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8290" y="5371910"/>
            <a:ext cx="921257" cy="915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2" descr="C:\Users\Honza\AppData\Local\Microsoft\Windows\Temporary Internet Files\Content.IE5\NQN016I7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5816" y="5371910"/>
            <a:ext cx="921257" cy="915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2" descr="C:\Users\Honza\AppData\Local\Microsoft\Windows\Temporary Internet Files\Content.IE5\NQN016I7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4466" y="5371910"/>
            <a:ext cx="921257" cy="915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8726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99382" y="314670"/>
            <a:ext cx="6512511" cy="1143000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/>
            <a:r>
              <a:rPr lang="cs-CZ" sz="4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ČÍSLA  ROZLOŽ</a:t>
            </a:r>
            <a:endParaRPr lang="cs-CZ" sz="4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3"/>
          <p:cNvSpPr txBox="1">
            <a:spLocks/>
          </p:cNvSpPr>
          <p:nvPr/>
        </p:nvSpPr>
        <p:spPr>
          <a:xfrm>
            <a:off x="539552" y="1374371"/>
            <a:ext cx="7467600" cy="487375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000" smtClean="0">
                <a:latin typeface="Times New Roman" pitchFamily="18" charset="0"/>
                <a:cs typeface="Times New Roman" pitchFamily="18" charset="0"/>
              </a:rPr>
              <a:t>     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       </a:t>
            </a:r>
            <a:endParaRPr lang="cs-CZ" sz="300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sz="300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39364" y="1457670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20  =  10  +  __  </a:t>
            </a:r>
            <a:endParaRPr lang="cs-CZ" sz="4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239364" y="2363767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20  =  11  +  __  </a:t>
            </a:r>
            <a:endParaRPr lang="cs-CZ" sz="4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239364" y="3247706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20  =  12  +  __  </a:t>
            </a:r>
            <a:endParaRPr lang="cs-CZ" sz="4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239364" y="4131645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20  =  13  +  __  </a:t>
            </a:r>
            <a:endParaRPr lang="cs-CZ" sz="4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239364" y="5015584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20  =  14  +  __  </a:t>
            </a:r>
            <a:endParaRPr lang="cs-CZ" sz="4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239364" y="5899523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20  =  15  +  __  </a:t>
            </a:r>
            <a:endParaRPr lang="cs-CZ" sz="4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220072" y="1457670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20  =  16  +  __  </a:t>
            </a:r>
            <a:endParaRPr lang="cs-CZ" sz="4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220072" y="2359711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20  =  17  +  __  </a:t>
            </a:r>
            <a:endParaRPr lang="cs-CZ" sz="4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220072" y="3261752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20  =  18  +  __  </a:t>
            </a:r>
            <a:endParaRPr lang="cs-CZ" sz="4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220072" y="4163793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20  =  19  +  __  </a:t>
            </a:r>
            <a:endParaRPr lang="cs-CZ" sz="4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220072" y="5065834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20  =  20  -  __  </a:t>
            </a:r>
            <a:endParaRPr lang="cs-CZ" sz="4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220072" y="5894180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20  =  20  +  __ 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2441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78217" y="2529710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78217" y="3512041"/>
            <a:ext cx="7857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37" name="Obdélník 36"/>
          <p:cNvSpPr/>
          <p:nvPr/>
        </p:nvSpPr>
        <p:spPr>
          <a:xfrm>
            <a:off x="1964009" y="620688"/>
            <a:ext cx="470032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SLOVNÍ  ÚLOHA</a:t>
            </a:r>
            <a:endParaRPr lang="cs-CZ" sz="4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73166" y="1988840"/>
            <a:ext cx="7824578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Na ulici bylo 10 lidí s deštníky.</a:t>
            </a:r>
          </a:p>
          <a:p>
            <a:r>
              <a:rPr lang="cs-CZ" sz="4000" dirty="0" smtClean="0"/>
              <a:t>Po chvilce přiletělo přišlo dalších 10.</a:t>
            </a:r>
          </a:p>
          <a:p>
            <a:r>
              <a:rPr lang="cs-CZ" sz="4000" dirty="0" smtClean="0"/>
              <a:t>Kolik bylo deštníků?</a:t>
            </a:r>
          </a:p>
          <a:p>
            <a:r>
              <a:rPr lang="cs-CZ" sz="4000" dirty="0" smtClean="0"/>
              <a:t>Výpočet: 10 + 10 =</a:t>
            </a:r>
          </a:p>
          <a:p>
            <a:r>
              <a:rPr lang="cs-CZ" sz="4000" dirty="0" smtClean="0"/>
              <a:t>Odpověď:</a:t>
            </a:r>
          </a:p>
          <a:p>
            <a:r>
              <a:rPr lang="cs-CZ" sz="4000" dirty="0" smtClean="0"/>
              <a:t>Bylo celkem__ deštníků.</a:t>
            </a:r>
          </a:p>
          <a:p>
            <a:endParaRPr lang="cs-CZ" sz="4000" dirty="0"/>
          </a:p>
        </p:txBody>
      </p:sp>
      <p:pic>
        <p:nvPicPr>
          <p:cNvPr id="3074" name="Picture 2" descr="C:\Users\Honza\AppData\Local\Microsoft\Windows\Temporary Internet Files\Content.IE5\NQN016I7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541207"/>
            <a:ext cx="1842516" cy="1830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1852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Obdélník 36"/>
          <p:cNvSpPr/>
          <p:nvPr/>
        </p:nvSpPr>
        <p:spPr>
          <a:xfrm>
            <a:off x="1599298" y="645631"/>
            <a:ext cx="549002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VÝSLEDEK  JE  20 </a:t>
            </a:r>
            <a:endParaRPr lang="cs-CZ" sz="4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Honza\AppData\Local\Microsoft\Windows\Temporary Internet Files\Content.IE5\TH656BG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28800"/>
            <a:ext cx="1433314" cy="143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Honza\AppData\Local\Microsoft\Windows\Temporary Internet Files\Content.IE5\TH656BG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981" y="3046625"/>
            <a:ext cx="1433314" cy="143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Honza\AppData\Local\Microsoft\Windows\Temporary Internet Files\Content.IE5\TH656BG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370" y="4464450"/>
            <a:ext cx="1433314" cy="143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onza\AppData\Local\Microsoft\Windows\Temporary Internet Files\Content.IE5\IBMIW9I8\MC90043705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913409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C:\Users\Honza\AppData\Local\Microsoft\Windows\Temporary Internet Files\Content.IE5\TH656BGI\MC90043705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0614" y="4752482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7" descr="C:\Users\Honza\AppData\Local\Microsoft\Windows\Temporary Internet Files\Content.IE5\B7WDPJ2L\MC9004331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7699" y="1766358"/>
            <a:ext cx="1328192" cy="1328192"/>
          </a:xfrm>
          <a:prstGeom prst="rect">
            <a:avLst/>
          </a:prstGeom>
          <a:solidFill>
            <a:schemeClr val="bg2"/>
          </a:solidFill>
          <a:extLst/>
        </p:spPr>
      </p:pic>
      <p:pic>
        <p:nvPicPr>
          <p:cNvPr id="21" name="Picture 4" descr="C:\Users\Honza\AppData\Local\Microsoft\Windows\Temporary Internet Files\Content.IE5\TH656BGI\MC90043705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4710" y="3307936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7" descr="C:\Users\Honza\AppData\Local\Microsoft\Windows\Temporary Internet Files\Content.IE5\B7WDPJ2L\MC9004331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806" y="4386146"/>
            <a:ext cx="1328192" cy="13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C:\Users\Honza\AppData\Local\Microsoft\Windows\Temporary Internet Files\Content.IE5\IBMIW9I8\MC90043705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445" y="4722800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C:\Users\Honza\AppData\Local\Microsoft\Windows\Temporary Internet Files\Content.IE5\KUIMTGS1\MC900437052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7537" y="1954137"/>
            <a:ext cx="861135" cy="861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onza\AppData\Local\Microsoft\Windows\Temporary Internet Files\Content.IE5\P955B1X4\MC90043316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8997" y="3094550"/>
            <a:ext cx="1400200" cy="14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Honza\AppData\Local\Microsoft\Windows\Temporary Internet Files\Content.IE5\KUIMTGS1\MC900437053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1673" y="1960757"/>
            <a:ext cx="854515" cy="854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C:\Users\Honza\AppData\Local\Microsoft\Windows\Temporary Internet Files\Content.IE5\IBMIW9I8\MC90043705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4312" y="3307936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Honza\AppData\Local\Microsoft\Windows\Temporary Internet Files\Content.IE5\NWD9CXS0\MC900437054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0526" y="4752482"/>
            <a:ext cx="860876" cy="860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Honza\AppData\Local\Microsoft\Windows\Temporary Internet Files\Content.IE5\NWD9CXS0\MC900437055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2029" y="3273154"/>
            <a:ext cx="926813" cy="926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Honza\AppData\Local\Microsoft\Windows\Temporary Internet Files\Content.IE5\IBMIW9I8\MC90043705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745636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C:\Users\Honza\AppData\Local\Microsoft\Windows\Temporary Internet Files\Content.IE5\TH656BGI\MC90043705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6188" y="1970242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C:\Users\Honza\AppData\Local\Microsoft\Windows\Temporary Internet Files\Content.IE5\IBMIW9I8\MC90043705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8706" y="4745143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1852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627784" y="745400"/>
            <a:ext cx="344517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</a:t>
            </a:r>
            <a:endParaRPr lang="cs-CZ" sz="4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2204864"/>
            <a:ext cx="19159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10 + 8 =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3212976"/>
            <a:ext cx="18968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11 + 6 =</a:t>
            </a:r>
            <a:endParaRPr lang="cs-CZ" sz="4000" dirty="0"/>
          </a:p>
        </p:txBody>
      </p:sp>
      <p:sp>
        <p:nvSpPr>
          <p:cNvPr id="6" name="Ovál 5"/>
          <p:cNvSpPr/>
          <p:nvPr/>
        </p:nvSpPr>
        <p:spPr>
          <a:xfrm>
            <a:off x="3635896" y="2101607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18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669254" y="3109719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66707" y="4221088"/>
            <a:ext cx="19159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10 + 9 =</a:t>
            </a:r>
            <a:endParaRPr lang="cs-CZ" sz="4000" dirty="0"/>
          </a:p>
        </p:txBody>
      </p:sp>
      <p:sp>
        <p:nvSpPr>
          <p:cNvPr id="10" name="Ovál 9"/>
          <p:cNvSpPr/>
          <p:nvPr/>
        </p:nvSpPr>
        <p:spPr>
          <a:xfrm>
            <a:off x="3635896" y="4117831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66707" y="5221382"/>
            <a:ext cx="19159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13 + 2 =</a:t>
            </a:r>
            <a:endParaRPr lang="cs-CZ" sz="4000" dirty="0"/>
          </a:p>
        </p:txBody>
      </p:sp>
      <p:sp>
        <p:nvSpPr>
          <p:cNvPr id="12" name="Ovál 11"/>
          <p:cNvSpPr/>
          <p:nvPr/>
        </p:nvSpPr>
        <p:spPr>
          <a:xfrm>
            <a:off x="3635896" y="5118125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61384" y="2292988"/>
            <a:ext cx="19159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14 + </a:t>
            </a:r>
            <a:r>
              <a:rPr lang="cs-CZ" sz="4000" dirty="0"/>
              <a:t>5</a:t>
            </a:r>
            <a:r>
              <a:rPr lang="cs-CZ" sz="4000" dirty="0" smtClean="0"/>
              <a:t> =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71969" y="3216007"/>
            <a:ext cx="19159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15 + </a:t>
            </a:r>
            <a:r>
              <a:rPr lang="cs-CZ" sz="4000" dirty="0"/>
              <a:t>3</a:t>
            </a:r>
            <a:r>
              <a:rPr lang="cs-CZ" sz="4000" dirty="0" smtClean="0"/>
              <a:t> =</a:t>
            </a:r>
            <a:endParaRPr lang="cs-CZ" sz="4000" dirty="0"/>
          </a:p>
        </p:txBody>
      </p:sp>
      <p:sp>
        <p:nvSpPr>
          <p:cNvPr id="15" name="Ovál 14"/>
          <p:cNvSpPr/>
          <p:nvPr/>
        </p:nvSpPr>
        <p:spPr>
          <a:xfrm>
            <a:off x="7196754" y="2189731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7206448" y="3178600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18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171969" y="4220070"/>
            <a:ext cx="21723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10 + 10 =</a:t>
            </a:r>
            <a:endParaRPr lang="cs-CZ" sz="4000" dirty="0"/>
          </a:p>
        </p:txBody>
      </p:sp>
      <p:sp>
        <p:nvSpPr>
          <p:cNvPr id="18" name="Ovál 17"/>
          <p:cNvSpPr/>
          <p:nvPr/>
        </p:nvSpPr>
        <p:spPr>
          <a:xfrm>
            <a:off x="7248429" y="4174784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20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171969" y="5221382"/>
            <a:ext cx="19159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17 + </a:t>
            </a:r>
            <a:r>
              <a:rPr lang="cs-CZ" sz="4000" dirty="0"/>
              <a:t>2</a:t>
            </a:r>
            <a:r>
              <a:rPr lang="cs-CZ" sz="4000" dirty="0" smtClean="0"/>
              <a:t> =</a:t>
            </a:r>
            <a:endParaRPr lang="cs-CZ" sz="4000" dirty="0"/>
          </a:p>
        </p:txBody>
      </p:sp>
      <p:sp>
        <p:nvSpPr>
          <p:cNvPr id="20" name="Ovál 19"/>
          <p:cNvSpPr/>
          <p:nvPr/>
        </p:nvSpPr>
        <p:spPr>
          <a:xfrm>
            <a:off x="7258417" y="5118125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19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Honza\AppData\Local\Microsoft\Windows\Temporary Internet Files\Content.IE5\52LT072U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3759" y="539570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8641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  <p:bldP spid="12" grpId="0" animBg="1"/>
      <p:bldP spid="15" grpId="0" animBg="1"/>
      <p:bldP spid="16" grpId="0" animBg="1"/>
      <p:bldP spid="18" grpId="0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http://microsoft.com</a:t>
            </a: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Vlastní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2201</TotalTime>
  <Words>227</Words>
  <Application>Microsoft Office PowerPoint</Application>
  <PresentationFormat>Předvádění na obrazovce (4:3)</PresentationFormat>
  <Paragraphs>82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ANOTACE</vt:lpstr>
      <vt:lpstr>VYPOČÍTEJ</vt:lpstr>
      <vt:lpstr>PŘEČTI  ČÍSLA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VY_32_INOVACE_20_SČÍTÁNÍ A ODČÍTÁNÍ_ČÍSLO 20</dc:title>
  <dc:creator>Adéla</dc:creator>
  <cp:lastModifiedBy>Černá Adéla</cp:lastModifiedBy>
  <cp:revision>194</cp:revision>
  <dcterms:created xsi:type="dcterms:W3CDTF">2011-08-12T09:27:27Z</dcterms:created>
  <dcterms:modified xsi:type="dcterms:W3CDTF">2012-05-22T14:58:49Z</dcterms:modified>
</cp:coreProperties>
</file>