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6" r:id="rId3"/>
    <p:sldId id="256" r:id="rId4"/>
    <p:sldId id="261" r:id="rId5"/>
    <p:sldId id="258" r:id="rId6"/>
    <p:sldId id="262" r:id="rId7"/>
    <p:sldId id="263" r:id="rId8"/>
    <p:sldId id="260" r:id="rId9"/>
    <p:sldId id="259" r:id="rId10"/>
    <p:sldId id="264" r:id="rId11"/>
    <p:sldId id="268" r:id="rId12"/>
    <p:sldId id="269" r:id="rId13"/>
    <p:sldId id="272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D75"/>
    <a:srgbClr val="F298DF"/>
    <a:srgbClr val="EE7E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2" autoAdjust="0"/>
    <p:restoredTop sz="94660"/>
  </p:normalViewPr>
  <p:slideViewPr>
    <p:cSldViewPr>
      <p:cViewPr varScale="1">
        <p:scale>
          <a:sx n="65" d="100"/>
          <a:sy n="65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568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202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789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399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14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359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51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841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422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139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55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333">
              <a:srgbClr val="F298DF"/>
            </a:gs>
            <a:gs pos="39000">
              <a:srgbClr val="FAFD75"/>
            </a:gs>
            <a:gs pos="0">
              <a:srgbClr val="EE7EE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BD6FA-5FF3-4691-82EE-B94845E904B7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A3B79-EF9D-4FF6-BDD0-C88B2FA961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697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e%C5%BEsk%C3%BD_kl%C3%A1%C5%A1ter" TargetMode="External"/><Relationship Id="rId2" Type="http://schemas.openxmlformats.org/officeDocument/2006/relationships/hyperlink" Target="http://cs.wikipedia.org/wiki/Ane%C5%BEka_%C4%8Cesk%C3%A1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8333">
              <a:srgbClr val="F298DF"/>
            </a:gs>
            <a:gs pos="70000">
              <a:srgbClr val="F8E390"/>
            </a:gs>
            <a:gs pos="33000">
              <a:srgbClr val="FAFD75"/>
            </a:gs>
            <a:gs pos="0">
              <a:srgbClr val="EE7EE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97237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VY_12_INOVACE_26_ČLOVĚK A JEHO SVĚT_ANEŽKA ČESKÁ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902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136655"/>
              </p:ext>
            </p:extLst>
          </p:nvPr>
        </p:nvGraphicFramePr>
        <p:xfrm>
          <a:off x="1431335" y="1844824"/>
          <a:ext cx="6309978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92347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 významných osobnostech dějin a místech v okolí.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Má povědomí o životě předků, zná známé osobnosti našich dějin a významná místa v blízkém okolí.</a:t>
                      </a: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Přemyslovci, klášter Na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Františku, řád Křižovníků, Anežský klášter,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svatořečení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21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47" y="609670"/>
            <a:ext cx="36576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31143" y="1268760"/>
            <a:ext cx="339472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/>
              <a:t>Svatá Anežka Česká se narodila mezi roky 1205 a 1211 okolo 21. ledna, na svátek sv. Anežky Římské, po které dostala jméno</a:t>
            </a:r>
            <a:r>
              <a:rPr lang="cs-CZ" dirty="0"/>
              <a:t>. 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216235" y="404664"/>
            <a:ext cx="4824536" cy="5809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8182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764704"/>
            <a:ext cx="7272808" cy="525658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Sv. Anežka Česká se narodila jako česká princezna, nejmladší dcera českého krále Přemysla Otakara I. a královny Konstancie Uherské. Patřila k nejvýznamnějším představitelkám panovnické dynastie Přemyslovců. Působila jako řeholnice – abatyše kláštera Na Františku, ale byla také výraznou osobností politického, kulturního a společenského života.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25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463219"/>
            <a:ext cx="7632848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 smtClean="0"/>
              <a:t>V církevní charitativní činnosti Anežku ovlivnily její příbuzné. </a:t>
            </a:r>
          </a:p>
          <a:p>
            <a:pPr algn="just"/>
            <a:r>
              <a:rPr lang="cs-CZ" sz="3200" dirty="0" smtClean="0"/>
              <a:t>Anežka společně s bratrem Václavem I. založila v Praze na Starém Městě špitál (1232), jenž byl rozšířen na řád a jeho stanovy roku 1252 papež potvrdil jako mužský Špitální a rytířský řád křižovníků         s červenou hvězdou, dále se sídlem při kostele sv. Františka u mostu. Je jediným původem českým řeholním řádem. Jeho členy směli být pouze Češi rodem po otci i         po matce.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4568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52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671430" y="332656"/>
            <a:ext cx="8229600" cy="14010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Anežský klášter, založený Anežkou Přemyslovnou a králem Václavem I., vznikl zřejmě v letech 1233–1234</a:t>
            </a:r>
            <a:r>
              <a:rPr lang="cs-CZ" dirty="0"/>
              <a:t> </a:t>
            </a:r>
            <a:r>
              <a:rPr lang="cs-CZ" dirty="0" smtClean="0"/>
              <a:t>(v místech bývalého špitálu). </a:t>
            </a:r>
          </a:p>
          <a:p>
            <a:pPr marL="0" indent="0" algn="just">
              <a:buNone/>
            </a:pPr>
            <a:r>
              <a:rPr lang="cs-CZ" dirty="0" smtClean="0"/>
              <a:t>Sama Anežka se pak stala jeho první abatyší.</a:t>
            </a:r>
          </a:p>
          <a:p>
            <a:pPr marL="0" indent="0" algn="just">
              <a:buNone/>
            </a:pPr>
            <a:r>
              <a:rPr lang="cs-CZ" dirty="0" smtClean="0"/>
              <a:t>Klášter se rozprostírá v severovýchodním cípu historického území Starého Města. </a:t>
            </a:r>
          </a:p>
          <a:p>
            <a:pPr marL="0" indent="0" algn="just">
              <a:buNone/>
            </a:pPr>
            <a:r>
              <a:rPr lang="cs-CZ" dirty="0" smtClean="0"/>
              <a:t>Soubor kláštera tvoří tyto části: klášterní kostel sv. Františka, klášter minoritů, čtvercový ambit, velké klášterní křídlo, klášterní kuchyně, loď ženského kostela, kaple sv. Maří Magdalény, kostel sv. Salvátora, kaple sv. Barbory, ohradní zeď, dům abatyše.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02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Veškeré aktivity konala tato svatá Přemyslovna    s plným nasazením, a přitom se dožila úctyhodných 71 let.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Legendy o Anežce Přemyslovně, proslulé vzdělaností, dobročinností, milosrdenstvím i zájmem o státní reprezentaci královské dynastie, se začaly tradovat vzápětí po její smrti.</a:t>
            </a:r>
          </a:p>
        </p:txBody>
      </p:sp>
    </p:spTree>
    <p:extLst>
      <p:ext uri="{BB962C8B-B14F-4D97-AF65-F5344CB8AC3E}">
        <p14:creationId xmlns:p14="http://schemas.microsoft.com/office/powerpoint/2010/main" val="256548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4608512" cy="6024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94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268760"/>
            <a:ext cx="806489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/>
              <a:t>R</a:t>
            </a:r>
            <a:r>
              <a:rPr lang="cs-CZ" sz="3200" dirty="0" smtClean="0"/>
              <a:t>oku </a:t>
            </a:r>
            <a:r>
              <a:rPr lang="cs-CZ" sz="3200" dirty="0"/>
              <a:t>1874 byla Anežka z podnětu pražského arcibiskupa a kardinála Bedřicha Josefa Schwarzenberga papežem Piem IX. prohlášena za blahoslavenou. Po dalším úsilí ji 12. listopadu 1989 papež Jan Pavel II. svatořečil.</a:t>
            </a:r>
          </a:p>
          <a:p>
            <a:r>
              <a:rPr lang="cs-CZ" sz="3200" dirty="0"/>
              <a:t> </a:t>
            </a:r>
          </a:p>
          <a:p>
            <a:r>
              <a:rPr lang="cs-CZ" sz="3200" dirty="0"/>
              <a:t>Sv. Anežka Česká se stala postavou hudebních i literárních děl. </a:t>
            </a:r>
          </a:p>
        </p:txBody>
      </p:sp>
    </p:spTree>
    <p:extLst>
      <p:ext uri="{BB962C8B-B14F-4D97-AF65-F5344CB8AC3E}">
        <p14:creationId xmlns:p14="http://schemas.microsoft.com/office/powerpoint/2010/main" val="2178286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Zajímavé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Anežka Česká</a:t>
            </a:r>
            <a:endParaRPr lang="cs-CZ" dirty="0"/>
          </a:p>
          <a:p>
            <a:r>
              <a:rPr lang="cs-CZ" dirty="0" smtClean="0">
                <a:hlinkClick r:id="rId3"/>
              </a:rPr>
              <a:t>Anežský klášter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Test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614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1005062"/>
              </p:ext>
            </p:extLst>
          </p:nvPr>
        </p:nvGraphicFramePr>
        <p:xfrm>
          <a:off x="611560" y="620688"/>
          <a:ext cx="6057386" cy="55966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12770"/>
              </a:tblGrid>
              <a:tr h="301099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8720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6948264" y="476672"/>
            <a:ext cx="195456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D</a:t>
            </a:r>
            <a:r>
              <a:rPr lang="cs-CZ" sz="2800" dirty="0" smtClean="0"/>
              <a:t>OPLŇTE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KŘIŽOVNÍCI</a:t>
            </a:r>
          </a:p>
          <a:p>
            <a:pPr marL="0" indent="0">
              <a:buNone/>
            </a:pPr>
            <a:r>
              <a:rPr lang="cs-CZ" sz="2000" dirty="0" smtClean="0"/>
              <a:t>PRINCEZNA</a:t>
            </a:r>
          </a:p>
          <a:p>
            <a:pPr marL="0" indent="0">
              <a:buNone/>
            </a:pPr>
            <a:r>
              <a:rPr lang="cs-CZ" sz="2000" dirty="0" smtClean="0"/>
              <a:t>KLÁŠTER</a:t>
            </a:r>
          </a:p>
          <a:p>
            <a:pPr marL="0" indent="0">
              <a:buNone/>
            </a:pPr>
            <a:r>
              <a:rPr lang="cs-CZ" sz="2000" dirty="0" smtClean="0"/>
              <a:t>PŘEMYSLOVCI</a:t>
            </a:r>
          </a:p>
          <a:p>
            <a:pPr marL="0" indent="0">
              <a:buNone/>
            </a:pPr>
            <a:r>
              <a:rPr lang="cs-CZ" sz="2000" dirty="0" smtClean="0"/>
              <a:t>ČESKÝ</a:t>
            </a:r>
          </a:p>
          <a:p>
            <a:pPr marL="0" indent="0">
              <a:buNone/>
            </a:pPr>
            <a:r>
              <a:rPr lang="cs-CZ" sz="2000" dirty="0" smtClean="0"/>
              <a:t>CHARITA</a:t>
            </a:r>
          </a:p>
          <a:p>
            <a:pPr marL="0" indent="0">
              <a:buNone/>
            </a:pPr>
            <a:r>
              <a:rPr lang="cs-CZ" sz="2000" dirty="0" smtClean="0"/>
              <a:t>KOSTEL</a:t>
            </a:r>
          </a:p>
          <a:p>
            <a:pPr marL="0" indent="0">
              <a:buNone/>
            </a:pPr>
            <a:r>
              <a:rPr lang="cs-CZ" sz="2000" dirty="0" smtClean="0"/>
              <a:t>SVATOŘEČIT</a:t>
            </a:r>
          </a:p>
          <a:p>
            <a:pPr marL="0" indent="0">
              <a:buNone/>
            </a:pPr>
            <a:r>
              <a:rPr lang="cs-CZ" sz="2000" dirty="0" smtClean="0"/>
              <a:t>KONSTANCIE</a:t>
            </a:r>
          </a:p>
          <a:p>
            <a:pPr marL="0" indent="0">
              <a:buNone/>
            </a:pPr>
            <a:r>
              <a:rPr lang="cs-CZ" sz="2000" dirty="0" smtClean="0"/>
              <a:t>PRAHA</a:t>
            </a:r>
          </a:p>
          <a:p>
            <a:pPr marL="0" indent="0">
              <a:buNone/>
            </a:pPr>
            <a:r>
              <a:rPr lang="cs-CZ" sz="2000" dirty="0" smtClean="0"/>
              <a:t>OTAKAR</a:t>
            </a:r>
          </a:p>
          <a:p>
            <a:endParaRPr lang="cs-CZ" sz="20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380312" y="62373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5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166671"/>
              </p:ext>
            </p:extLst>
          </p:nvPr>
        </p:nvGraphicFramePr>
        <p:xfrm>
          <a:off x="611560" y="620688"/>
          <a:ext cx="6057386" cy="55966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12770"/>
              </a:tblGrid>
              <a:tr h="30109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Ř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P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CH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Ř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L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Ž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FFC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Č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M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H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Z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Š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Y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R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S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K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A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N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Í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Ý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872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O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L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Ř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V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E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C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Č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I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463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u="none" strike="noStrike" dirty="0" smtClean="0">
                          <a:effectLst/>
                        </a:rPr>
                        <a:t> 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347" marR="7347" marT="7347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584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http://cs.wikipedia.org/wiki/Ane%C5%BEka_%C4%8Cesk%C3%A1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http://commons.wikimedia.org/wiki/File:Agnes_of_Bohemia.jpg?uselang=cs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http://commons.wikimedia.org/wiki/File:Anezsky_klaster.jpg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://cs.wikipedia.org/wiki/Ane%C5%BEsk%C3%BD_kl%C3%A1%C5%A1ter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http://commons.wikimedia.org/wiki/File:Sveta_Anezka.jpg?uselang=cs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smtClean="0"/>
              <a:t>2011-10-15].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096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597</Words>
  <Application>Microsoft Office PowerPoint</Application>
  <PresentationFormat>Předvádění na obrazovce (4:3)</PresentationFormat>
  <Paragraphs>249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Zajímavé odkazy: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21</cp:revision>
  <dcterms:created xsi:type="dcterms:W3CDTF">2012-05-26T22:06:47Z</dcterms:created>
  <dcterms:modified xsi:type="dcterms:W3CDTF">2012-06-24T01:07:30Z</dcterms:modified>
</cp:coreProperties>
</file>