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57" r:id="rId5"/>
    <p:sldId id="273" r:id="rId6"/>
    <p:sldId id="259" r:id="rId7"/>
    <p:sldId id="265" r:id="rId8"/>
    <p:sldId id="260" r:id="rId9"/>
    <p:sldId id="261" r:id="rId10"/>
    <p:sldId id="264" r:id="rId11"/>
    <p:sldId id="263" r:id="rId12"/>
    <p:sldId id="262" r:id="rId13"/>
    <p:sldId id="267" r:id="rId14"/>
    <p:sldId id="271" r:id="rId15"/>
    <p:sldId id="270" r:id="rId16"/>
    <p:sldId id="268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FCC1"/>
    <a:srgbClr val="DED1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948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79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6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6898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054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90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652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394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83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369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882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82000">
              <a:srgbClr val="B3E0D5"/>
            </a:gs>
            <a:gs pos="30000">
              <a:srgbClr val="DED1DF"/>
            </a:gs>
            <a:gs pos="100000">
              <a:srgbClr val="60FCC1"/>
            </a:gs>
          </a:gsLst>
          <a:lin ang="12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D73D6-B042-406D-9AD3-FB57563A811B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B8505-E1B2-4BD4-BE1F-5821655C06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864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%C4%8Desk%C3%A9+korunova%C4%8Dn%C3%AD+klenoty&amp;hl=cs&amp;sa=G&amp;gbv=2&amp;biw=1366&amp;bih=642&amp;tbm=isch&amp;tbnid=fEh8J10TeoEm_M:&amp;imgrefurl=http://www.people.cz/mag/cs/articles-detail/aid-11766&amp;docid=s-Y7ngN_4EBqRM&amp;imgurl=http://www.people.cz/mag/articles_photo/13555.jpg&amp;w=800&amp;h=461&amp;ei=eHXnT_yEDIfUtAaD24zZAQ&amp;zoom=1&amp;iact=hc&amp;vpx=148&amp;vpy=189&amp;dur=1442&amp;hovh=170&amp;hovw=296&amp;tx=193&amp;ty=109&amp;sig=110646610105698307558&amp;page=1&amp;tbnh=89&amp;tbnw=155&amp;start=0&amp;ndsp=21&amp;ved=1t:429,r:0,s:0,i:8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%C3%B6hmen_Reichskleinodien_-_Krone_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maragd" TargetMode="External"/><Relationship Id="rId3" Type="http://schemas.openxmlformats.org/officeDocument/2006/relationships/hyperlink" Target="http://cs.wikipedia.org/wiki/Saf%C3%ADr" TargetMode="External"/><Relationship Id="rId7" Type="http://schemas.openxmlformats.org/officeDocument/2006/relationships/hyperlink" Target="http://cs.wikipedia.org/w/index.php?title=Rubelit&amp;action=edit&amp;redlink=1" TargetMode="External"/><Relationship Id="rId2" Type="http://schemas.openxmlformats.org/officeDocument/2006/relationships/hyperlink" Target="http://cs.wikipedia.org/wiki/Perl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ub%C3%ADn" TargetMode="External"/><Relationship Id="rId5" Type="http://schemas.openxmlformats.org/officeDocument/2006/relationships/hyperlink" Target="http://cs.wikipedia.org/wiki/Spinel" TargetMode="External"/><Relationship Id="rId4" Type="http://schemas.openxmlformats.org/officeDocument/2006/relationships/hyperlink" Target="http://cs.wikipedia.org/wiki/Akvamar%C3%ADn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%C4%8Desk%C3%A9+korunova%C4%8Dn%C3%AD+klenoty&amp;hl=cs&amp;sa=G&amp;gbv=2&amp;biw=1366&amp;bih=642&amp;tbm=isch&amp;tbnid=sEkw_oVhqTCt5M:&amp;imgrefurl=http://www.hrad.cz/cs/prazsky-hrad/poklady/korunovacni-klenoty/kralovske-zezlo.shtml&amp;docid=R3UItHgObYNbTM&amp;imgurl=http://www.hrad.cz/img/u/prazsky-hrad/img-korunovacni-klenoty-zezlo.jpg&amp;w=412&amp;h=123&amp;ei=eHXnT_yEDIfUtAaD24zZAQ&amp;zoom=1&amp;iact=hc&amp;vpx=902&amp;vpy=379&amp;dur=3649&amp;hovh=98&amp;hovw=329&amp;tx=193&amp;ty=44&amp;sig=110646610105698307558&amp;page=2&amp;tbnh=53&amp;tbnw=177&amp;start=21&amp;ndsp=25&amp;ved=1t:429,r:4,s:21,i:165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%C4%8Desk%C3%A9+korunova%C4%8Dn%C3%AD+klenoty&amp;hl=cs&amp;sa=G&amp;gbv=2&amp;biw=1366&amp;bih=642&amp;tbm=isch&amp;tbnid=XZyPfdDqmBubEM:&amp;imgrefurl=http://www.ceska-konference.cz/prispevky/historie-ceskeho-naroda/z-historie-ceskych-korunovacnich-klenotu&amp;docid=LPCcNWB4XaqMFM&amp;imgurl=http://www.ceska-konference.cz/uploads/obr/prispevky/historie-ceskeho-naroda/IMG_0007.jpg&amp;w=600&amp;h=829&amp;ei=eHXnT_yEDIfUtAaD24zZAQ&amp;zoom=1&amp;iact=hc&amp;vpx=1132&amp;vpy=245&amp;dur=1150&amp;hovh=264&amp;hovw=191&amp;tx=130&amp;ty=167&amp;sig=110646610105698307558&amp;page=1&amp;tbnh=133&amp;tbnw=98&amp;start=0&amp;ndsp=21&amp;ved=1t:429,r:20,s:0,i:147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%C4%8Desk%C3%A9+korunova%C4%8Dn%C3%AD+klenoty&amp;hl=cs&amp;sa=G&amp;gbv=2&amp;biw=1366&amp;bih=642&amp;tbm=isch&amp;tbnid=NpXGqK0J4DG8BM:&amp;imgrefurl=http://zavodsky.webz.cz/klenoty/klenoty.htm&amp;docid=xdhsOby8wcTVmM&amp;imgurl=http://zavodsky.webz.cz/klenoty/plast.JPG&amp;w=407&amp;h=607&amp;ei=eHXnT_yEDIfUtAaD24zZAQ&amp;zoom=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%C4%8Desk%C3%A9+korunova%C4%8Dn%C3%AD+klenoty&amp;hl=cs&amp;sa=G&amp;gbv=2&amp;biw=1366&amp;bih=642&amp;tbm=isch&amp;tbnid=9oETDaId8w21nM:&amp;imgrefurl=http://www.atlasceska.cz/praha/ceske-korunovacni-klenoty/galerie/6913/1/&amp;docid=X63FdcP-7Sa1AM&amp;imgurl=http://www.atlasceska.cz/images/galerie_kat/stredni/s6913_pouzdro.jpg&amp;w=540&amp;h=360&amp;ei=eHXnT_yEDIfUtAaD24zZAQ&amp;zoom=1&amp;iact=hc&amp;vpx=905&amp;vpy=2&amp;dur=340&amp;hovh=183&amp;hovw=275&amp;tx=139&amp;ty=88&amp;sig=110646610105698307558&amp;page=2&amp;tbnh=136&amp;tbnw=181&amp;start=21&amp;ndsp=25&amp;ved=1t:429,r:17,s:21,i:206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Praha" TargetMode="External"/><Relationship Id="rId2" Type="http://schemas.openxmlformats.org/officeDocument/2006/relationships/hyperlink" Target="http://www.hrad.cz/cs/prazsky-hrad/poklady/korunovacni-klenoty/index.s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26986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VY_12_INOVACE_22_ČLOVĚK A JEHO SVĚT_KORUNOVAČNÍ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KLENOTY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871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755344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korunovačních klenotech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Dokáže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vyjmenovat korunovační klenoty a vysvětlí jejich používání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Svatováclavská koruna, královské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žezlo, královské jablko, korunovační plášť, kožená pouzdra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964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8012" y="980728"/>
            <a:ext cx="813690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České korunovační klenoty</a:t>
            </a:r>
          </a:p>
          <a:p>
            <a:endParaRPr lang="cs-CZ" sz="3200" b="1" dirty="0" smtClean="0"/>
          </a:p>
          <a:p>
            <a:pPr algn="just"/>
            <a:r>
              <a:rPr lang="cs-CZ" sz="3200" dirty="0" smtClean="0"/>
              <a:t>soubor předmětů, které sloužily jako odznaky (insignie) vlády a moci českých králů. Udělovaly se při korunovaci. </a:t>
            </a:r>
          </a:p>
          <a:p>
            <a:pPr algn="just"/>
            <a:r>
              <a:rPr lang="cs-CZ" sz="3200" dirty="0" smtClean="0"/>
              <a:t>Nejstarší součástí souboru je Svatováclavská koruna, kterou nechal v roce 1346</a:t>
            </a:r>
            <a:r>
              <a:rPr lang="cs-CZ" sz="3200" dirty="0"/>
              <a:t> </a:t>
            </a:r>
            <a:r>
              <a:rPr lang="cs-CZ" sz="3200" dirty="0" smtClean="0"/>
              <a:t>zhotovit Karel IV. při příležitosti své korunovace českým králem. Ostatní předměty se staly součástí později.</a:t>
            </a:r>
          </a:p>
        </p:txBody>
      </p:sp>
    </p:spTree>
    <p:extLst>
      <p:ext uri="{BB962C8B-B14F-4D97-AF65-F5344CB8AC3E}">
        <p14:creationId xmlns:p14="http://schemas.microsoft.com/office/powerpoint/2010/main" val="176555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6552728" cy="5012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708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5" y="3212976"/>
            <a:ext cx="770485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/>
              <a:t>Souprava zahrnuje Svatováclavskou korunu, královské žezlo, královské jablko, dále kožená pouzdra na korunu, žezlo a jablko, </a:t>
            </a:r>
            <a:r>
              <a:rPr lang="cs-CZ" sz="3200" dirty="0" smtClean="0"/>
              <a:t>      podušku </a:t>
            </a:r>
            <a:r>
              <a:rPr lang="cs-CZ" sz="3200" dirty="0"/>
              <a:t>pod korunu, korunovační plášť </a:t>
            </a:r>
            <a:r>
              <a:rPr lang="cs-CZ" sz="3200" dirty="0" smtClean="0"/>
              <a:t>          s hermelínovými </a:t>
            </a:r>
            <a:r>
              <a:rPr lang="cs-CZ" sz="3200" dirty="0"/>
              <a:t>doplňky, štolou, pásem a tzv. manipulem.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755575" y="1268760"/>
            <a:ext cx="748883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>
                <a:hlinkClick r:id="rId2"/>
              </a:rPr>
              <a:t>Korunovační klenoty </a:t>
            </a:r>
            <a:r>
              <a:rPr lang="cs-CZ" sz="3200" dirty="0"/>
              <a:t>jsou národní kulturní památkou, za niž byly prohlášeny v roce 1962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8554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Svatováclavskou korunu </a:t>
            </a:r>
            <a:r>
              <a:rPr lang="cs-CZ" dirty="0" smtClean="0"/>
              <a:t>nechal v roce 1346 zhotovit Karel IV. pro svou korunovaci českým králem. Její existence je poprvé zmíněna v roce 1351.</a:t>
            </a:r>
          </a:p>
          <a:p>
            <a:pPr marL="0" indent="0">
              <a:buNone/>
            </a:pPr>
            <a:r>
              <a:rPr lang="cs-CZ" dirty="0" smtClean="0"/>
              <a:t> Svatováclavská koruna měla spočinout na hlavě sv. Václava v pražském chrámu sv. Víta, z čehož se odvozuje její název „Koruna svatého Václava“.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620687"/>
            <a:ext cx="4536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Svatováclavská koruna</a:t>
            </a:r>
          </a:p>
        </p:txBody>
      </p:sp>
    </p:spTree>
    <p:extLst>
      <p:ext uri="{BB962C8B-B14F-4D97-AF65-F5344CB8AC3E}">
        <p14:creationId xmlns:p14="http://schemas.microsoft.com/office/powerpoint/2010/main" val="297437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Svatováclavská koruna má podobu zlaté čelenky složené ze čtyř dílů. Každý z těchto dílů má na vrcholu velkou lilii. Díly jsou nahoře spojeny dvěma příčnými pásky (kamárami), které jsou v místě svého překřížení osazeny křížkem. </a:t>
            </a:r>
          </a:p>
          <a:p>
            <a:pPr marL="0" indent="0">
              <a:buNone/>
            </a:pPr>
            <a:r>
              <a:rPr lang="cs-CZ" dirty="0" smtClean="0"/>
              <a:t>Koruna je osazena drahými kameny a </a:t>
            </a:r>
            <a:r>
              <a:rPr lang="cs-CZ" dirty="0" smtClean="0">
                <a:hlinkClick r:id="rId2" tooltip="Perla"/>
              </a:rPr>
              <a:t>perlami</a:t>
            </a:r>
            <a:r>
              <a:rPr lang="cs-CZ" dirty="0" smtClean="0"/>
              <a:t>, což obnáší celkem 18 </a:t>
            </a:r>
            <a:r>
              <a:rPr lang="cs-CZ" dirty="0" smtClean="0">
                <a:hlinkClick r:id="rId3" tooltip="Safír"/>
              </a:rPr>
              <a:t>safírů</a:t>
            </a:r>
            <a:r>
              <a:rPr lang="cs-CZ" dirty="0" smtClean="0"/>
              <a:t>, 1 </a:t>
            </a:r>
            <a:r>
              <a:rPr lang="cs-CZ" dirty="0" smtClean="0">
                <a:hlinkClick r:id="rId4" tooltip="Akvamarín"/>
              </a:rPr>
              <a:t>akvamarín</a:t>
            </a:r>
            <a:r>
              <a:rPr lang="cs-CZ" dirty="0" smtClean="0"/>
              <a:t>, 31 </a:t>
            </a:r>
            <a:r>
              <a:rPr lang="cs-CZ" dirty="0" smtClean="0">
                <a:hlinkClick r:id="rId5" tooltip="Spinel"/>
              </a:rPr>
              <a:t>spinelů</a:t>
            </a:r>
            <a:r>
              <a:rPr lang="cs-CZ" dirty="0" smtClean="0"/>
              <a:t>, 15 </a:t>
            </a:r>
            <a:r>
              <a:rPr lang="cs-CZ" dirty="0" smtClean="0">
                <a:hlinkClick r:id="rId6" tooltip="Rubín"/>
              </a:rPr>
              <a:t>rubínů</a:t>
            </a:r>
            <a:r>
              <a:rPr lang="cs-CZ" dirty="0" smtClean="0"/>
              <a:t>, 1 </a:t>
            </a:r>
            <a:r>
              <a:rPr lang="cs-CZ" dirty="0" smtClean="0">
                <a:hlinkClick r:id="rId7" tooltip="Rubelit (stránka neexistuje)"/>
              </a:rPr>
              <a:t>rubelit</a:t>
            </a:r>
            <a:r>
              <a:rPr lang="cs-CZ" dirty="0" smtClean="0"/>
              <a:t> (donedávna považovaný za rubín), 25 </a:t>
            </a:r>
            <a:r>
              <a:rPr lang="cs-CZ" dirty="0" smtClean="0">
                <a:hlinkClick r:id="rId8" tooltip="Smaragd"/>
              </a:rPr>
              <a:t>smaragdů</a:t>
            </a:r>
            <a:r>
              <a:rPr lang="cs-CZ" dirty="0" smtClean="0"/>
              <a:t> a 20 perel.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96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6309320"/>
            <a:ext cx="6768752" cy="6597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515258" y="1412776"/>
            <a:ext cx="784887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Podle pověsti, každý člověk, který </a:t>
            </a:r>
          </a:p>
          <a:p>
            <a:r>
              <a:rPr lang="cs-CZ" sz="3200" dirty="0" smtClean="0"/>
              <a:t>není oprávněn k tomu si korunu </a:t>
            </a:r>
          </a:p>
          <a:p>
            <a:r>
              <a:rPr lang="cs-CZ" sz="3200" dirty="0" smtClean="0"/>
              <a:t>posadit na hlavu a učiní tak, do roka zemře. V listopadu roku 1941 ji nasadil zastupující říšský protektor Reinhard Heydrich svému vlastnímu synu Klausovi, který skutečně dne 24.10. 1943 zemřel, když nešťastnou náhodou vjel na kole pod jedoucí nákladní automobil. </a:t>
            </a:r>
          </a:p>
          <a:p>
            <a:r>
              <a:rPr lang="cs-CZ" sz="3200" dirty="0" smtClean="0"/>
              <a:t>A i když si ji tehdy protektor snad sám nenasadil podlehl i on následkům atentátu.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0622"/>
            <a:ext cx="2232248" cy="223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3474" y="260648"/>
            <a:ext cx="57051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Pověst o Svatováclavské koruně</a:t>
            </a:r>
          </a:p>
        </p:txBody>
      </p:sp>
    </p:spTree>
    <p:extLst>
      <p:ext uri="{BB962C8B-B14F-4D97-AF65-F5344CB8AC3E}">
        <p14:creationId xmlns:p14="http://schemas.microsoft.com/office/powerpoint/2010/main" val="369353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48680"/>
            <a:ext cx="842493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Královské žezlo</a:t>
            </a:r>
          </a:p>
          <a:p>
            <a:endParaRPr lang="cs-CZ" sz="3200" b="1" dirty="0" smtClean="0"/>
          </a:p>
          <a:p>
            <a:r>
              <a:rPr lang="cs-CZ" sz="3200" dirty="0" smtClean="0">
                <a:hlinkClick r:id="rId2"/>
              </a:rPr>
              <a:t>Žezlo</a:t>
            </a:r>
            <a:r>
              <a:rPr lang="cs-CZ" sz="3200" dirty="0" smtClean="0"/>
              <a:t> je zhotoveno z osmnáctikarátového zlata. Má délku 67 cm a váží 1013 g. Ozdobeno je 4 safíry, 5 spinely a 62 perlami. Mimořádně velký spinel je osazen na vrcholu žezla. Žezlo se skládá ze čtyř částí. Rukojeť je pokryta emailovými lístky, květy a větévkami a je po obou stranách zakončena okružím s řadou perel. Hlavice žezla je stylizována do tvaru květu a je osazena perlami a uvedenými drahými kameny.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945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052736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Královské jablko</a:t>
            </a:r>
          </a:p>
          <a:p>
            <a:endParaRPr lang="cs-CZ" sz="3200" b="1" dirty="0" smtClean="0"/>
          </a:p>
          <a:p>
            <a:r>
              <a:rPr lang="cs-CZ" sz="3200" dirty="0" smtClean="0">
                <a:hlinkClick r:id="rId2"/>
              </a:rPr>
              <a:t>Královské jablko </a:t>
            </a:r>
            <a:r>
              <a:rPr lang="cs-CZ" sz="3200" dirty="0" smtClean="0"/>
              <a:t>bylo vytvořeno kolem roku 1540 pro krále Ferdinanda I. Habsburského. Je rovněž zhotoveno z osmnáctikarátového zlata. Je lehce zploštělé o průměru 11,9 cm a výšce 9,8 cm. I s křížem na vrcholu je vysoké 22 cm. Váží 780 g. Jablko je na kříži a na obroučce osazeno celkem 8 safíry, 6 spinely a 31 perlami.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9905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12845"/>
            <a:ext cx="835292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hlinkClick r:id="rId2"/>
              </a:rPr>
              <a:t>Korunovační plášť </a:t>
            </a:r>
            <a:endParaRPr lang="cs-CZ" sz="3200" b="1" dirty="0" smtClean="0"/>
          </a:p>
          <a:p>
            <a:r>
              <a:rPr lang="cs-CZ" sz="3200" dirty="0" smtClean="0"/>
              <a:t>byl zhotoven původně pro korunovaci Ferdinanda IV. a následně používán k českým korunovacím. </a:t>
            </a:r>
          </a:p>
          <a:p>
            <a:r>
              <a:rPr lang="cs-CZ" sz="3200" dirty="0" smtClean="0"/>
              <a:t>Jako první žena do něj byla roku 1743 oblečena při své královské korunovaci Marie Terezie. </a:t>
            </a:r>
          </a:p>
          <a:p>
            <a:r>
              <a:rPr lang="cs-CZ" sz="3200" dirty="0" smtClean="0"/>
              <a:t>Plášť je zhotoven z drahocenného hedvábného materiálu červené barvy zvaného zlatohlav a je lemován hermelínem (kožešinou z hranostaje). Plášť je polokruhový, vzadu prodloužený do vlečky a nemá rukávy. Je široký 312 cm a dlouhý 236 cm. Uložen je odděleně od klenotů ve speciálně klimatizovaném depozitáři.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0703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376" y="363915"/>
            <a:ext cx="8496944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hlinkClick r:id="rId2"/>
              </a:rPr>
              <a:t>Kožená pouzdra</a:t>
            </a:r>
            <a:endParaRPr lang="cs-CZ" sz="3200" b="1" dirty="0" smtClean="0"/>
          </a:p>
          <a:p>
            <a:r>
              <a:rPr lang="cs-CZ" sz="3200" dirty="0" smtClean="0"/>
              <a:t>Nejstarší je kožené pouzdro na korunu, které nechal Karel IV. zhotovit v roce 1347. Pouzdro má téměř kulovitý tvar, horní a dolní díl jsou bohatě zdobeny. </a:t>
            </a:r>
          </a:p>
          <a:p>
            <a:r>
              <a:rPr lang="cs-CZ" sz="3200" dirty="0" smtClean="0"/>
              <a:t>Pouzdro žezla pochází pravděpodobně ze 17. století. Má válcovitý tvar, na jednom konci rozšířený pro hlavici žezla. Je zhotoveno z hladké kůže a skládá se ze dvou částí spojených drobnými panty.</a:t>
            </a:r>
          </a:p>
          <a:p>
            <a:r>
              <a:rPr lang="cs-CZ" sz="3200" dirty="0" smtClean="0"/>
              <a:t>Původní pouzdro na jablko bylo značně poškozeno, proto bylo v roce 1929 zhotoveno pouzdro nové.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05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332656"/>
            <a:ext cx="8229600" cy="561662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2800" b="1" dirty="0" smtClean="0"/>
              <a:t>Uložení korunovačních klenotů</a:t>
            </a:r>
          </a:p>
          <a:p>
            <a:pPr marL="0" indent="0">
              <a:buNone/>
            </a:pPr>
            <a:r>
              <a:rPr lang="cs-CZ" sz="12800" dirty="0" smtClean="0"/>
              <a:t>Korunovační klenoty jsou trvale uloženy v těžko přístupné Korunní komoře v chrámu sv. Víta na Pražském hradě. Vstupní dveře, které se nacházejí v kapli sv. Václava, jsou opatřeny sedmi zámky. </a:t>
            </a:r>
          </a:p>
          <a:p>
            <a:pPr marL="0" indent="0">
              <a:buNone/>
            </a:pPr>
            <a:r>
              <a:rPr lang="cs-CZ" sz="12800" dirty="0" smtClean="0"/>
              <a:t>Klíče k těmto zámkům mají v držení prezident republiky, předseda vlády, arcibiskup pražský, předseda Poslanecké sněmovny, předseda Senátu, děkan Metropolitní kapituly u sv. Víta a primátor hlavního města Prahy. </a:t>
            </a:r>
          </a:p>
          <a:p>
            <a:pPr marL="0" indent="0">
              <a:buNone/>
            </a:pPr>
            <a:r>
              <a:rPr lang="cs-CZ" sz="12800" dirty="0" smtClean="0"/>
              <a:t>Zámky jsou odemykány pouze při zvláštních příležitostech, kdy jsou korunovační klenoty vystaveny veřejnosti.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74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92016"/>
            <a:ext cx="4286250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941169"/>
            <a:ext cx="396900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Komora </a:t>
            </a:r>
            <a:r>
              <a:rPr lang="cs-CZ" sz="3200" dirty="0"/>
              <a:t>je vybavena trezorovou skříní na uložení klenotů, dubovým stolem a osmi židlemi. Skříň se odemyká stejnými klíči jako vstupní dveře.</a:t>
            </a:r>
          </a:p>
        </p:txBody>
      </p:sp>
    </p:spTree>
    <p:extLst>
      <p:ext uri="{BB962C8B-B14F-4D97-AF65-F5344CB8AC3E}">
        <p14:creationId xmlns:p14="http://schemas.microsoft.com/office/powerpoint/2010/main" val="413009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4896544" cy="1143000"/>
          </a:xfrm>
        </p:spPr>
        <p:txBody>
          <a:bodyPr/>
          <a:lstStyle/>
          <a:p>
            <a:r>
              <a:rPr lang="cs-CZ" dirty="0" smtClean="0"/>
              <a:t>Zajímavé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Korunovační klenoty na Pražském hradě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Chrám sv. Víta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Test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27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700808"/>
            <a:ext cx="698477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s-CZ" sz="2400" dirty="0" smtClean="0"/>
              <a:t>Která </a:t>
            </a:r>
            <a:r>
              <a:rPr lang="cs-CZ" sz="2400" dirty="0"/>
              <a:t>součást korunovačních klenotů je nejstarší?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Kdo ji nechal vyrobit?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Ve kterém století?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Kde jsou korunovační klenoty uloženy?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V čem je uložena koruna, žezlo a jablko?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Kolik zámků je u vstupních dveří korunní komory?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400" dirty="0"/>
              <a:t>Má klíč od jednoho zámku prezident?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908720"/>
            <a:ext cx="27949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Znáš odpovědi?</a:t>
            </a:r>
          </a:p>
        </p:txBody>
      </p:sp>
      <p:sp>
        <p:nvSpPr>
          <p:cNvPr id="4" name="Obdélník 3"/>
          <p:cNvSpPr/>
          <p:nvPr/>
        </p:nvSpPr>
        <p:spPr>
          <a:xfrm>
            <a:off x="998446" y="4710854"/>
            <a:ext cx="11451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Řešení</a:t>
            </a:r>
            <a:r>
              <a:rPr lang="cs-CZ" b="1" dirty="0"/>
              <a:t>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66050" y="4725144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s-CZ" dirty="0"/>
              <a:t>Svatováclavská koruna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Karel IV.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Ve 14. Století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V Chrámu sv. Víta na Pražském hradě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V kožených pouzdrech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7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dirty="0"/>
              <a:t>Ano</a:t>
            </a:r>
          </a:p>
        </p:txBody>
      </p:sp>
    </p:spTree>
    <p:extLst>
      <p:ext uri="{BB962C8B-B14F-4D97-AF65-F5344CB8AC3E}">
        <p14:creationId xmlns:p14="http://schemas.microsoft.com/office/powerpoint/2010/main" val="367200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http://cs.wikipedia.org/wiki/Korunova%C4%8Dn%C3%AD_klenoty_kr%C3%A1lovstv%C3%AD_%C4%8Cesk%C3%A9ho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http://cs.wikipedia.org/wiki/Soubor:Czech_crown_jewels.jpg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http://cs.wikipedia.org/wiki/Soubor:Czech_crown_Scheiwl.png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http://cs.wikipedia.org/wiki/Svatov%C3%A1clavsk%C3%A1_koruna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http://cs.wikipedia.org/wiki/Korunova%C4%8Dn%C3%AD_klenoty_kr%C3%A1lovstv%C3%AD_%C4%8Cesk%C3%A9ho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http://cs.wikipedia.org/wiki/Korunova%C4%8Dn%C3%AD_klenoty_kr%C3%A1lovstv%C3%AD_%C4%8Cesk%C3%A9ho#Ulo.C5.BEen.C3.AD_korunova.C4.8Dn.C3.ADch_klenot.C5.AF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http://cs.wikipedia.org/wiki/Soubor:Korunni_komora_dvere.JPG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2011-11-12].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03848" y="5085184"/>
            <a:ext cx="5256584" cy="50405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10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942</Words>
  <Application>Microsoft Office PowerPoint</Application>
  <PresentationFormat>Předvádění na obrazovce (4:3)</PresentationFormat>
  <Paragraphs>92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Zajímavé odkazy: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26</cp:revision>
  <dcterms:created xsi:type="dcterms:W3CDTF">2012-05-26T15:47:30Z</dcterms:created>
  <dcterms:modified xsi:type="dcterms:W3CDTF">2012-06-24T20:38:50Z</dcterms:modified>
</cp:coreProperties>
</file>