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71" r:id="rId2"/>
    <p:sldId id="272" r:id="rId3"/>
    <p:sldId id="256" r:id="rId4"/>
    <p:sldId id="263" r:id="rId5"/>
    <p:sldId id="270" r:id="rId6"/>
    <p:sldId id="264" r:id="rId7"/>
    <p:sldId id="267" r:id="rId8"/>
    <p:sldId id="268" r:id="rId9"/>
    <p:sldId id="269" r:id="rId10"/>
    <p:sldId id="27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5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smtClean="0"/>
            <a:t>NÁZEV:VY_32_INOVACE_3.2.4.1.D 18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Dočkalová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Vzory podstatných jmen rodu ženského 5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1DFD1A2-0B0E-4235-B613-F41ECC027E92}" type="presOf" srcId="{D1D4F407-5343-4D3F-B5B9-D407B03CAEB4}" destId="{D005CE8C-CC26-4C3E-AC11-E15060ECD759}" srcOrd="0" destOrd="0" presId="urn:microsoft.com/office/officeart/2005/8/layout/target3"/>
    <dgm:cxn modelId="{FF12F24C-B6CD-40DD-BAF2-8F3CA4579488}" type="presOf" srcId="{D1B46980-6531-4606-95E6-44980827E919}" destId="{6140AFEC-043D-4C43-A2F9-D0F5331DF3A3}" srcOrd="0" destOrd="0" presId="urn:microsoft.com/office/officeart/2005/8/layout/target3"/>
    <dgm:cxn modelId="{3A5D77E7-EBB5-4696-8F96-55C046599598}" type="presOf" srcId="{757F3AB3-0718-4624-B441-E567A8F0AB56}" destId="{333A1088-737F-45CB-B68E-254E46348037}" srcOrd="0" destOrd="0" presId="urn:microsoft.com/office/officeart/2005/8/layout/target3"/>
    <dgm:cxn modelId="{17E2E04C-18A2-46A4-8661-292BFD8BBF8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ACD064C9-8E9B-4A4D-94DC-A6C464384297}" type="presOf" srcId="{B651F6E3-6281-48DB-9319-2AEAFDAE7572}" destId="{6BB5E863-4638-4E1D-BFDE-399D028AC4ED}" srcOrd="1" destOrd="0" presId="urn:microsoft.com/office/officeart/2005/8/layout/target3"/>
    <dgm:cxn modelId="{647E51F2-FD4C-453D-B6E6-876131AB6B71}" type="presOf" srcId="{4C35D32F-0EAB-4CD7-82EE-45574DC2A586}" destId="{8BEBB6EC-1DAA-4CAC-8A25-BC0FCBD5DBD5}" srcOrd="0" destOrd="0" presId="urn:microsoft.com/office/officeart/2005/8/layout/target3"/>
    <dgm:cxn modelId="{34C46FC5-1DE9-4E42-BEA2-DCB06E05805F}" type="presOf" srcId="{D1D4F407-5343-4D3F-B5B9-D407B03CAEB4}" destId="{AED2198E-93D5-4001-81B4-73124B309672}" srcOrd="1" destOrd="0" presId="urn:microsoft.com/office/officeart/2005/8/layout/target3"/>
    <dgm:cxn modelId="{7F7FA24D-8694-4DDD-85D1-C997B1E342FC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DC8D5D-2A89-440C-9673-8BA3265CC005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41CB088-CAE0-4A3E-8C70-A280AA1A32A5}" type="presOf" srcId="{D1B46980-6531-4606-95E6-44980827E919}" destId="{2BE915AB-18AA-4053-B92C-3BFC9ED204BB}" srcOrd="1" destOrd="0" presId="urn:microsoft.com/office/officeart/2005/8/layout/target3"/>
    <dgm:cxn modelId="{F72E86B6-981F-44E1-A877-1AEF2A63675C}" type="presOf" srcId="{B651F6E3-6281-48DB-9319-2AEAFDAE7572}" destId="{619D679B-A015-4ECF-8348-D1034C574F40}" srcOrd="0" destOrd="0" presId="urn:microsoft.com/office/officeart/2005/8/layout/target3"/>
    <dgm:cxn modelId="{99BEC824-DCB7-4ED7-8A86-E3131104FAAC}" type="presParOf" srcId="{333A1088-737F-45CB-B68E-254E46348037}" destId="{F5ABB229-8D3B-4694-996A-96F23CF14429}" srcOrd="0" destOrd="0" presId="urn:microsoft.com/office/officeart/2005/8/layout/target3"/>
    <dgm:cxn modelId="{F05E61CC-4585-4155-A6AD-B2871757730B}" type="presParOf" srcId="{333A1088-737F-45CB-B68E-254E46348037}" destId="{F41139FD-01EE-4571-8B17-4FB00FC51163}" srcOrd="1" destOrd="0" presId="urn:microsoft.com/office/officeart/2005/8/layout/target3"/>
    <dgm:cxn modelId="{2C16082E-101A-4319-8454-988759BCD573}" type="presParOf" srcId="{333A1088-737F-45CB-B68E-254E46348037}" destId="{D005CE8C-CC26-4C3E-AC11-E15060ECD759}" srcOrd="2" destOrd="0" presId="urn:microsoft.com/office/officeart/2005/8/layout/target3"/>
    <dgm:cxn modelId="{2FF34099-F25A-44C9-A958-5026C0E8DA41}" type="presParOf" srcId="{333A1088-737F-45CB-B68E-254E46348037}" destId="{2C702D82-9B77-49B7-9568-BB8EB47C3372}" srcOrd="3" destOrd="0" presId="urn:microsoft.com/office/officeart/2005/8/layout/target3"/>
    <dgm:cxn modelId="{E7A6551D-034D-4385-B867-BA6E01955274}" type="presParOf" srcId="{333A1088-737F-45CB-B68E-254E46348037}" destId="{A52A0455-90FF-4808-ABD0-F02540D31D5A}" srcOrd="4" destOrd="0" presId="urn:microsoft.com/office/officeart/2005/8/layout/target3"/>
    <dgm:cxn modelId="{FD93695E-078C-47A3-BAA3-461607F302F4}" type="presParOf" srcId="{333A1088-737F-45CB-B68E-254E46348037}" destId="{6140AFEC-043D-4C43-A2F9-D0F5331DF3A3}" srcOrd="5" destOrd="0" presId="urn:microsoft.com/office/officeart/2005/8/layout/target3"/>
    <dgm:cxn modelId="{B1584C4C-4910-4353-9334-930373CB1DA9}" type="presParOf" srcId="{333A1088-737F-45CB-B68E-254E46348037}" destId="{9358AC05-5D7D-4327-9F80-1AD486AEA664}" srcOrd="6" destOrd="0" presId="urn:microsoft.com/office/officeart/2005/8/layout/target3"/>
    <dgm:cxn modelId="{77CC9A8D-531C-4C4E-97EA-FBD2A109B052}" type="presParOf" srcId="{333A1088-737F-45CB-B68E-254E46348037}" destId="{313FC574-E1CD-4FB4-B054-0B805CE0447D}" srcOrd="7" destOrd="0" presId="urn:microsoft.com/office/officeart/2005/8/layout/target3"/>
    <dgm:cxn modelId="{B83FE10E-BD77-4818-8F9D-486B60C8F810}" type="presParOf" srcId="{333A1088-737F-45CB-B68E-254E46348037}" destId="{619D679B-A015-4ECF-8348-D1034C574F40}" srcOrd="8" destOrd="0" presId="urn:microsoft.com/office/officeart/2005/8/layout/target3"/>
    <dgm:cxn modelId="{A501B42C-0E60-4896-8954-6860D54FABE6}" type="presParOf" srcId="{333A1088-737F-45CB-B68E-254E46348037}" destId="{322283A8-4A27-4CDA-BAE3-F381106A9174}" srcOrd="9" destOrd="0" presId="urn:microsoft.com/office/officeart/2005/8/layout/target3"/>
    <dgm:cxn modelId="{108D996B-D9C2-4073-B59C-2A5FF5EFB14F}" type="presParOf" srcId="{333A1088-737F-45CB-B68E-254E46348037}" destId="{FFC9F71D-1B4F-4AD9-A4A6-86ADEFC8AF5C}" srcOrd="10" destOrd="0" presId="urn:microsoft.com/office/officeart/2005/8/layout/target3"/>
    <dgm:cxn modelId="{20888397-086E-42D0-BDD9-9A3A4008A865}" type="presParOf" srcId="{333A1088-737F-45CB-B68E-254E46348037}" destId="{25B08C86-7E15-44DC-BE7F-FFB55DD49D12}" srcOrd="11" destOrd="0" presId="urn:microsoft.com/office/officeart/2005/8/layout/target3"/>
    <dgm:cxn modelId="{EB0EA17C-A085-4B9B-8CE5-685436654E21}" type="presParOf" srcId="{333A1088-737F-45CB-B68E-254E46348037}" destId="{76644BE8-9D7C-4C09-B250-3D10AF48CBB7}" srcOrd="12" destOrd="0" presId="urn:microsoft.com/office/officeart/2005/8/layout/target3"/>
    <dgm:cxn modelId="{4E532ACD-AF40-4772-859B-FED7AF17C55C}" type="presParOf" srcId="{333A1088-737F-45CB-B68E-254E46348037}" destId="{EE85B701-7295-41C0-BA7A-34D3756A2AE6}" srcOrd="13" destOrd="0" presId="urn:microsoft.com/office/officeart/2005/8/layout/target3"/>
    <dgm:cxn modelId="{76C4C9D0-DE6C-4CEF-AC0E-93DBB59621F3}" type="presParOf" srcId="{333A1088-737F-45CB-B68E-254E46348037}" destId="{8BEBB6EC-1DAA-4CAC-8A25-BC0FCBD5DBD5}" srcOrd="14" destOrd="0" presId="urn:microsoft.com/office/officeart/2005/8/layout/target3"/>
    <dgm:cxn modelId="{61E1BC3E-360F-4860-842E-3016EAC5A627}" type="presParOf" srcId="{333A1088-737F-45CB-B68E-254E46348037}" destId="{AED2198E-93D5-4001-81B4-73124B309672}" srcOrd="15" destOrd="0" presId="urn:microsoft.com/office/officeart/2005/8/layout/target3"/>
    <dgm:cxn modelId="{36B7BBDA-3607-4D96-825C-61FA4C488578}" type="presParOf" srcId="{333A1088-737F-45CB-B68E-254E46348037}" destId="{2BE915AB-18AA-4053-B92C-3BFC9ED204BB}" srcOrd="16" destOrd="0" presId="urn:microsoft.com/office/officeart/2005/8/layout/target3"/>
    <dgm:cxn modelId="{7F6D8119-D817-43FC-A65A-87C199D922DC}" type="presParOf" srcId="{333A1088-737F-45CB-B68E-254E46348037}" destId="{6BB5E863-4638-4E1D-BFDE-399D028AC4ED}" srcOrd="17" destOrd="0" presId="urn:microsoft.com/office/officeart/2005/8/layout/target3"/>
    <dgm:cxn modelId="{1D9FD92E-49BB-4914-95D5-14F712220D09}" type="presParOf" srcId="{333A1088-737F-45CB-B68E-254E46348037}" destId="{5A5FFA88-C948-4069-8E93-59FA12366E83}" srcOrd="18" destOrd="0" presId="urn:microsoft.com/office/officeart/2005/8/layout/target3"/>
    <dgm:cxn modelId="{A145E3BC-131C-44FC-B559-ADED8B7EA48D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Dočkalová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NÁZEV:VY_32_INOVACE_3.2.4.1.D 18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Vzory podstatných jmen rodu ženského 5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56124C-2158-4680-927B-58362A34AF58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6C75CC-159A-4CDC-BEE4-FE3B89436DA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23126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8962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087983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3425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46737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40991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8748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29527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3532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16828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52186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6667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B5E3C73-8D07-4290-A98E-D55379783783}" type="datetimeFigureOut">
              <a:rPr lang="cs-CZ" smtClean="0"/>
              <a:t>27.2.2012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79070C-EB00-4DE1-A82B-8454A8CC7DA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515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7" Type="http://schemas.openxmlformats.org/officeDocument/2006/relationships/image" Target="../media/image7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3150724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02432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692696"/>
            <a:ext cx="7560840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Anotace:</a:t>
            </a:r>
          </a:p>
          <a:p>
            <a:endParaRPr lang="cs-CZ" sz="3600" dirty="0" smtClean="0"/>
          </a:p>
          <a:p>
            <a:r>
              <a:rPr lang="cs-CZ" sz="2400" dirty="0" err="1" smtClean="0"/>
              <a:t>Kimova</a:t>
            </a:r>
            <a:r>
              <a:rPr lang="cs-CZ" sz="2400" dirty="0" smtClean="0"/>
              <a:t> hra</a:t>
            </a:r>
          </a:p>
          <a:p>
            <a:r>
              <a:rPr lang="cs-CZ" sz="2400" dirty="0" smtClean="0"/>
              <a:t>Žáci si mají zapamatovat a následně zapsat do sešitu co nejvíc obrázků. Poté mají určit vzory rodu ženského. Kromě probírané látky tedy trénují postřeh a paměť.</a:t>
            </a:r>
          </a:p>
          <a:p>
            <a:r>
              <a:rPr lang="cs-CZ" sz="2400" dirty="0" smtClean="0"/>
              <a:t>Může se stát, že někteří pojmenují obrázek jinak, než jsem zamýšlela. Nevadí, jde především o správné určení vzorů (případně jiného rodu).</a:t>
            </a:r>
          </a:p>
          <a:p>
            <a:endParaRPr lang="cs-CZ" sz="2400" dirty="0" smtClean="0"/>
          </a:p>
          <a:p>
            <a:r>
              <a:rPr lang="cs-CZ" sz="2400" dirty="0" smtClean="0"/>
              <a:t>Nechybí správné řešení se zvýrazněnými koncovkami. Kontrolujeme společně u interaktivní tabule.</a:t>
            </a:r>
          </a:p>
        </p:txBody>
      </p:sp>
    </p:spTree>
    <p:extLst>
      <p:ext uri="{BB962C8B-B14F-4D97-AF65-F5344CB8AC3E}">
        <p14:creationId xmlns:p14="http://schemas.microsoft.com/office/powerpoint/2010/main" val="239336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b="1" spc="50" dirty="0" smtClean="0">
                <a:ln w="11430"/>
                <a:solidFill>
                  <a:srgbClr val="00206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Vzory podstatných jmen rodu ženského</a:t>
            </a:r>
            <a:endParaRPr lang="cs-CZ" b="1" spc="50" dirty="0">
              <a:ln w="11430"/>
              <a:solidFill>
                <a:srgbClr val="00206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6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215473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Zapamatuj si co nejvíc obrázků:</a:t>
            </a:r>
            <a:endParaRPr lang="cs-CZ" dirty="0"/>
          </a:p>
        </p:txBody>
      </p:sp>
      <p:pic>
        <p:nvPicPr>
          <p:cNvPr id="1026" name="Picture 2" descr="C:\Users\NTB3\AppData\Local\Microsoft\Windows\Temporary Internet Files\Content.IE5\0WX6VWQV\MC90011283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29" y="1560407"/>
            <a:ext cx="1222828" cy="1977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3\AppData\Local\Microsoft\Windows\Temporary Internet Files\Content.IE5\0WX6VWQV\MC900370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2503097" cy="132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NTB3\AppData\Local\Microsoft\Windows\Temporary Internet Files\Content.IE5\9H4LJDO6\MC9002395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15440"/>
            <a:ext cx="1695298" cy="17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římá spojnice se šipkou 6"/>
          <p:cNvCxnSpPr/>
          <p:nvPr/>
        </p:nvCxnSpPr>
        <p:spPr>
          <a:xfrm flipH="1">
            <a:off x="1763688" y="4515440"/>
            <a:ext cx="720080" cy="42572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pic>
        <p:nvPicPr>
          <p:cNvPr id="1033" name="Picture 9" descr="C:\Users\NTB3\AppData\Local\Microsoft\Windows\Temporary Internet Files\Content.IE5\ISXUNCFT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76805"/>
            <a:ext cx="1915142" cy="19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TB3\AppData\Local\Microsoft\Windows\Temporary Internet Files\Content.IE5\ISXUNCFT\MC9000133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05064"/>
            <a:ext cx="125360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TB3\AppData\Local\Microsoft\Windows\Temporary Internet Files\Content.IE5\0WX6VWQV\MC9003359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351" y="4382103"/>
            <a:ext cx="1970713" cy="181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905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TB3\AppData\Local\Microsoft\Windows\Temporary Internet Files\Content.IE5\0OXI9BSJ\MC90043637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21088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 flipH="1">
            <a:off x="683568" y="548680"/>
            <a:ext cx="5616624" cy="2592288"/>
          </a:xfrm>
          <a:prstGeom prst="wedgeEllipseCallout">
            <a:avLst>
              <a:gd name="adj1" fmla="val -64400"/>
              <a:gd name="adj2" fmla="val 113465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FF0000"/>
                </a:solidFill>
              </a:rPr>
              <a:t>Napiš do sešitu </a:t>
            </a:r>
            <a:endParaRPr lang="cs-CZ" sz="3200" dirty="0" smtClean="0">
              <a:solidFill>
                <a:srgbClr val="FF0000"/>
              </a:solidFill>
            </a:endParaRPr>
          </a:p>
          <a:p>
            <a:pPr algn="ctr"/>
            <a:r>
              <a:rPr lang="cs-CZ" sz="3200" dirty="0" smtClean="0">
                <a:solidFill>
                  <a:srgbClr val="FF0000"/>
                </a:solidFill>
              </a:rPr>
              <a:t>(</a:t>
            </a:r>
            <a:r>
              <a:rPr lang="cs-CZ" sz="3200" dirty="0">
                <a:solidFill>
                  <a:srgbClr val="FF0000"/>
                </a:solidFill>
              </a:rPr>
              <a:t>pod sebe) obrázky, které sis zapamatoval/a:</a:t>
            </a:r>
          </a:p>
        </p:txBody>
      </p:sp>
      <p:sp>
        <p:nvSpPr>
          <p:cNvPr id="5" name="Oválný popisek 4"/>
          <p:cNvSpPr/>
          <p:nvPr/>
        </p:nvSpPr>
        <p:spPr>
          <a:xfrm flipH="1">
            <a:off x="539552" y="3429000"/>
            <a:ext cx="4171238" cy="2592288"/>
          </a:xfrm>
          <a:prstGeom prst="wedgeEllipseCallout">
            <a:avLst>
              <a:gd name="adj1" fmla="val -102485"/>
              <a:gd name="adj2" fmla="val 4847"/>
            </a:avLst>
          </a:prstGeom>
          <a:solidFill>
            <a:schemeClr val="accent2">
              <a:lumMod val="60000"/>
              <a:lumOff val="40000"/>
            </a:schemeClr>
          </a:solidFill>
          <a:ln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>
                <a:solidFill>
                  <a:srgbClr val="002060"/>
                </a:solidFill>
              </a:rPr>
              <a:t>A urči vzor zapsaných podstatných jmen</a:t>
            </a:r>
            <a:r>
              <a:rPr lang="cs-CZ" sz="3200" dirty="0" smtClean="0">
                <a:solidFill>
                  <a:srgbClr val="002060"/>
                </a:solidFill>
              </a:rPr>
              <a:t>.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8928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 descr="C:\Users\NTB3\AppData\Local\Microsoft\Windows\Temporary Internet Files\Content.IE5\0WX6VWQV\MC90011283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29" y="1560407"/>
            <a:ext cx="1222828" cy="1977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3\AppData\Local\Microsoft\Windows\Temporary Internet Files\Content.IE5\0WX6VWQV\MC900370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700808"/>
            <a:ext cx="2503097" cy="132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539552" y="4515440"/>
            <a:ext cx="1944216" cy="1744675"/>
            <a:chOff x="539552" y="4515440"/>
            <a:chExt cx="1944216" cy="1744675"/>
          </a:xfrm>
        </p:grpSpPr>
        <p:pic>
          <p:nvPicPr>
            <p:cNvPr id="1032" name="Picture 8" descr="C:\Users\NTB3\AppData\Local\Microsoft\Windows\Temporary Internet Files\Content.IE5\9H4LJDO6\MC90023958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4515440"/>
              <a:ext cx="1695298" cy="17446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se šipkou 6"/>
            <p:cNvCxnSpPr/>
            <p:nvPr/>
          </p:nvCxnSpPr>
          <p:spPr>
            <a:xfrm flipH="1">
              <a:off x="1763688" y="4515440"/>
              <a:ext cx="720080" cy="425728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pic>
        <p:nvPicPr>
          <p:cNvPr id="1033" name="Picture 9" descr="C:\Users\NTB3\AppData\Local\Microsoft\Windows\Temporary Internet Files\Content.IE5\ISXUNCFT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76805"/>
            <a:ext cx="1915142" cy="19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TB3\AppData\Local\Microsoft\Windows\Temporary Internet Files\Content.IE5\ISXUNCFT\MC9000133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05064"/>
            <a:ext cx="125360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TB3\AppData\Local\Microsoft\Windows\Temporary Internet Files\Content.IE5\0WX6VWQV\MC9003359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351" y="4382103"/>
            <a:ext cx="1970713" cy="181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1747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pic>
        <p:nvPicPr>
          <p:cNvPr id="1026" name="Picture 2" descr="C:\Users\NTB3\AppData\Local\Microsoft\Windows\Temporary Internet Files\Content.IE5\0WX6VWQV\MC900112832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529" y="1560407"/>
            <a:ext cx="1222828" cy="1977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NTB3\AppData\Local\Microsoft\Windows\Temporary Internet Files\Content.IE5\0WX6VWQV\MC90037009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1866" y="1697233"/>
            <a:ext cx="2503097" cy="1328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" name="Skupina 2"/>
          <p:cNvGrpSpPr/>
          <p:nvPr/>
        </p:nvGrpSpPr>
        <p:grpSpPr>
          <a:xfrm>
            <a:off x="539552" y="4515440"/>
            <a:ext cx="1944216" cy="1744675"/>
            <a:chOff x="539552" y="4515440"/>
            <a:chExt cx="1944216" cy="1744675"/>
          </a:xfrm>
        </p:grpSpPr>
        <p:pic>
          <p:nvPicPr>
            <p:cNvPr id="1032" name="Picture 8" descr="C:\Users\NTB3\AppData\Local\Microsoft\Windows\Temporary Internet Files\Content.IE5\9H4LJDO6\MC900239583[1].wmf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4515440"/>
              <a:ext cx="1695298" cy="17446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cxnSp>
          <p:nvCxnSpPr>
            <p:cNvPr id="7" name="Přímá spojnice se šipkou 6"/>
            <p:cNvCxnSpPr/>
            <p:nvPr/>
          </p:nvCxnSpPr>
          <p:spPr>
            <a:xfrm flipH="1">
              <a:off x="1763688" y="4515440"/>
              <a:ext cx="720080" cy="425728"/>
            </a:xfrm>
            <a:prstGeom prst="straightConnector1">
              <a:avLst/>
            </a:prstGeom>
            <a:ln>
              <a:tailEnd type="arrow"/>
            </a:ln>
          </p:spPr>
          <p:style>
            <a:lnRef idx="3">
              <a:schemeClr val="accent6"/>
            </a:lnRef>
            <a:fillRef idx="0">
              <a:schemeClr val="accent6"/>
            </a:fillRef>
            <a:effectRef idx="2">
              <a:schemeClr val="accent6"/>
            </a:effectRef>
            <a:fontRef idx="minor">
              <a:schemeClr val="tx1"/>
            </a:fontRef>
          </p:style>
        </p:cxnSp>
      </p:grpSp>
      <p:pic>
        <p:nvPicPr>
          <p:cNvPr id="1033" name="Picture 9" descr="C:\Users\NTB3\AppData\Local\Microsoft\Windows\Temporary Internet Files\Content.IE5\ISXUNCFT\MC90019350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576805"/>
            <a:ext cx="1915142" cy="19442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NTB3\AppData\Local\Microsoft\Windows\Temporary Internet Files\Content.IE5\ISXUNCFT\MC90001334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05064"/>
            <a:ext cx="1253603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NTB3\AppData\Local\Microsoft\Windows\Temporary Internet Files\Content.IE5\0WX6VWQV\MC9003359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351" y="4382103"/>
            <a:ext cx="1970713" cy="1815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051652" y="3382877"/>
            <a:ext cx="1424071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lahev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73387" y="3521020"/>
            <a:ext cx="1529208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cibule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215025" y="3049353"/>
            <a:ext cx="1315360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krysa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799763" y="5631631"/>
            <a:ext cx="792205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sůl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262634" y="6150114"/>
            <a:ext cx="1409232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košile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7394561" y="5985574"/>
            <a:ext cx="122180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skříň</a:t>
            </a:r>
            <a:endParaRPr lang="cs-CZ" sz="40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53066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87624" y="1700808"/>
            <a:ext cx="1428596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lahe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v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cibul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e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krys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a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sů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l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košil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e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skří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ň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641877" y="1700808"/>
            <a:ext cx="4046108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C00000"/>
                </a:solidFill>
              </a:rPr>
              <a:t>- bez lahv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e</a:t>
            </a:r>
            <a:r>
              <a:rPr lang="cs-CZ" sz="4000" dirty="0" smtClean="0">
                <a:solidFill>
                  <a:srgbClr val="C00000"/>
                </a:solidFill>
              </a:rPr>
              <a:t> - píseň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- bez cibul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e</a:t>
            </a:r>
            <a:r>
              <a:rPr lang="cs-CZ" sz="4000" dirty="0" smtClean="0">
                <a:solidFill>
                  <a:srgbClr val="C00000"/>
                </a:solidFill>
              </a:rPr>
              <a:t> - růže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- bez krys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y</a:t>
            </a:r>
            <a:r>
              <a:rPr lang="cs-CZ" sz="4000" dirty="0" smtClean="0">
                <a:solidFill>
                  <a:srgbClr val="C00000"/>
                </a:solidFill>
              </a:rPr>
              <a:t> - žena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- bez sol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i</a:t>
            </a:r>
            <a:r>
              <a:rPr lang="cs-CZ" sz="4000" dirty="0" smtClean="0">
                <a:solidFill>
                  <a:srgbClr val="C00000"/>
                </a:solidFill>
              </a:rPr>
              <a:t> - kost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- bez košil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e</a:t>
            </a:r>
            <a:r>
              <a:rPr lang="cs-CZ" sz="4000" dirty="0" smtClean="0">
                <a:solidFill>
                  <a:srgbClr val="C00000"/>
                </a:solidFill>
              </a:rPr>
              <a:t> - růže</a:t>
            </a:r>
          </a:p>
          <a:p>
            <a:r>
              <a:rPr lang="cs-CZ" sz="4000" dirty="0" smtClean="0">
                <a:solidFill>
                  <a:srgbClr val="C00000"/>
                </a:solidFill>
              </a:rPr>
              <a:t>- bez skřín</a:t>
            </a:r>
            <a:r>
              <a:rPr lang="cs-CZ" sz="4000" dirty="0" smtClean="0">
                <a:solidFill>
                  <a:schemeClr val="accent2">
                    <a:lumMod val="50000"/>
                  </a:schemeClr>
                </a:solidFill>
              </a:rPr>
              <a:t>ě</a:t>
            </a:r>
            <a:r>
              <a:rPr lang="cs-CZ" sz="4000" dirty="0" smtClean="0">
                <a:solidFill>
                  <a:srgbClr val="C00000"/>
                </a:solidFill>
              </a:rPr>
              <a:t> - píseň</a:t>
            </a:r>
          </a:p>
        </p:txBody>
      </p:sp>
    </p:spTree>
    <p:extLst>
      <p:ext uri="{BB962C8B-B14F-4D97-AF65-F5344CB8AC3E}">
        <p14:creationId xmlns:p14="http://schemas.microsoft.com/office/powerpoint/2010/main" val="3775143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NTB3\AppData\Local\Microsoft\Windows\Temporary Internet Files\Content.IE5\0OXI9BSJ\MC900436378[1]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4221088"/>
            <a:ext cx="216024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ný popisek 3"/>
          <p:cNvSpPr/>
          <p:nvPr/>
        </p:nvSpPr>
        <p:spPr>
          <a:xfrm flipH="1">
            <a:off x="683568" y="1268760"/>
            <a:ext cx="4752528" cy="2592288"/>
          </a:xfrm>
          <a:prstGeom prst="wedgeEllipseCallout">
            <a:avLst>
              <a:gd name="adj1" fmla="val -82183"/>
              <a:gd name="adj2" fmla="val 87417"/>
            </a:avLst>
          </a:prstGeom>
          <a:solidFill>
            <a:srgbClr val="FF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3300"/>
                </a:solidFill>
              </a:rPr>
              <a:t>Zvolili jste jiná slova? Nevadí! </a:t>
            </a:r>
          </a:p>
          <a:p>
            <a:pPr algn="ctr"/>
            <a:r>
              <a:rPr lang="cs-CZ" sz="2800" dirty="0" smtClean="0">
                <a:solidFill>
                  <a:srgbClr val="FF3300"/>
                </a:solidFill>
              </a:rPr>
              <a:t>Důležité je, zda jste určili správně vzory.</a:t>
            </a:r>
            <a:endParaRPr lang="cs-CZ" sz="2800" dirty="0">
              <a:solidFill>
                <a:srgbClr val="FF3300"/>
              </a:solidFill>
            </a:endParaRPr>
          </a:p>
        </p:txBody>
      </p:sp>
      <p:sp>
        <p:nvSpPr>
          <p:cNvPr id="5" name="Oválný popisek 4"/>
          <p:cNvSpPr/>
          <p:nvPr/>
        </p:nvSpPr>
        <p:spPr>
          <a:xfrm flipH="1">
            <a:off x="3054606" y="4437112"/>
            <a:ext cx="1656184" cy="1224136"/>
          </a:xfrm>
          <a:prstGeom prst="wedgeEllipseCallout">
            <a:avLst>
              <a:gd name="adj1" fmla="val -191563"/>
              <a:gd name="adj2" fmla="val -6911"/>
            </a:avLst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>
                <a:solidFill>
                  <a:srgbClr val="C00000"/>
                </a:solidFill>
              </a:rPr>
              <a:t>Píp.</a:t>
            </a:r>
            <a:endParaRPr lang="cs-CZ" sz="40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7679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i="1" dirty="0" smtClean="0">
                <a:effectLst/>
              </a:rPr>
              <a:t>http://office.microsoft.com/cs-cz/images</a:t>
            </a:r>
            <a:r>
              <a:rPr lang="cs-CZ" sz="2000" i="1" smtClean="0">
                <a:effectLst/>
              </a:rPr>
              <a:t>/?CTT=6&amp;ver=14&amp;app=powerpnt.exe</a:t>
            </a:r>
            <a:endParaRPr lang="cs-CZ" sz="2000" i="1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879108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250">
        <p:cut/>
        <p:sndAc>
          <p:stSnd>
            <p:snd r:embed="rId2" name="camera.wav"/>
          </p:stSnd>
        </p:sndAc>
      </p:transition>
    </mc:Choice>
    <mc:Fallback xmlns="">
      <p:transition>
        <p:cut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150</TotalTime>
  <Words>209</Words>
  <Application>Microsoft Office PowerPoint</Application>
  <PresentationFormat>Předvádění na obrazovce (4:3)</PresentationFormat>
  <Paragraphs>46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Vzory podstatných jmen rodu ženského</vt:lpstr>
      <vt:lpstr>Zapamatuj si co nejvíc obrázků:</vt:lpstr>
      <vt:lpstr>Prezentace aplikace PowerPoint</vt:lpstr>
      <vt:lpstr>Řešení:</vt:lpstr>
      <vt:lpstr>Řešení:</vt:lpstr>
      <vt:lpstr>Řešení: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Vzory podstatných jmen rodu ženského</dc:title>
  <dc:creator>NTB3</dc:creator>
  <cp:lastModifiedBy>NTB3</cp:lastModifiedBy>
  <cp:revision>18</cp:revision>
  <dcterms:created xsi:type="dcterms:W3CDTF">2012-02-07T20:58:10Z</dcterms:created>
  <dcterms:modified xsi:type="dcterms:W3CDTF">2012-02-27T19:46:55Z</dcterms:modified>
</cp:coreProperties>
</file>