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357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004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324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753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699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854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383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611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650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03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956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28A49-020B-4041-9EEF-4B878D9F34E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26AE8-30EB-424A-873D-8046FADE9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57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úhel - test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</a:t>
            </a:r>
            <a:r>
              <a:rPr lang="cs-CZ" b="1" smtClean="0"/>
              <a:t>DUM</a:t>
            </a:r>
            <a:r>
              <a:rPr lang="cs-CZ" b="1" smtClean="0"/>
              <a:t>: 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814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ověření znalostí  sčítání a odčítání úhlů.  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Žák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6.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Test, úhel.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15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začátku hodiny napíší krátký test a v závěru prezentace společně konzultujeme řešení.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63217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935" y="9636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Test - úhel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4392488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1) vypočítej:</a:t>
            </a:r>
          </a:p>
          <a:p>
            <a:pPr marL="0" indent="0">
              <a:buNone/>
            </a:pPr>
            <a:r>
              <a:rPr lang="cs-CZ" sz="2400" dirty="0"/>
              <a:t>a) 30°50</a:t>
            </a:r>
            <a:r>
              <a:rPr lang="cs-CZ" sz="2400" dirty="0" smtClean="0"/>
              <a:t>´+ 45°20</a:t>
            </a:r>
            <a:r>
              <a:rPr lang="cs-CZ" sz="2400" dirty="0"/>
              <a:t>´=</a:t>
            </a:r>
          </a:p>
          <a:p>
            <a:pPr marL="0" indent="0">
              <a:buNone/>
            </a:pPr>
            <a:r>
              <a:rPr lang="cs-CZ" sz="2400" dirty="0"/>
              <a:t>b) 91°53´+ 21°49´= </a:t>
            </a:r>
          </a:p>
          <a:p>
            <a:pPr marL="0" indent="0">
              <a:buNone/>
            </a:pPr>
            <a:r>
              <a:rPr lang="cs-CZ" sz="2400" dirty="0"/>
              <a:t>c) 20°- 2°25´=</a:t>
            </a:r>
          </a:p>
          <a:p>
            <a:pPr marL="0" indent="0">
              <a:buNone/>
            </a:pPr>
            <a:r>
              <a:rPr lang="cs-CZ" sz="2400" dirty="0"/>
              <a:t>d) 126°27</a:t>
            </a:r>
            <a:r>
              <a:rPr lang="cs-CZ" sz="2400" dirty="0" smtClean="0"/>
              <a:t>´- 28°26´=</a:t>
            </a: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2) doplň velikost úhlu </a:t>
            </a:r>
            <a:r>
              <a:rPr lang="cs-CZ" sz="2400" i="1" dirty="0"/>
              <a:t>α</a:t>
            </a:r>
            <a:r>
              <a:rPr lang="cs-CZ" sz="2400" dirty="0" smtClean="0">
                <a:effectLst/>
              </a:rPr>
              <a:t>=? a</a:t>
            </a:r>
            <a:r>
              <a:rPr lang="cs-CZ" sz="2400" i="1" dirty="0" smtClean="0">
                <a:effectLst/>
              </a:rPr>
              <a:t> </a:t>
            </a:r>
            <a:r>
              <a:rPr lang="cs-CZ" sz="2400" i="1" dirty="0"/>
              <a:t>β</a:t>
            </a:r>
            <a:r>
              <a:rPr lang="cs-CZ" sz="2400" dirty="0" smtClean="0">
                <a:effectLst/>
              </a:rPr>
              <a:t>=? </a:t>
            </a:r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         67°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39552" y="3789040"/>
            <a:ext cx="4032448" cy="2510692"/>
            <a:chOff x="539552" y="3789040"/>
            <a:chExt cx="4032448" cy="2510692"/>
          </a:xfrm>
        </p:grpSpPr>
        <p:cxnSp>
          <p:nvCxnSpPr>
            <p:cNvPr id="5" name="Přímá spojnice 4"/>
            <p:cNvCxnSpPr/>
            <p:nvPr/>
          </p:nvCxnSpPr>
          <p:spPr>
            <a:xfrm flipH="1">
              <a:off x="539552" y="4005064"/>
              <a:ext cx="4032448" cy="201622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39552" y="3789040"/>
              <a:ext cx="3888432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blouk 7"/>
            <p:cNvSpPr/>
            <p:nvPr/>
          </p:nvSpPr>
          <p:spPr>
            <a:xfrm rot="2690120">
              <a:off x="1658727" y="3995476"/>
              <a:ext cx="2304256" cy="2304256"/>
            </a:xfrm>
            <a:prstGeom prst="arc">
              <a:avLst>
                <a:gd name="adj1" fmla="val 16731891"/>
                <a:gd name="adj2" fmla="val 20951459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louk 8"/>
            <p:cNvSpPr/>
            <p:nvPr/>
          </p:nvSpPr>
          <p:spPr>
            <a:xfrm rot="13538191">
              <a:off x="1071144" y="3861047"/>
              <a:ext cx="2304256" cy="2304256"/>
            </a:xfrm>
            <a:prstGeom prst="arc">
              <a:avLst>
                <a:gd name="adj1" fmla="val 16819683"/>
                <a:gd name="adj2" fmla="val 21134271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louk 9"/>
            <p:cNvSpPr/>
            <p:nvPr/>
          </p:nvSpPr>
          <p:spPr>
            <a:xfrm rot="18776119">
              <a:off x="1403648" y="3948444"/>
              <a:ext cx="2304256" cy="2304256"/>
            </a:xfrm>
            <a:prstGeom prst="arc">
              <a:avLst>
                <a:gd name="adj1" fmla="val 15738788"/>
                <a:gd name="adj2" fmla="val 1117647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223272" y="4221088"/>
            <a:ext cx="1124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α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4867419"/>
            <a:ext cx="864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β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692696"/>
            <a:ext cx="4104456" cy="589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cs-CZ" sz="2400" b="1" dirty="0" smtClean="0"/>
              <a:t>B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1) vypočítej: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a) 20°40</a:t>
            </a:r>
            <a:r>
              <a:rPr lang="cs-CZ" sz="2400" dirty="0" smtClean="0"/>
              <a:t>´+ 55°30</a:t>
            </a:r>
            <a:r>
              <a:rPr lang="cs-CZ" sz="2400" dirty="0"/>
              <a:t>´=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b) 81°49´+ 31°53´= 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c) 40°- 4°25´=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d) 146°27</a:t>
            </a:r>
            <a:r>
              <a:rPr lang="cs-CZ" sz="2400" dirty="0" smtClean="0"/>
              <a:t>´- 48°26</a:t>
            </a:r>
            <a:r>
              <a:rPr lang="cs-CZ" sz="2400" dirty="0"/>
              <a:t>´=</a:t>
            </a:r>
          </a:p>
          <a:p>
            <a:pPr>
              <a:lnSpc>
                <a:spcPct val="110000"/>
              </a:lnSpc>
            </a:pPr>
            <a:r>
              <a:rPr lang="cs-CZ" sz="2400" dirty="0" smtClean="0"/>
              <a:t>2</a:t>
            </a:r>
            <a:r>
              <a:rPr lang="cs-CZ" sz="2400" dirty="0"/>
              <a:t>) doplň velikost úhlu </a:t>
            </a:r>
            <a:r>
              <a:rPr lang="cs-CZ" sz="2400" i="1" dirty="0"/>
              <a:t>α</a:t>
            </a:r>
            <a:r>
              <a:rPr lang="cs-CZ" sz="2400" dirty="0"/>
              <a:t>=? a</a:t>
            </a:r>
            <a:r>
              <a:rPr lang="cs-CZ" sz="2400" i="1" dirty="0"/>
              <a:t> β</a:t>
            </a:r>
            <a:r>
              <a:rPr lang="cs-CZ" sz="2400" dirty="0"/>
              <a:t>=?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105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58°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463985" y="3789040"/>
            <a:ext cx="4032448" cy="2510692"/>
            <a:chOff x="539552" y="3789040"/>
            <a:chExt cx="4032448" cy="2510692"/>
          </a:xfrm>
        </p:grpSpPr>
        <p:cxnSp>
          <p:nvCxnSpPr>
            <p:cNvPr id="17" name="Přímá spojnice 16"/>
            <p:cNvCxnSpPr/>
            <p:nvPr/>
          </p:nvCxnSpPr>
          <p:spPr>
            <a:xfrm flipH="1">
              <a:off x="539552" y="4005064"/>
              <a:ext cx="4032448" cy="201622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39552" y="3789040"/>
              <a:ext cx="3888432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blouk 18"/>
            <p:cNvSpPr/>
            <p:nvPr/>
          </p:nvSpPr>
          <p:spPr>
            <a:xfrm rot="2690120">
              <a:off x="1658727" y="3995476"/>
              <a:ext cx="2304256" cy="2304256"/>
            </a:xfrm>
            <a:prstGeom prst="arc">
              <a:avLst>
                <a:gd name="adj1" fmla="val 16731891"/>
                <a:gd name="adj2" fmla="val 20951459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louk 19"/>
            <p:cNvSpPr/>
            <p:nvPr/>
          </p:nvSpPr>
          <p:spPr>
            <a:xfrm rot="13538191">
              <a:off x="1071144" y="3861047"/>
              <a:ext cx="2304256" cy="2304256"/>
            </a:xfrm>
            <a:prstGeom prst="arc">
              <a:avLst>
                <a:gd name="adj1" fmla="val 16819683"/>
                <a:gd name="adj2" fmla="val 21134271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 rot="18776119">
              <a:off x="1403648" y="3948444"/>
              <a:ext cx="2304256" cy="2304256"/>
            </a:xfrm>
            <a:prstGeom prst="arc">
              <a:avLst>
                <a:gd name="adj1" fmla="val 15738788"/>
                <a:gd name="adj2" fmla="val 1117647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6912257" y="4777406"/>
            <a:ext cx="864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β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47705" y="4059667"/>
            <a:ext cx="1124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α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87211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 -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4104455"/>
          </a:xfrm>
        </p:spPr>
        <p:txBody>
          <a:bodyPr numCol="2"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1) </a:t>
            </a: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a)    30°50´</a:t>
            </a:r>
          </a:p>
          <a:p>
            <a:pPr marL="0" indent="0">
              <a:buNone/>
            </a:pPr>
            <a:r>
              <a:rPr lang="cs-CZ" sz="2600" dirty="0" smtClean="0"/>
              <a:t>       </a:t>
            </a:r>
            <a:r>
              <a:rPr lang="cs-CZ" sz="2600" u="sng" dirty="0" smtClean="0"/>
              <a:t>45°20´</a:t>
            </a:r>
          </a:p>
          <a:p>
            <a:pPr marL="0" indent="0">
              <a:buNone/>
            </a:pPr>
            <a:r>
              <a:rPr lang="cs-CZ" sz="2600" dirty="0" smtClean="0"/>
              <a:t>       75°70´ = 76°20´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b) 91° 53´</a:t>
            </a:r>
          </a:p>
          <a:p>
            <a:pPr marL="0" indent="0">
              <a:buNone/>
            </a:pPr>
            <a:r>
              <a:rPr lang="cs-CZ" sz="2600" dirty="0" smtClean="0"/>
              <a:t>     </a:t>
            </a:r>
            <a:r>
              <a:rPr lang="cs-CZ" sz="2600" u="sng" dirty="0" smtClean="0"/>
              <a:t>21° 49´</a:t>
            </a:r>
          </a:p>
          <a:p>
            <a:pPr marL="0" indent="0">
              <a:buNone/>
            </a:pPr>
            <a:r>
              <a:rPr lang="cs-CZ" sz="2600" dirty="0" smtClean="0"/>
              <a:t>   112°102´ = 113°42´</a:t>
            </a: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c) 20°		19°60´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u="sng" dirty="0" smtClean="0"/>
              <a:t>- 2°25´   </a:t>
            </a:r>
            <a:r>
              <a:rPr lang="cs-CZ" sz="2600" dirty="0" smtClean="0"/>
              <a:t>=&gt;	</a:t>
            </a:r>
            <a:r>
              <a:rPr lang="cs-CZ" sz="2600" u="sng" dirty="0" smtClean="0"/>
              <a:t>- 2°25´</a:t>
            </a:r>
          </a:p>
          <a:p>
            <a:pPr marL="0" indent="0">
              <a:buNone/>
            </a:pPr>
            <a:r>
              <a:rPr lang="cs-CZ" sz="2600" dirty="0" smtClean="0"/>
              <a:t>		17°35´</a:t>
            </a: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d) 126°27´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u="sng" dirty="0" smtClean="0"/>
              <a:t>- 28°26´</a:t>
            </a:r>
            <a:endParaRPr lang="cs-CZ" sz="2600" u="sng" dirty="0" smtClean="0">
              <a:effectLst/>
            </a:endParaRPr>
          </a:p>
          <a:p>
            <a:pPr marL="0" indent="0">
              <a:buNone/>
            </a:pPr>
            <a:r>
              <a:rPr lang="cs-CZ" sz="2600" dirty="0" smtClean="0">
                <a:effectLst/>
              </a:rPr>
              <a:t>      98°   1´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437112"/>
            <a:ext cx="669674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i="1" dirty="0" smtClean="0"/>
              <a:t>α = 180° - 67° = 113° </a:t>
            </a:r>
            <a:r>
              <a:rPr lang="cs-CZ" sz="2000" i="1" dirty="0" smtClean="0"/>
              <a:t>(vedlejší úhel)</a:t>
            </a:r>
            <a:endParaRPr lang="cs-CZ" sz="2800" i="1" dirty="0" smtClean="0"/>
          </a:p>
          <a:p>
            <a:r>
              <a:rPr lang="cs-CZ" sz="2800" i="1" dirty="0"/>
              <a:t> </a:t>
            </a:r>
            <a:r>
              <a:rPr lang="cs-CZ" sz="2800" i="1" dirty="0" smtClean="0"/>
              <a:t>     β = 67°  </a:t>
            </a:r>
            <a:r>
              <a:rPr lang="cs-CZ" sz="2000" i="1" dirty="0" smtClean="0"/>
              <a:t>(vrcholový úhel)</a:t>
            </a:r>
            <a:endParaRPr lang="cs-CZ" sz="2800" dirty="0" smtClean="0"/>
          </a:p>
          <a:p>
            <a:r>
              <a:rPr lang="cs-CZ" i="1" dirty="0" smtClean="0"/>
              <a:t>    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510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 -  B</a:t>
            </a:r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4104455"/>
          </a:xfrm>
        </p:spPr>
        <p:txBody>
          <a:bodyPr numCol="2"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1) </a:t>
            </a: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a)    20°40´</a:t>
            </a:r>
          </a:p>
          <a:p>
            <a:pPr marL="0" indent="0">
              <a:buNone/>
            </a:pPr>
            <a:r>
              <a:rPr lang="cs-CZ" sz="2600" dirty="0" smtClean="0"/>
              <a:t>       </a:t>
            </a:r>
            <a:r>
              <a:rPr lang="cs-CZ" sz="2600" u="sng" dirty="0" smtClean="0"/>
              <a:t>55°30´</a:t>
            </a:r>
          </a:p>
          <a:p>
            <a:pPr marL="0" indent="0">
              <a:buNone/>
            </a:pPr>
            <a:r>
              <a:rPr lang="cs-CZ" sz="2600" dirty="0" smtClean="0"/>
              <a:t>       75°70´ = 76°20´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b) 81° 49´</a:t>
            </a:r>
          </a:p>
          <a:p>
            <a:pPr marL="0" indent="0">
              <a:buNone/>
            </a:pPr>
            <a:r>
              <a:rPr lang="cs-CZ" sz="2600" dirty="0" smtClean="0"/>
              <a:t>     </a:t>
            </a:r>
            <a:r>
              <a:rPr lang="cs-CZ" sz="2600" u="sng" dirty="0" smtClean="0"/>
              <a:t>31° 53´</a:t>
            </a:r>
          </a:p>
          <a:p>
            <a:pPr marL="0" indent="0">
              <a:buNone/>
            </a:pPr>
            <a:r>
              <a:rPr lang="cs-CZ" sz="2600" dirty="0" smtClean="0"/>
              <a:t>   112°102´ = 113°42´</a:t>
            </a: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c) 40°		39°60´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u="sng" dirty="0" smtClean="0"/>
              <a:t>- 4°25´   </a:t>
            </a:r>
            <a:r>
              <a:rPr lang="cs-CZ" sz="2600" dirty="0" smtClean="0"/>
              <a:t>=&gt;	</a:t>
            </a:r>
            <a:r>
              <a:rPr lang="cs-CZ" sz="2600" u="sng" dirty="0" smtClean="0"/>
              <a:t>- 4°25´</a:t>
            </a:r>
          </a:p>
          <a:p>
            <a:pPr marL="0" indent="0">
              <a:buNone/>
            </a:pPr>
            <a:r>
              <a:rPr lang="cs-CZ" sz="2600" dirty="0" smtClean="0"/>
              <a:t>		35°35´</a:t>
            </a: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d) 146°27´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u="sng" dirty="0" smtClean="0"/>
              <a:t>- 48°26´</a:t>
            </a:r>
            <a:endParaRPr lang="cs-CZ" sz="2600" u="sng" dirty="0" smtClean="0">
              <a:effectLst/>
            </a:endParaRPr>
          </a:p>
          <a:p>
            <a:pPr marL="0" indent="0">
              <a:buNone/>
            </a:pPr>
            <a:r>
              <a:rPr lang="cs-CZ" sz="2600" dirty="0" smtClean="0">
                <a:effectLst/>
              </a:rPr>
              <a:t>      98°   1´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437112"/>
            <a:ext cx="669674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i="1" dirty="0" smtClean="0"/>
              <a:t>α = 180° - 58° = 122° </a:t>
            </a:r>
            <a:r>
              <a:rPr lang="cs-CZ" sz="2000" i="1" dirty="0" smtClean="0"/>
              <a:t>(vedlejší úhel)</a:t>
            </a:r>
            <a:endParaRPr lang="cs-CZ" sz="2800" i="1" dirty="0" smtClean="0"/>
          </a:p>
          <a:p>
            <a:r>
              <a:rPr lang="cs-CZ" sz="2800" i="1" dirty="0"/>
              <a:t> </a:t>
            </a:r>
            <a:r>
              <a:rPr lang="cs-CZ" sz="2800" i="1" dirty="0" smtClean="0"/>
              <a:t>     β = 58°  </a:t>
            </a:r>
            <a:r>
              <a:rPr lang="cs-CZ" sz="2000" i="1" dirty="0" smtClean="0"/>
              <a:t>(vrcholový úhel)</a:t>
            </a:r>
            <a:endParaRPr lang="cs-CZ" sz="2800" dirty="0" smtClean="0"/>
          </a:p>
          <a:p>
            <a:r>
              <a:rPr lang="cs-CZ" i="1" dirty="0" smtClean="0"/>
              <a:t>    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749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282</Words>
  <Application>Microsoft Office PowerPoint</Application>
  <PresentationFormat>Předvádění na obrazovce (4:3)</PresentationFormat>
  <Paragraphs>99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Test - úhel</vt:lpstr>
      <vt:lpstr>Řešení -  A</vt:lpstr>
      <vt:lpstr>Řešení -  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7</cp:revision>
  <dcterms:created xsi:type="dcterms:W3CDTF">2012-06-25T20:06:40Z</dcterms:created>
  <dcterms:modified xsi:type="dcterms:W3CDTF">2012-06-26T06:43:47Z</dcterms:modified>
</cp:coreProperties>
</file>