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3" r:id="rId3"/>
    <p:sldId id="256" r:id="rId4"/>
    <p:sldId id="258" r:id="rId5"/>
    <p:sldId id="259" r:id="rId6"/>
    <p:sldId id="260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520731"/>
            <a:ext cx="9144000" cy="3435579"/>
          </a:xfrm>
          <a:custGeom>
            <a:avLst/>
            <a:gdLst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805"/>
              <a:gd name="connsiteX1" fmla="*/ 21600 w 21600"/>
              <a:gd name="connsiteY1" fmla="*/ 0 h 18805"/>
              <a:gd name="connsiteX2" fmla="*/ 21600 w 21600"/>
              <a:gd name="connsiteY2" fmla="*/ 17322 h 18805"/>
              <a:gd name="connsiteX3" fmla="*/ 0 w 21600"/>
              <a:gd name="connsiteY3" fmla="*/ 18805 h 18805"/>
              <a:gd name="connsiteX4" fmla="*/ 0 w 21600"/>
              <a:gd name="connsiteY4" fmla="*/ 0 h 18805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8916"/>
              <a:gd name="connsiteX1" fmla="*/ 21600 w 21600"/>
              <a:gd name="connsiteY1" fmla="*/ 0 h 18916"/>
              <a:gd name="connsiteX2" fmla="*/ 21600 w 21600"/>
              <a:gd name="connsiteY2" fmla="*/ 17322 h 18916"/>
              <a:gd name="connsiteX3" fmla="*/ 0 w 21600"/>
              <a:gd name="connsiteY3" fmla="*/ 18916 h 18916"/>
              <a:gd name="connsiteX4" fmla="*/ 0 w 21600"/>
              <a:gd name="connsiteY4" fmla="*/ 0 h 18916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355"/>
              <a:gd name="connsiteX1" fmla="*/ 21600 w 21600"/>
              <a:gd name="connsiteY1" fmla="*/ 0 h 19355"/>
              <a:gd name="connsiteX2" fmla="*/ 21600 w 21600"/>
              <a:gd name="connsiteY2" fmla="*/ 17322 h 19355"/>
              <a:gd name="connsiteX3" fmla="*/ 0 w 21600"/>
              <a:gd name="connsiteY3" fmla="*/ 19355 h 19355"/>
              <a:gd name="connsiteX4" fmla="*/ 0 w 21600"/>
              <a:gd name="connsiteY4" fmla="*/ 0 h 19355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  <a:gd name="connsiteX0" fmla="*/ 0 w 21600"/>
              <a:gd name="connsiteY0" fmla="*/ 0 h 19794"/>
              <a:gd name="connsiteX1" fmla="*/ 21600 w 21600"/>
              <a:gd name="connsiteY1" fmla="*/ 0 h 19794"/>
              <a:gd name="connsiteX2" fmla="*/ 21600 w 21600"/>
              <a:gd name="connsiteY2" fmla="*/ 17322 h 19794"/>
              <a:gd name="connsiteX3" fmla="*/ 0 w 21600"/>
              <a:gd name="connsiteY3" fmla="*/ 19794 h 19794"/>
              <a:gd name="connsiteX4" fmla="*/ 0 w 21600"/>
              <a:gd name="connsiteY4" fmla="*/ 0 h 19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19794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7466" y="25350"/>
                  <a:pt x="0" y="1979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28000"/>
                  <a:satMod val="2000000"/>
                  <a:alpha val="30000"/>
                </a:schemeClr>
              </a:gs>
              <a:gs pos="35000">
                <a:schemeClr val="bg2">
                  <a:shade val="100000"/>
                  <a:satMod val="600000"/>
                  <a:alpha val="0"/>
                </a:schemeClr>
              </a:gs>
            </a:gsLst>
            <a:lin ang="54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02920" y="2775745"/>
            <a:ext cx="8229600" cy="2167128"/>
          </a:xfrm>
        </p:spPr>
        <p:txBody>
          <a:bodyPr tIns="0" bIns="0" anchor="t"/>
          <a:lstStyle>
            <a:lvl1pPr>
              <a:defRPr sz="5000" cap="all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00064" y="1559720"/>
            <a:ext cx="5105400" cy="1219200"/>
          </a:xfrm>
        </p:spPr>
        <p:txBody>
          <a:bodyPr lIns="0" tIns="0" rIns="0" bIns="0" anchor="b"/>
          <a:lstStyle>
            <a:lvl1pPr marL="0" indent="0" algn="l">
              <a:buNone/>
              <a:defRPr sz="19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46888-7C3B-48DE-9109-29DBBF98FBD8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8D2A2-C6EE-4977-A5C3-6E7ABD002C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46888-7C3B-48DE-9109-29DBBF98FBD8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8D2A2-C6EE-4977-A5C3-6E7ABD002C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990600"/>
            <a:ext cx="7772400" cy="1362456"/>
          </a:xfrm>
        </p:spPr>
        <p:txBody>
          <a:bodyPr>
            <a:noAutofit/>
          </a:bodyPr>
          <a:lstStyle>
            <a:lvl1pPr algn="l">
              <a:buNone/>
              <a:defRPr sz="48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352677"/>
            <a:ext cx="7772400" cy="1509712"/>
          </a:xfrm>
        </p:spPr>
        <p:txBody>
          <a:bodyPr anchor="t"/>
          <a:lstStyle>
            <a:lvl1pPr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46888-7C3B-48DE-9109-29DBBF98FBD8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8D2A2-C6EE-4977-A5C3-6E7ABD002C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199800"/>
            <a:ext cx="4038600" cy="416052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46888-7C3B-48DE-9109-29DBBF98FBD8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8D2A2-C6EE-4977-A5C3-6E7ABD002C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</p:spPr>
        <p:txBody>
          <a:bodyPr tIns="9144" bIns="9144" anchor="b"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12168"/>
            <a:ext cx="4040188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8000" dist="38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2112168"/>
            <a:ext cx="4041775" cy="502920"/>
          </a:xfrm>
        </p:spPr>
        <p:txBody>
          <a:bodyPr anchor="b">
            <a:noAutofit/>
          </a:bodyPr>
          <a:lstStyle>
            <a:lvl1pPr>
              <a:buNone/>
              <a:defRPr sz="2200" b="1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667000"/>
            <a:ext cx="4040188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67000"/>
            <a:ext cx="4041775" cy="36576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46888-7C3B-48DE-9109-29DBBF98FBD8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8D2A2-C6EE-4977-A5C3-6E7ABD002C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14400"/>
            <a:ext cx="8229600" cy="1143000"/>
          </a:xfrm>
          <a:effectLst/>
        </p:spPr>
        <p:txBody>
          <a:bodyPr tIns="9144" bIns="9144" anchor="b"/>
          <a:lstStyle>
            <a:lvl1pPr>
              <a:defRPr sz="48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46888-7C3B-48DE-9109-29DBBF98FBD8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8D2A2-C6EE-4977-A5C3-6E7ABD002C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46888-7C3B-48DE-9109-29DBBF98FBD8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8D2A2-C6EE-4977-A5C3-6E7ABD002C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40"/>
            <a:ext cx="8229600" cy="914400"/>
          </a:xfrm>
        </p:spPr>
        <p:txBody>
          <a:bodyPr tIns="0" bIns="0" anchor="b"/>
          <a:lstStyle>
            <a:lvl1pPr algn="l">
              <a:buNone/>
              <a:defRPr sz="5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133856"/>
            <a:ext cx="2590800" cy="5181600"/>
          </a:xfrm>
        </p:spPr>
        <p:txBody>
          <a:bodyPr lIns="45720" tIns="45720" rIns="0"/>
          <a:lstStyle>
            <a:lvl1pPr marL="0" indent="0">
              <a:spcBef>
                <a:spcPts val="300"/>
              </a:spcBef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133472"/>
            <a:ext cx="5257800" cy="5191128"/>
          </a:xfrm>
        </p:spPr>
        <p:txBody>
          <a:bodyPr/>
          <a:lstStyle>
            <a:lvl1pPr algn="l">
              <a:defRPr sz="3000"/>
            </a:lvl1pPr>
            <a:lvl2pPr algn="l">
              <a:defRPr sz="2800"/>
            </a:lvl2pPr>
            <a:lvl3pPr algn="l">
              <a:defRPr sz="2400"/>
            </a:lvl3pPr>
            <a:lvl4pPr algn="l">
              <a:defRPr sz="2000"/>
            </a:lvl4pPr>
            <a:lvl5pPr algn="l"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46888-7C3B-48DE-9109-29DBBF98FBD8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8D2A2-C6EE-4977-A5C3-6E7ABD002C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6240" y="1981200"/>
            <a:ext cx="3429000" cy="522288"/>
          </a:xfrm>
        </p:spPr>
        <p:txBody>
          <a:bodyPr tIns="0" bIns="0" anchor="b"/>
          <a:lstStyle>
            <a:lvl1pPr algn="r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93368" y="1066800"/>
            <a:ext cx="4572000" cy="4572000"/>
          </a:xfrm>
          <a:solidFill>
            <a:schemeClr val="bg2">
              <a:shade val="75000"/>
            </a:schemeClr>
          </a:solidFill>
          <a:ln w="60325">
            <a:solidFill>
              <a:srgbClr val="FFFFFF"/>
            </a:solidFill>
            <a:miter lim="800000"/>
          </a:ln>
          <a:effectLst>
            <a:outerShdw blurRad="36195" dist="10000" dir="5400000" algn="tl" rotWithShape="0">
              <a:srgbClr val="000000">
                <a:alpha val="75000"/>
              </a:srgbClr>
            </a:outerShdw>
            <a:reflection stA="21000" endA="500" endPos="10000" dist="20000" dir="5400000" sy="-100000" algn="bl" rotWithShape="0"/>
          </a:effectLst>
        </p:spPr>
        <p:txBody>
          <a:bodyPr/>
          <a:lstStyle>
            <a:lvl1pPr>
              <a:buNone/>
              <a:defRPr sz="3200"/>
            </a:lvl1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6240" y="2543176"/>
            <a:ext cx="3429000" cy="914400"/>
          </a:xfrm>
        </p:spPr>
        <p:txBody>
          <a:bodyPr lIns="0" tIns="0" rIns="0" bIns="0" anchor="t"/>
          <a:lstStyle>
            <a:lvl1pPr indent="0" algn="r">
              <a:spcBef>
                <a:spcPts val="300"/>
              </a:spcBef>
              <a:buFontTx/>
              <a:buNone/>
              <a:defRPr sz="1400" baseline="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46888-7C3B-48DE-9109-29DBBF98FBD8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53400" y="6356350"/>
            <a:ext cx="533400" cy="365125"/>
          </a:xfrm>
        </p:spPr>
        <p:txBody>
          <a:bodyPr/>
          <a:lstStyle/>
          <a:p>
            <a:fld id="{A4B8D2A2-C6EE-4977-A5C3-6E7ABD002C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46888-7C3B-48DE-9109-29DBBF98FBD8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8D2A2-C6EE-4977-A5C3-6E7ABD002C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746888-7C3B-48DE-9109-29DBBF98FBD8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8D2A2-C6EE-4977-A5C3-6E7ABD002C2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Document 6"/>
          <p:cNvSpPr/>
          <p:nvPr/>
        </p:nvSpPr>
        <p:spPr>
          <a:xfrm rot="10800000">
            <a:off x="1" y="1142899"/>
            <a:ext cx="9144000" cy="5562705"/>
          </a:xfrm>
          <a:custGeom>
            <a:avLst/>
            <a:gdLst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378"/>
              <a:gd name="connsiteX1" fmla="*/ 21600 w 21600"/>
              <a:gd name="connsiteY1" fmla="*/ 0 h 19378"/>
              <a:gd name="connsiteX2" fmla="*/ 21600 w 21600"/>
              <a:gd name="connsiteY2" fmla="*/ 17322 h 19378"/>
              <a:gd name="connsiteX3" fmla="*/ 0 w 21600"/>
              <a:gd name="connsiteY3" fmla="*/ 19378 h 19378"/>
              <a:gd name="connsiteX4" fmla="*/ 0 w 21600"/>
              <a:gd name="connsiteY4" fmla="*/ 0 h 19378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19974"/>
              <a:gd name="connsiteX1" fmla="*/ 21600 w 21600"/>
              <a:gd name="connsiteY1" fmla="*/ 0 h 19974"/>
              <a:gd name="connsiteX2" fmla="*/ 21600 w 21600"/>
              <a:gd name="connsiteY2" fmla="*/ 17322 h 19974"/>
              <a:gd name="connsiteX3" fmla="*/ 0 w 21600"/>
              <a:gd name="connsiteY3" fmla="*/ 19974 h 19974"/>
              <a:gd name="connsiteX4" fmla="*/ 0 w 21600"/>
              <a:gd name="connsiteY4" fmla="*/ 0 h 19974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  <a:gd name="connsiteX0" fmla="*/ 0 w 21600"/>
              <a:gd name="connsiteY0" fmla="*/ 0 h 20252"/>
              <a:gd name="connsiteX1" fmla="*/ 21600 w 21600"/>
              <a:gd name="connsiteY1" fmla="*/ 0 h 20252"/>
              <a:gd name="connsiteX2" fmla="*/ 21600 w 21600"/>
              <a:gd name="connsiteY2" fmla="*/ 17322 h 20252"/>
              <a:gd name="connsiteX3" fmla="*/ 0 w 21600"/>
              <a:gd name="connsiteY3" fmla="*/ 20252 h 20252"/>
              <a:gd name="connsiteX4" fmla="*/ 0 w 21600"/>
              <a:gd name="connsiteY4" fmla="*/ 0 h 20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25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10056" y="24231"/>
                  <a:pt x="0" y="2025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55000"/>
                  <a:satMod val="1800000"/>
                  <a:alpha val="55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Flowchart: Document 7"/>
          <p:cNvSpPr/>
          <p:nvPr/>
        </p:nvSpPr>
        <p:spPr>
          <a:xfrm rot="10800000">
            <a:off x="1" y="1341133"/>
            <a:ext cx="9144000" cy="4480425"/>
          </a:xfrm>
          <a:custGeom>
            <a:avLst/>
            <a:gdLst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8944"/>
              <a:gd name="connsiteX1" fmla="*/ 21600 w 21600"/>
              <a:gd name="connsiteY1" fmla="*/ 0 h 18944"/>
              <a:gd name="connsiteX2" fmla="*/ 21600 w 21600"/>
              <a:gd name="connsiteY2" fmla="*/ 17322 h 18944"/>
              <a:gd name="connsiteX3" fmla="*/ 0 w 21600"/>
              <a:gd name="connsiteY3" fmla="*/ 18944 h 18944"/>
              <a:gd name="connsiteX4" fmla="*/ 0 w 21600"/>
              <a:gd name="connsiteY4" fmla="*/ 0 h 18944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350"/>
              <a:gd name="connsiteX1" fmla="*/ 21600 w 21600"/>
              <a:gd name="connsiteY1" fmla="*/ 0 h 19350"/>
              <a:gd name="connsiteX2" fmla="*/ 21600 w 21600"/>
              <a:gd name="connsiteY2" fmla="*/ 17322 h 19350"/>
              <a:gd name="connsiteX3" fmla="*/ 0 w 21600"/>
              <a:gd name="connsiteY3" fmla="*/ 19350 h 19350"/>
              <a:gd name="connsiteX4" fmla="*/ 0 w 21600"/>
              <a:gd name="connsiteY4" fmla="*/ 0 h 19350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19691"/>
              <a:gd name="connsiteX1" fmla="*/ 21600 w 21600"/>
              <a:gd name="connsiteY1" fmla="*/ 0 h 19691"/>
              <a:gd name="connsiteX2" fmla="*/ 21600 w 21600"/>
              <a:gd name="connsiteY2" fmla="*/ 17322 h 19691"/>
              <a:gd name="connsiteX3" fmla="*/ 0 w 21600"/>
              <a:gd name="connsiteY3" fmla="*/ 19691 h 19691"/>
              <a:gd name="connsiteX4" fmla="*/ 0 w 21600"/>
              <a:gd name="connsiteY4" fmla="*/ 0 h 19691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  <a:gd name="connsiteX0" fmla="*/ 0 w 21600"/>
              <a:gd name="connsiteY0" fmla="*/ 0 h 20032"/>
              <a:gd name="connsiteX1" fmla="*/ 21600 w 21600"/>
              <a:gd name="connsiteY1" fmla="*/ 0 h 20032"/>
              <a:gd name="connsiteX2" fmla="*/ 21600 w 21600"/>
              <a:gd name="connsiteY2" fmla="*/ 17322 h 20032"/>
              <a:gd name="connsiteX3" fmla="*/ 0 w 21600"/>
              <a:gd name="connsiteY3" fmla="*/ 20032 h 20032"/>
              <a:gd name="connsiteX4" fmla="*/ 0 w 21600"/>
              <a:gd name="connsiteY4" fmla="*/ 0 h 200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" h="20032">
                <a:moveTo>
                  <a:pt x="0" y="0"/>
                </a:moveTo>
                <a:lnTo>
                  <a:pt x="21600" y="0"/>
                </a:lnTo>
                <a:lnTo>
                  <a:pt x="21600" y="17322"/>
                </a:lnTo>
                <a:cubicBezTo>
                  <a:pt x="10800" y="17322"/>
                  <a:pt x="8684" y="24776"/>
                  <a:pt x="0" y="20032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00000">
                <a:schemeClr val="bg2">
                  <a:tint val="40000"/>
                  <a:satMod val="1900000"/>
                  <a:alpha val="30000"/>
                </a:schemeClr>
              </a:gs>
              <a:gs pos="65000">
                <a:schemeClr val="bg2">
                  <a:shade val="100000"/>
                  <a:satMod val="600000"/>
                  <a:alpha val="0"/>
                </a:schemeClr>
              </a:gs>
            </a:gsLst>
            <a:lin ang="4800000" scaled="1"/>
          </a:gradFill>
          <a:ln w="317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524000"/>
          </a:xfrm>
          <a:prstGeom prst="rect">
            <a:avLst/>
          </a:prstGeom>
        </p:spPr>
        <p:txBody>
          <a:bodyPr vert="horz" lIns="0" tIns="9144" rIns="0" bIns="9144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2179637"/>
            <a:ext cx="8229600" cy="4114800"/>
          </a:xfrm>
          <a:prstGeom prst="rect">
            <a:avLst/>
          </a:prstGeom>
        </p:spPr>
        <p:txBody>
          <a:bodyPr vert="horz" lIns="9144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1981200" cy="365125"/>
          </a:xfrm>
          <a:prstGeom prst="rect">
            <a:avLst/>
          </a:prstGeom>
        </p:spPr>
        <p:txBody>
          <a:bodyPr vert="horz" anchor="b"/>
          <a:lstStyle>
            <a:lvl1pPr algn="ctr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4D746888-7C3B-48DE-9109-29DBBF98FBD8}" type="datetimeFigureOut">
              <a:rPr lang="cs-CZ" smtClean="0"/>
              <a:t>22.1.2012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438400" y="6356350"/>
            <a:ext cx="2895600" cy="365125"/>
          </a:xfrm>
          <a:prstGeom prst="rect">
            <a:avLst/>
          </a:prstGeom>
        </p:spPr>
        <p:txBody>
          <a:bodyPr vert="horz" lIns="0" anchor="b"/>
          <a:lstStyle>
            <a:lvl1pPr algn="l">
              <a:defRPr sz="12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153400" y="6356350"/>
            <a:ext cx="533400" cy="365125"/>
          </a:xfrm>
          <a:prstGeom prst="rect">
            <a:avLst/>
          </a:prstGeom>
        </p:spPr>
        <p:txBody>
          <a:bodyPr vert="horz" lIns="91440" rIns="0" anchor="b"/>
          <a:lstStyle>
            <a:lvl1pPr algn="r">
              <a:defRPr sz="14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A4B8D2A2-C6EE-4977-A5C3-6E7ABD002C27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sz="4800" b="1" kern="1200">
          <a:ln w="500">
            <a:solidFill>
              <a:schemeClr val="tx2">
                <a:shade val="20000"/>
                <a:satMod val="350000"/>
              </a:schemeClr>
            </a:solidFill>
          </a:ln>
          <a:solidFill>
            <a:schemeClr val="tx2">
              <a:tint val="100000"/>
              <a:satMod val="250000"/>
            </a:schemeClr>
          </a:solidFill>
          <a:effectLst>
            <a:outerShdw blurRad="30000" dist="30000" dir="2700000" algn="tl" rotWithShape="0">
              <a:schemeClr val="bg2">
                <a:shade val="45000"/>
                <a:satMod val="150000"/>
                <a:alpha val="9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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30936" indent="-27432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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23544" indent="-274320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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2860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228600" algn="l" rtl="0" eaLnBrk="1" latinLnBrk="0" hangingPunct="1">
        <a:spcBef>
          <a:spcPct val="20000"/>
        </a:spcBef>
        <a:buClr>
          <a:schemeClr val="accent5"/>
        </a:buClr>
        <a:buFont typeface="Wingdings 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1196752"/>
            <a:ext cx="9144000" cy="864096"/>
          </a:xfrm>
        </p:spPr>
        <p:txBody>
          <a:bodyPr/>
          <a:lstStyle/>
          <a:p>
            <a:pPr algn="ctr"/>
            <a:r>
              <a:rPr lang="cs-CZ" sz="2800" dirty="0" err="1"/>
              <a:t>Questions</a:t>
            </a:r>
            <a:r>
              <a:rPr lang="cs-CZ" sz="2800" dirty="0"/>
              <a:t> </a:t>
            </a:r>
            <a:r>
              <a:rPr lang="cs-CZ" sz="2800" dirty="0" err="1"/>
              <a:t>for</a:t>
            </a:r>
            <a:r>
              <a:rPr lang="cs-CZ" sz="2800" dirty="0"/>
              <a:t> text</a:t>
            </a:r>
            <a:br>
              <a:rPr lang="cs-CZ" sz="2800" dirty="0"/>
            </a:br>
            <a:endParaRPr lang="cs-CZ" sz="2800" b="1" dirty="0">
              <a:latin typeface="+mn-lt"/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2209800"/>
            <a:ext cx="6477000" cy="1579240"/>
          </a:xfrm>
        </p:spPr>
        <p:txBody>
          <a:bodyPr/>
          <a:lstStyle/>
          <a:p>
            <a:endParaRPr lang="cs-CZ" sz="1500" dirty="0" smtClean="0"/>
          </a:p>
          <a:p>
            <a:endParaRPr lang="cs-CZ" sz="1500" dirty="0"/>
          </a:p>
          <a:p>
            <a:endParaRPr lang="cs-CZ" sz="1500" dirty="0" smtClean="0"/>
          </a:p>
          <a:p>
            <a:r>
              <a:rPr lang="cs-CZ" sz="1500" dirty="0" smtClean="0"/>
              <a:t>Základní škola Čelákovice</a:t>
            </a:r>
            <a:endParaRPr lang="cs-CZ" sz="1500" dirty="0"/>
          </a:p>
        </p:txBody>
      </p:sp>
      <p:sp>
        <p:nvSpPr>
          <p:cNvPr id="6" name="TextovéPole 5"/>
          <p:cNvSpPr txBox="1"/>
          <p:nvPr/>
        </p:nvSpPr>
        <p:spPr>
          <a:xfrm flipH="1">
            <a:off x="611188" y="373306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VY_32_INOVACE_090_Questions </a:t>
            </a:r>
            <a:r>
              <a:rPr lang="cs-CZ" b="1" dirty="0" err="1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for</a:t>
            </a:r>
            <a:r>
              <a:rPr lang="cs-CZ" b="1" dirty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 text </a:t>
            </a:r>
            <a:r>
              <a:rPr lang="cs-CZ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6 </a:t>
            </a:r>
            <a:r>
              <a:rPr lang="cs-CZ" b="1" dirty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and </a:t>
            </a:r>
            <a:r>
              <a:rPr lang="cs-CZ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7 </a:t>
            </a:r>
            <a:r>
              <a:rPr lang="cs-CZ" b="1" dirty="0" err="1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form</a:t>
            </a:r>
            <a:endParaRPr lang="cs-CZ" dirty="0">
              <a:solidFill>
                <a:schemeClr val="tx2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6556" y="4149080"/>
            <a:ext cx="571817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Zástupný symbol pro zápatí 3"/>
          <p:cNvSpPr txBox="1">
            <a:spLocks noGrp="1"/>
          </p:cNvSpPr>
          <p:nvPr/>
        </p:nvSpPr>
        <p:spPr>
          <a:xfrm>
            <a:off x="630552" y="5805264"/>
            <a:ext cx="7777236" cy="725711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1400" i="1" dirty="0">
                <a:solidFill>
                  <a:schemeClr val="tx2"/>
                </a:solidFill>
                <a:latin typeface="Calibri" pitchFamily="34" charset="0"/>
                <a:cs typeface="Arial" charset="0"/>
              </a:rPr>
              <a:t>Dostupné z Metodického portálu www.rvp.cz, ISSN: 1802-4785, financovaného z ESF a státního rozpočtu ČR. Provozováno Výzkumným ústavem pedagogickým v Praze.</a:t>
            </a:r>
          </a:p>
        </p:txBody>
      </p:sp>
      <p:sp>
        <p:nvSpPr>
          <p:cNvPr id="2" name="Obdélník 1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53447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utoUpdateAnimBg="0"/>
      <p:bldP spid="4101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86563" y="2060848"/>
            <a:ext cx="84969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>
                <a:solidFill>
                  <a:schemeClr val="tx2"/>
                </a:solidFill>
                <a:latin typeface="+mn-lt"/>
              </a:rPr>
              <a:t>Autor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err="1" smtClean="0">
                <a:solidFill>
                  <a:schemeClr val="tx2"/>
                </a:solidFill>
                <a:latin typeface="+mn-lt"/>
              </a:rPr>
              <a:t>Mgr.Eva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  Hronová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Vytvořeno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smtClean="0">
                <a:solidFill>
                  <a:schemeClr val="tx2"/>
                </a:solidFill>
              </a:rPr>
              <a:t>10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.5.2011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Stupeň </a:t>
            </a:r>
            <a:r>
              <a:rPr lang="cs-CZ" sz="1600" b="1" dirty="0">
                <a:solidFill>
                  <a:schemeClr val="tx2"/>
                </a:solidFill>
                <a:latin typeface="+mn-lt"/>
              </a:rPr>
              <a:t>a typ vzdělávání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II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.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Stupeň – základní – 6. </a:t>
            </a:r>
            <a:r>
              <a:rPr lang="cs-CZ" sz="1600" smtClean="0">
                <a:solidFill>
                  <a:schemeClr val="tx2"/>
                </a:solidFill>
                <a:latin typeface="+mn-lt"/>
              </a:rPr>
              <a:t>a 7.r.</a:t>
            </a:r>
            <a:endParaRPr lang="cs-CZ" sz="1600" dirty="0">
              <a:solidFill>
                <a:schemeClr val="tx2"/>
              </a:solidFill>
              <a:latin typeface="+mn-lt"/>
            </a:endParaRPr>
          </a:p>
          <a:p>
            <a:endParaRPr lang="cs-CZ" sz="1600" dirty="0">
              <a:solidFill>
                <a:schemeClr val="tx2"/>
              </a:solidFill>
              <a:latin typeface="+mn-lt"/>
            </a:endParaRP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Vzdělávací oblast: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Inovace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Vzdělávací obor: 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Anglický jazyk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Téma: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Unit  6/A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Anotace: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procvičení slovní zásoby, tvoření vět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Druh učebního materiálu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: prezentace</a:t>
            </a:r>
            <a:endParaRPr lang="cs-CZ" sz="1600" dirty="0">
              <a:solidFill>
                <a:schemeClr val="tx2"/>
              </a:solidFill>
              <a:latin typeface="+mn-lt"/>
            </a:endParaRP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Očekávaný výstup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:  upevnění znalostí</a:t>
            </a: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-35476" y="548680"/>
            <a:ext cx="9144000" cy="12241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r>
              <a:rPr lang="cs-CZ" sz="2800" dirty="0" err="1"/>
              <a:t>Questions</a:t>
            </a:r>
            <a:r>
              <a:rPr lang="cs-CZ" sz="2800" dirty="0"/>
              <a:t> </a:t>
            </a:r>
            <a:r>
              <a:rPr lang="cs-CZ" sz="2800" dirty="0" err="1"/>
              <a:t>for</a:t>
            </a:r>
            <a:r>
              <a:rPr lang="cs-CZ" sz="2800" dirty="0"/>
              <a:t> text</a:t>
            </a:r>
            <a:br>
              <a:rPr lang="cs-CZ" sz="2800" dirty="0"/>
            </a:br>
            <a:endParaRPr lang="cs-CZ" sz="28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5946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Questions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text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6 </a:t>
            </a:r>
            <a:r>
              <a:rPr lang="cs-CZ" dirty="0" err="1" smtClean="0"/>
              <a:t>or</a:t>
            </a:r>
            <a:r>
              <a:rPr lang="cs-CZ" dirty="0" smtClean="0"/>
              <a:t> 7 </a:t>
            </a:r>
            <a:r>
              <a:rPr lang="cs-CZ" dirty="0" err="1" smtClean="0"/>
              <a:t>form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47272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331640" y="692696"/>
            <a:ext cx="5616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Read</a:t>
            </a:r>
            <a:r>
              <a:rPr lang="cs-CZ" sz="2800" dirty="0" smtClean="0"/>
              <a:t> very </a:t>
            </a:r>
            <a:r>
              <a:rPr lang="cs-CZ" sz="2800" dirty="0" err="1" smtClean="0"/>
              <a:t>well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971600" y="1484784"/>
            <a:ext cx="712879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Megan</a:t>
            </a:r>
            <a:r>
              <a:rPr lang="cs-CZ" sz="3200" dirty="0" smtClean="0"/>
              <a:t> </a:t>
            </a:r>
            <a:r>
              <a:rPr lang="cs-CZ" sz="3200" dirty="0" err="1" smtClean="0"/>
              <a:t>lives</a:t>
            </a:r>
            <a:r>
              <a:rPr lang="cs-CZ" sz="3200" dirty="0" smtClean="0"/>
              <a:t> in Wales. </a:t>
            </a:r>
            <a:r>
              <a:rPr lang="cs-CZ" sz="3200" dirty="0" err="1" smtClean="0"/>
              <a:t>She</a:t>
            </a:r>
            <a:r>
              <a:rPr lang="cs-CZ" sz="3200" dirty="0" smtClean="0"/>
              <a:t> </a:t>
            </a:r>
            <a:r>
              <a:rPr lang="cs-CZ" sz="3200" dirty="0" err="1" smtClean="0"/>
              <a:t>lives</a:t>
            </a:r>
            <a:r>
              <a:rPr lang="cs-CZ" sz="3200" dirty="0" smtClean="0"/>
              <a:t> in a </a:t>
            </a:r>
            <a:r>
              <a:rPr lang="cs-CZ" sz="3200" dirty="0" err="1" smtClean="0"/>
              <a:t>small</a:t>
            </a:r>
            <a:r>
              <a:rPr lang="cs-CZ" sz="3200" dirty="0" smtClean="0"/>
              <a:t> </a:t>
            </a:r>
            <a:r>
              <a:rPr lang="cs-CZ" sz="3200" dirty="0" err="1" smtClean="0"/>
              <a:t>town</a:t>
            </a:r>
            <a:r>
              <a:rPr lang="cs-CZ" sz="3200" dirty="0" smtClean="0"/>
              <a:t> </a:t>
            </a:r>
            <a:r>
              <a:rPr lang="cs-CZ" sz="3200" dirty="0" err="1" smtClean="0"/>
              <a:t>called</a:t>
            </a:r>
            <a:r>
              <a:rPr lang="cs-CZ" sz="3200" dirty="0" smtClean="0"/>
              <a:t> </a:t>
            </a:r>
            <a:r>
              <a:rPr lang="cs-CZ" sz="3200" dirty="0" err="1" smtClean="0"/>
              <a:t>Crickhowell</a:t>
            </a:r>
            <a:r>
              <a:rPr lang="cs-CZ" sz="3200" dirty="0" smtClean="0"/>
              <a:t>. </a:t>
            </a:r>
            <a:r>
              <a:rPr lang="cs-CZ" sz="3200" dirty="0" err="1" smtClean="0"/>
              <a:t>She</a:t>
            </a:r>
            <a:r>
              <a:rPr lang="cs-CZ" sz="3200" dirty="0" smtClean="0"/>
              <a:t> </a:t>
            </a:r>
            <a:r>
              <a:rPr lang="cs-CZ" sz="3200" dirty="0" err="1" smtClean="0"/>
              <a:t>lives</a:t>
            </a:r>
            <a:r>
              <a:rPr lang="cs-CZ" sz="3200" dirty="0" smtClean="0"/>
              <a:t> </a:t>
            </a:r>
            <a:r>
              <a:rPr lang="cs-CZ" sz="3200" dirty="0" err="1" smtClean="0"/>
              <a:t>at</a:t>
            </a:r>
            <a:r>
              <a:rPr lang="cs-CZ" sz="3200" dirty="0" smtClean="0"/>
              <a:t> </a:t>
            </a:r>
            <a:r>
              <a:rPr lang="cs-CZ" sz="3200" dirty="0" err="1" smtClean="0"/>
              <a:t>number</a:t>
            </a:r>
            <a:r>
              <a:rPr lang="cs-CZ" sz="3200" dirty="0" smtClean="0"/>
              <a:t> 12, Market Street. </a:t>
            </a:r>
            <a:r>
              <a:rPr lang="cs-CZ" sz="3200" dirty="0" err="1" smtClean="0"/>
              <a:t>She</a:t>
            </a:r>
            <a:r>
              <a:rPr lang="cs-CZ" sz="3200" dirty="0" smtClean="0"/>
              <a:t> </a:t>
            </a:r>
            <a:r>
              <a:rPr lang="cs-CZ" sz="3200" dirty="0" err="1" smtClean="0"/>
              <a:t>goes</a:t>
            </a:r>
            <a:r>
              <a:rPr lang="cs-CZ" sz="3200" dirty="0" smtClean="0"/>
              <a:t> to </a:t>
            </a:r>
            <a:r>
              <a:rPr lang="cs-CZ" sz="3200" dirty="0" err="1" smtClean="0"/>
              <a:t>school</a:t>
            </a:r>
            <a:r>
              <a:rPr lang="cs-CZ" sz="3200" dirty="0" smtClean="0"/>
              <a:t> </a:t>
            </a:r>
            <a:r>
              <a:rPr lang="cs-CZ" sz="3200" dirty="0" err="1" smtClean="0"/>
              <a:t>from</a:t>
            </a:r>
            <a:r>
              <a:rPr lang="cs-CZ" sz="3200" dirty="0" smtClean="0"/>
              <a:t> </a:t>
            </a:r>
            <a:r>
              <a:rPr lang="cs-CZ" sz="3200" dirty="0" err="1" smtClean="0"/>
              <a:t>Monday</a:t>
            </a:r>
            <a:r>
              <a:rPr lang="cs-CZ" sz="3200" dirty="0" smtClean="0"/>
              <a:t> to </a:t>
            </a:r>
            <a:r>
              <a:rPr lang="cs-CZ" sz="3200" dirty="0" err="1" smtClean="0"/>
              <a:t>Friday</a:t>
            </a:r>
            <a:r>
              <a:rPr lang="cs-CZ" sz="3200" dirty="0" smtClean="0"/>
              <a:t>. Her </a:t>
            </a:r>
            <a:r>
              <a:rPr lang="cs-CZ" sz="3200" dirty="0" err="1" smtClean="0"/>
              <a:t>school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r>
              <a:rPr lang="cs-CZ" sz="3200" dirty="0" smtClean="0"/>
              <a:t> in River Street. </a:t>
            </a:r>
            <a:r>
              <a:rPr lang="cs-CZ" sz="3200" dirty="0" err="1" smtClean="0"/>
              <a:t>She</a:t>
            </a:r>
            <a:r>
              <a:rPr lang="cs-CZ" sz="3200" dirty="0" smtClean="0"/>
              <a:t> </a:t>
            </a:r>
            <a:r>
              <a:rPr lang="cs-CZ" sz="3200" dirty="0" err="1" smtClean="0"/>
              <a:t>goes</a:t>
            </a:r>
            <a:r>
              <a:rPr lang="cs-CZ" sz="3200" dirty="0" smtClean="0"/>
              <a:t> to </a:t>
            </a:r>
            <a:r>
              <a:rPr lang="cs-CZ" sz="3200" dirty="0" err="1" smtClean="0"/>
              <a:t>school</a:t>
            </a:r>
            <a:r>
              <a:rPr lang="cs-CZ" sz="3200" dirty="0" smtClean="0"/>
              <a:t> by bus.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43608" y="4777988"/>
            <a:ext cx="69847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Make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questions</a:t>
            </a:r>
            <a:r>
              <a:rPr lang="cs-CZ" sz="2800" dirty="0" smtClean="0"/>
              <a:t> and </a:t>
            </a:r>
            <a:r>
              <a:rPr lang="cs-CZ" sz="2800" dirty="0" err="1" smtClean="0"/>
              <a:t>ask</a:t>
            </a:r>
            <a:r>
              <a:rPr lang="cs-CZ" sz="2800" dirty="0" smtClean="0"/>
              <a:t>  </a:t>
            </a:r>
            <a:r>
              <a:rPr lang="cs-CZ" sz="2800" dirty="0" err="1" smtClean="0"/>
              <a:t>somebody</a:t>
            </a:r>
            <a:r>
              <a:rPr lang="cs-CZ" sz="2800" dirty="0" smtClean="0"/>
              <a:t>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182611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31640" y="836712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Answer</a:t>
            </a:r>
            <a:r>
              <a:rPr lang="cs-CZ" sz="2800" dirty="0" smtClean="0"/>
              <a:t>  these </a:t>
            </a:r>
            <a:r>
              <a:rPr lang="cs-CZ" sz="2800" dirty="0" err="1" smtClean="0"/>
              <a:t>questions</a:t>
            </a:r>
            <a:r>
              <a:rPr lang="cs-CZ" sz="2800" dirty="0" smtClean="0"/>
              <a:t> and </a:t>
            </a:r>
            <a:r>
              <a:rPr lang="cs-CZ" sz="2800" dirty="0" err="1" smtClean="0"/>
              <a:t>write</a:t>
            </a:r>
            <a:r>
              <a:rPr lang="cs-CZ" sz="2800" dirty="0" smtClean="0"/>
              <a:t> </a:t>
            </a:r>
            <a:r>
              <a:rPr lang="cs-CZ" sz="2800" dirty="0" err="1" smtClean="0"/>
              <a:t>why</a:t>
            </a:r>
            <a:r>
              <a:rPr lang="cs-CZ" sz="2800" dirty="0" smtClean="0"/>
              <a:t>: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719572" y="2204864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1. </a:t>
            </a:r>
            <a:r>
              <a:rPr lang="cs-CZ" sz="3200" dirty="0" err="1" smtClean="0"/>
              <a:t>Is</a:t>
            </a:r>
            <a:r>
              <a:rPr lang="cs-CZ" sz="3200" dirty="0" smtClean="0"/>
              <a:t>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name</a:t>
            </a:r>
            <a:r>
              <a:rPr lang="cs-CZ" sz="3200" dirty="0" smtClean="0"/>
              <a:t> </a:t>
            </a:r>
            <a:r>
              <a:rPr lang="cs-CZ" sz="3200" dirty="0" err="1" smtClean="0"/>
              <a:t>of</a:t>
            </a:r>
            <a:r>
              <a:rPr lang="cs-CZ" sz="3200" dirty="0" smtClean="0"/>
              <a:t>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village</a:t>
            </a:r>
            <a:r>
              <a:rPr lang="cs-CZ" sz="3200" dirty="0" smtClean="0"/>
              <a:t> </a:t>
            </a:r>
            <a:r>
              <a:rPr lang="cs-CZ" sz="3200" dirty="0" err="1" smtClean="0"/>
              <a:t>Crickhowell</a:t>
            </a:r>
            <a:r>
              <a:rPr lang="cs-CZ" sz="3200" dirty="0" smtClean="0"/>
              <a:t>?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19572" y="2896119"/>
            <a:ext cx="8640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2. </a:t>
            </a:r>
            <a:r>
              <a:rPr lang="cs-CZ" sz="3200" dirty="0" err="1" smtClean="0"/>
              <a:t>Does</a:t>
            </a:r>
            <a:r>
              <a:rPr lang="cs-CZ" sz="3200" dirty="0" smtClean="0"/>
              <a:t> </a:t>
            </a:r>
            <a:r>
              <a:rPr lang="cs-CZ" sz="3200" dirty="0" err="1" smtClean="0"/>
              <a:t>Megan</a:t>
            </a:r>
            <a:r>
              <a:rPr lang="cs-CZ" sz="3200" dirty="0" smtClean="0"/>
              <a:t> live </a:t>
            </a:r>
            <a:r>
              <a:rPr lang="cs-CZ" sz="3200" dirty="0" err="1" smtClean="0"/>
              <a:t>at</a:t>
            </a:r>
            <a:r>
              <a:rPr lang="cs-CZ" sz="3200" dirty="0" smtClean="0"/>
              <a:t> </a:t>
            </a:r>
            <a:r>
              <a:rPr lang="cs-CZ" sz="3200" dirty="0" err="1" smtClean="0"/>
              <a:t>number</a:t>
            </a:r>
            <a:r>
              <a:rPr lang="cs-CZ" sz="3200" smtClean="0"/>
              <a:t> 21, </a:t>
            </a:r>
            <a:r>
              <a:rPr lang="cs-CZ" sz="3200" dirty="0" smtClean="0"/>
              <a:t>Market Street?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19572" y="3564305"/>
            <a:ext cx="81729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3. </a:t>
            </a:r>
            <a:r>
              <a:rPr lang="cs-CZ" sz="3200" dirty="0" err="1" smtClean="0"/>
              <a:t>Is</a:t>
            </a:r>
            <a:r>
              <a:rPr lang="cs-CZ" sz="3200" dirty="0" smtClean="0"/>
              <a:t>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name</a:t>
            </a:r>
            <a:r>
              <a:rPr lang="cs-CZ" sz="3200" dirty="0" smtClean="0"/>
              <a:t> </a:t>
            </a:r>
            <a:r>
              <a:rPr lang="cs-CZ" sz="3200" dirty="0" err="1" smtClean="0"/>
              <a:t>of</a:t>
            </a:r>
            <a:r>
              <a:rPr lang="cs-CZ" sz="3200" dirty="0" smtClean="0"/>
              <a:t> </a:t>
            </a:r>
            <a:r>
              <a:rPr lang="cs-CZ" sz="3200" dirty="0" err="1" smtClean="0"/>
              <a:t>school</a:t>
            </a:r>
            <a:r>
              <a:rPr lang="cs-CZ" sz="3200" dirty="0" smtClean="0"/>
              <a:t> River Street?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19572" y="4293096"/>
            <a:ext cx="81009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4. </a:t>
            </a:r>
            <a:r>
              <a:rPr lang="cs-CZ" sz="3200" dirty="0" err="1" smtClean="0"/>
              <a:t>Does</a:t>
            </a:r>
            <a:r>
              <a:rPr lang="cs-CZ" sz="3200" dirty="0" smtClean="0"/>
              <a:t> </a:t>
            </a:r>
            <a:r>
              <a:rPr lang="cs-CZ" sz="3200" dirty="0" err="1" smtClean="0"/>
              <a:t>she</a:t>
            </a:r>
            <a:r>
              <a:rPr lang="cs-CZ" sz="3200" dirty="0" smtClean="0"/>
              <a:t> go to </a:t>
            </a:r>
            <a:r>
              <a:rPr lang="cs-CZ" sz="3200" dirty="0" err="1" smtClean="0"/>
              <a:t>school</a:t>
            </a:r>
            <a:r>
              <a:rPr lang="cs-CZ" sz="3200" dirty="0" smtClean="0"/>
              <a:t> on </a:t>
            </a:r>
            <a:r>
              <a:rPr lang="cs-CZ" sz="3200" dirty="0" err="1" smtClean="0"/>
              <a:t>Wednesday</a:t>
            </a:r>
            <a:r>
              <a:rPr lang="cs-CZ" sz="3200" dirty="0" smtClean="0"/>
              <a:t>?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3011864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03648" y="1052736"/>
            <a:ext cx="7200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Answers</a:t>
            </a:r>
            <a:r>
              <a:rPr lang="cs-CZ" sz="2800" dirty="0" smtClean="0"/>
              <a:t>: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629816" y="1980129"/>
            <a:ext cx="720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1.No, </a:t>
            </a:r>
            <a:r>
              <a:rPr lang="cs-CZ" sz="3200" dirty="0" err="1" smtClean="0"/>
              <a:t>it</a:t>
            </a:r>
            <a:r>
              <a:rPr lang="cs-CZ" sz="3200" dirty="0" smtClean="0"/>
              <a:t> </a:t>
            </a:r>
            <a:r>
              <a:rPr lang="cs-CZ" sz="3200" dirty="0" err="1" smtClean="0"/>
              <a:t>isn‘t</a:t>
            </a:r>
            <a:r>
              <a:rPr lang="cs-CZ" sz="3200" dirty="0" smtClean="0"/>
              <a:t>. </a:t>
            </a:r>
            <a:r>
              <a:rPr lang="cs-CZ" sz="3200" dirty="0" err="1" smtClean="0"/>
              <a:t>Crickhowell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r>
              <a:rPr lang="cs-CZ" sz="3200" dirty="0" smtClean="0"/>
              <a:t>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town</a:t>
            </a:r>
            <a:r>
              <a:rPr lang="cs-CZ" sz="3200" dirty="0" smtClean="0"/>
              <a:t>.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29816" y="2714953"/>
            <a:ext cx="87484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2. No, </a:t>
            </a:r>
            <a:r>
              <a:rPr lang="cs-CZ" sz="3200" dirty="0" err="1" smtClean="0"/>
              <a:t>she</a:t>
            </a:r>
            <a:r>
              <a:rPr lang="cs-CZ" sz="3200" dirty="0" smtClean="0"/>
              <a:t> </a:t>
            </a:r>
            <a:r>
              <a:rPr lang="cs-CZ" sz="3200" dirty="0" err="1" smtClean="0"/>
              <a:t>doesn‘t</a:t>
            </a:r>
            <a:r>
              <a:rPr lang="cs-CZ" sz="3200" dirty="0" smtClean="0"/>
              <a:t>. </a:t>
            </a:r>
            <a:r>
              <a:rPr lang="cs-CZ" sz="3200" dirty="0" err="1" smtClean="0"/>
              <a:t>She</a:t>
            </a:r>
            <a:r>
              <a:rPr lang="cs-CZ" sz="3200" dirty="0" smtClean="0"/>
              <a:t> </a:t>
            </a:r>
            <a:r>
              <a:rPr lang="cs-CZ" sz="3200" dirty="0" err="1" smtClean="0"/>
              <a:t>lives</a:t>
            </a:r>
            <a:r>
              <a:rPr lang="cs-CZ" sz="3200" dirty="0" smtClean="0"/>
              <a:t> </a:t>
            </a:r>
            <a:r>
              <a:rPr lang="cs-CZ" sz="3200" dirty="0" err="1" smtClean="0"/>
              <a:t>at</a:t>
            </a:r>
            <a:r>
              <a:rPr lang="cs-CZ" sz="3200" dirty="0" smtClean="0"/>
              <a:t> </a:t>
            </a:r>
            <a:r>
              <a:rPr lang="cs-CZ" sz="3200" dirty="0" err="1" smtClean="0"/>
              <a:t>number</a:t>
            </a:r>
            <a:r>
              <a:rPr lang="cs-CZ" sz="3200" dirty="0" smtClean="0"/>
              <a:t> 12 in    Market Street.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29816" y="3933056"/>
            <a:ext cx="7326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3. No, </a:t>
            </a:r>
            <a:r>
              <a:rPr lang="cs-CZ" sz="3200" dirty="0" err="1" smtClean="0"/>
              <a:t>it</a:t>
            </a:r>
            <a:r>
              <a:rPr lang="cs-CZ" sz="3200" dirty="0" smtClean="0"/>
              <a:t> </a:t>
            </a:r>
            <a:r>
              <a:rPr lang="cs-CZ" sz="3200" dirty="0" err="1" smtClean="0"/>
              <a:t>isn‘t</a:t>
            </a:r>
            <a:r>
              <a:rPr lang="cs-CZ" sz="3200" dirty="0" smtClean="0"/>
              <a:t>. </a:t>
            </a:r>
            <a:r>
              <a:rPr lang="cs-CZ" sz="3200" dirty="0" err="1" smtClean="0"/>
              <a:t>The</a:t>
            </a:r>
            <a:r>
              <a:rPr lang="cs-CZ" sz="3200" dirty="0" smtClean="0"/>
              <a:t> </a:t>
            </a:r>
            <a:r>
              <a:rPr lang="cs-CZ" sz="3200" dirty="0" err="1" smtClean="0"/>
              <a:t>school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r>
              <a:rPr lang="cs-CZ" sz="3200" dirty="0" smtClean="0"/>
              <a:t> in River Street. 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29816" y="4554792"/>
            <a:ext cx="84066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4.Yes, </a:t>
            </a:r>
            <a:r>
              <a:rPr lang="cs-CZ" sz="3200" dirty="0" err="1" smtClean="0"/>
              <a:t>she</a:t>
            </a:r>
            <a:r>
              <a:rPr lang="cs-CZ" sz="3200" dirty="0" smtClean="0"/>
              <a:t> </a:t>
            </a:r>
            <a:r>
              <a:rPr lang="cs-CZ" sz="3200" dirty="0" err="1" smtClean="0"/>
              <a:t>does</a:t>
            </a:r>
            <a:r>
              <a:rPr lang="cs-CZ" sz="3200" dirty="0" smtClean="0"/>
              <a:t>. </a:t>
            </a:r>
            <a:r>
              <a:rPr lang="cs-CZ" sz="3200" dirty="0" err="1" smtClean="0"/>
              <a:t>She</a:t>
            </a:r>
            <a:r>
              <a:rPr lang="cs-CZ" sz="3200" dirty="0" smtClean="0"/>
              <a:t> </a:t>
            </a:r>
            <a:r>
              <a:rPr lang="cs-CZ" sz="3200" dirty="0" err="1" smtClean="0"/>
              <a:t>goes</a:t>
            </a:r>
            <a:r>
              <a:rPr lang="cs-CZ" sz="3200" dirty="0" smtClean="0"/>
              <a:t> to </a:t>
            </a:r>
            <a:r>
              <a:rPr lang="cs-CZ" sz="3200" dirty="0" err="1" smtClean="0"/>
              <a:t>school</a:t>
            </a:r>
            <a:r>
              <a:rPr lang="cs-CZ" sz="3200" dirty="0" smtClean="0"/>
              <a:t> </a:t>
            </a:r>
            <a:r>
              <a:rPr lang="cs-CZ" sz="3200" dirty="0" err="1" smtClean="0"/>
              <a:t>from</a:t>
            </a:r>
            <a:r>
              <a:rPr lang="cs-CZ" sz="3200" dirty="0" smtClean="0"/>
              <a:t> </a:t>
            </a:r>
            <a:r>
              <a:rPr lang="cs-CZ" sz="3200" dirty="0" err="1" smtClean="0"/>
              <a:t>Monday</a:t>
            </a:r>
            <a:r>
              <a:rPr lang="cs-CZ" sz="3200" dirty="0" smtClean="0"/>
              <a:t> to </a:t>
            </a:r>
            <a:r>
              <a:rPr lang="cs-CZ" sz="3200" dirty="0" err="1" smtClean="0"/>
              <a:t>Friday</a:t>
            </a:r>
            <a:r>
              <a:rPr lang="cs-CZ" sz="3200" dirty="0" smtClean="0"/>
              <a:t>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095184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>
          <a:xfrm>
            <a:off x="630552" y="620688"/>
            <a:ext cx="9252520" cy="914400"/>
          </a:xfrm>
        </p:spPr>
        <p:txBody>
          <a:bodyPr/>
          <a:lstStyle/>
          <a:p>
            <a:r>
              <a:rPr lang="cs-CZ" dirty="0">
                <a:latin typeface="+mn-lt"/>
              </a:rPr>
              <a:t>Použité zdroje</a:t>
            </a:r>
          </a:p>
        </p:txBody>
      </p:sp>
      <p:sp>
        <p:nvSpPr>
          <p:cNvPr id="6" name="Zástupný symbol pro zápatí 3"/>
          <p:cNvSpPr txBox="1">
            <a:spLocks noGrp="1"/>
          </p:cNvSpPr>
          <p:nvPr/>
        </p:nvSpPr>
        <p:spPr>
          <a:xfrm>
            <a:off x="630552" y="5805264"/>
            <a:ext cx="7777236" cy="725711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1400" i="1" dirty="0">
                <a:solidFill>
                  <a:schemeClr val="tx2"/>
                </a:solidFill>
                <a:latin typeface="Calibri" pitchFamily="34" charset="0"/>
                <a:cs typeface="Arial" charset="0"/>
              </a:rPr>
              <a:t>Dostupné z Metodického portálu www.rvp.cz, ISSN: 1802-4785, financovaného z ESF a státního rozpočtu ČR. Provozováno Výzkumným ústavem pedagogickým v Praze.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6555" y="4293096"/>
            <a:ext cx="571817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53685" y="3362508"/>
            <a:ext cx="7754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smtClean="0">
                <a:solidFill>
                  <a:schemeClr val="tx2"/>
                </a:solidFill>
                <a:latin typeface="+mn-lt"/>
                <a:cs typeface="Calibri" pitchFamily="34" charset="0"/>
              </a:rPr>
              <a:t>Veškeré texty </a:t>
            </a:r>
            <a:r>
              <a:rPr lang="cs-CZ" sz="2000" b="1" dirty="0" smtClean="0">
                <a:solidFill>
                  <a:schemeClr val="tx2"/>
                </a:solidFill>
                <a:latin typeface="+mn-lt"/>
                <a:cs typeface="Calibri" pitchFamily="34" charset="0"/>
              </a:rPr>
              <a:t>jsou dílem autora prezentace.</a:t>
            </a:r>
            <a:endParaRPr lang="cs-CZ" sz="2000" dirty="0">
              <a:solidFill>
                <a:schemeClr val="tx2"/>
              </a:solidFill>
              <a:latin typeface="+mn-lt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7343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luxe">
  <a:themeElements>
    <a:clrScheme name="Deluxe">
      <a:dk1>
        <a:sysClr val="windowText" lastClr="000000"/>
      </a:dk1>
      <a:lt1>
        <a:sysClr val="window" lastClr="FFFFFF"/>
      </a:lt1>
      <a:dk2>
        <a:srgbClr val="30356E"/>
      </a:dk2>
      <a:lt2>
        <a:srgbClr val="FFF9E5"/>
      </a:lt2>
      <a:accent1>
        <a:srgbClr val="CC4757"/>
      </a:accent1>
      <a:accent2>
        <a:srgbClr val="FF6F61"/>
      </a:accent2>
      <a:accent3>
        <a:srgbClr val="FF953E"/>
      </a:accent3>
      <a:accent4>
        <a:srgbClr val="F8BD52"/>
      </a:accent4>
      <a:accent5>
        <a:srgbClr val="46A6BD"/>
      </a:accent5>
      <a:accent6>
        <a:srgbClr val="5488BC"/>
      </a:accent6>
      <a:hlink>
        <a:srgbClr val="FA7D7A"/>
      </a:hlink>
      <a:folHlink>
        <a:srgbClr val="FFCF3E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TC010205601[[fn=Luxusní motiv]]</Template>
  <TotalTime>29</TotalTime>
  <Words>298</Words>
  <Application>Microsoft Office PowerPoint</Application>
  <PresentationFormat>Předvádění na obrazovce (4:3)</PresentationFormat>
  <Paragraphs>36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Deluxe</vt:lpstr>
      <vt:lpstr>Questions for text </vt:lpstr>
      <vt:lpstr>Prezentace aplikace PowerPoint</vt:lpstr>
      <vt:lpstr>Questions for text</vt:lpstr>
      <vt:lpstr>Prezentace aplikace PowerPoint</vt:lpstr>
      <vt:lpstr>Prezentace aplikace PowerPoint</vt:lpstr>
      <vt:lpstr>Prezentace aplikace PowerPoint</vt:lpstr>
      <vt:lpstr>Použité zdroje</vt:lpstr>
    </vt:vector>
  </TitlesOfParts>
  <Company>Základní škola Čelákovice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Questions for text</dc:title>
  <dc:creator>Nová Sborovna</dc:creator>
  <cp:lastModifiedBy>Kyli</cp:lastModifiedBy>
  <cp:revision>8</cp:revision>
  <dcterms:created xsi:type="dcterms:W3CDTF">2011-04-28T11:02:12Z</dcterms:created>
  <dcterms:modified xsi:type="dcterms:W3CDTF">2012-01-22T11:11:46Z</dcterms:modified>
</cp:coreProperties>
</file>