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av" ContentType="audio/wav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notesMasterIdLst>
    <p:notesMasterId r:id="rId11"/>
  </p:notes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</p:sldIdLst>
  <p:sldSz cx="9144000" cy="6858000" type="screen4x3"/>
  <p:notesSz cx="6794500" cy="99187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CC6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7" d="100"/>
          <a:sy n="77" d="100"/>
        </p:scale>
        <p:origin x="-306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60" d="100"/>
          <a:sy n="60" d="100"/>
        </p:scale>
        <p:origin x="-1782" y="-102"/>
      </p:cViewPr>
      <p:guideLst>
        <p:guide orient="horz" pos="3124"/>
        <p:guide pos="214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NÁZEV:VY_32_INOVACE_3.2.3.1 L 01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smtClean="0"/>
            <a:t>NÁZEV </a:t>
          </a:r>
          <a:r>
            <a:rPr lang="cs-CZ" sz="2000" dirty="0" smtClean="0"/>
            <a:t>ŠKOLY: Základní škola Strančice, okres Praha - východ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 custLinFactNeighborX="343" custLinFactNeighborY="-1569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 custLinFactNeighborX="-765" custLinFactNeighborY="131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 custLinFactNeighborX="-765" custLinFactNeighborY="-15397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77E03787-6A4E-494F-9894-7E055333E9E7}" type="presOf" srcId="{D1B46980-6531-4606-95E6-44980827E919}" destId="{2BE915AB-18AA-4053-B92C-3BFC9ED204BB}" srcOrd="1" destOrd="0" presId="urn:microsoft.com/office/officeart/2005/8/layout/target3"/>
    <dgm:cxn modelId="{B54E8E8E-73A1-4957-9D5D-D11C4ED81A20}" type="presOf" srcId="{B651F6E3-6281-48DB-9319-2AEAFDAE7572}" destId="{619D679B-A015-4ECF-8348-D1034C574F40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9CA1DDCA-DCEE-42C4-AD59-8486DED39619}" type="presOf" srcId="{4C35D32F-0EAB-4CD7-82EE-45574DC2A586}" destId="{8BEBB6EC-1DAA-4CAC-8A25-BC0FCBD5DBD5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E1A34B1E-BA6D-406B-B11E-E2648975AB0B}" type="presOf" srcId="{757F3AB3-0718-4624-B441-E567A8F0AB56}" destId="{333A1088-737F-45CB-B68E-254E46348037}" srcOrd="0" destOrd="0" presId="urn:microsoft.com/office/officeart/2005/8/layout/target3"/>
    <dgm:cxn modelId="{7924D79F-C79E-49F6-8B66-BA9E4D64D7E0}" type="presOf" srcId="{D1D4F407-5343-4D3F-B5B9-D407B03CAEB4}" destId="{AED2198E-93D5-4001-81B4-73124B309672}" srcOrd="1" destOrd="0" presId="urn:microsoft.com/office/officeart/2005/8/layout/target3"/>
    <dgm:cxn modelId="{A2CBB0AE-E78D-456C-B138-410B292613C6}" type="presOf" srcId="{D8197B8C-B260-4A16-BDF4-0947B075E274}" destId="{5A5FFA88-C948-4069-8E93-59FA12366E83}" srcOrd="1" destOrd="0" presId="urn:microsoft.com/office/officeart/2005/8/layout/target3"/>
    <dgm:cxn modelId="{2EDC1DAF-FC20-47AD-BB38-0B3452EFC915}" type="presOf" srcId="{D1D4F407-5343-4D3F-B5B9-D407B03CAEB4}" destId="{D005CE8C-CC26-4C3E-AC11-E15060ECD759}" srcOrd="0" destOrd="0" presId="urn:microsoft.com/office/officeart/2005/8/layout/target3"/>
    <dgm:cxn modelId="{9FA6F206-CEEF-4AC5-BDD2-CFCD9BEE5160}" type="presOf" srcId="{D8197B8C-B260-4A16-BDF4-0947B075E274}" destId="{25B08C86-7E15-44DC-BE7F-FFB55DD49D12}" srcOrd="0" destOrd="0" presId="urn:microsoft.com/office/officeart/2005/8/layout/target3"/>
    <dgm:cxn modelId="{223198CA-9667-4FDA-8C87-8BFA997B39C4}" type="presOf" srcId="{D1B46980-6531-4606-95E6-44980827E919}" destId="{6140AFEC-043D-4C43-A2F9-D0F5331DF3A3}" srcOrd="0" destOrd="0" presId="urn:microsoft.com/office/officeart/2005/8/layout/target3"/>
    <dgm:cxn modelId="{FFE89A7D-2EBC-42FD-9528-B53E1E54581B}" type="presOf" srcId="{B651F6E3-6281-48DB-9319-2AEAFDAE7572}" destId="{6BB5E863-4638-4E1D-BFDE-399D028AC4ED}" srcOrd="1" destOrd="0" presId="urn:microsoft.com/office/officeart/2005/8/layout/target3"/>
    <dgm:cxn modelId="{15E1BBC4-7716-4A3D-8A05-EC25E32248CC}" type="presOf" srcId="{4C35D32F-0EAB-4CD7-82EE-45574DC2A586}" destId="{890E4F0B-2866-4A3F-A3C7-2A14B1797930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093D093C-FA38-41AD-9C96-8583CB8AF385}" type="presParOf" srcId="{333A1088-737F-45CB-B68E-254E46348037}" destId="{F5ABB229-8D3B-4694-996A-96F23CF14429}" srcOrd="0" destOrd="0" presId="urn:microsoft.com/office/officeart/2005/8/layout/target3"/>
    <dgm:cxn modelId="{BF909BD4-B3D0-4F17-9450-059B87C2CC83}" type="presParOf" srcId="{333A1088-737F-45CB-B68E-254E46348037}" destId="{F41139FD-01EE-4571-8B17-4FB00FC51163}" srcOrd="1" destOrd="0" presId="urn:microsoft.com/office/officeart/2005/8/layout/target3"/>
    <dgm:cxn modelId="{98A07F08-A7E2-43CC-BA16-7203F25CB6AA}" type="presParOf" srcId="{333A1088-737F-45CB-B68E-254E46348037}" destId="{D005CE8C-CC26-4C3E-AC11-E15060ECD759}" srcOrd="2" destOrd="0" presId="urn:microsoft.com/office/officeart/2005/8/layout/target3"/>
    <dgm:cxn modelId="{FE1881F2-AD00-42E7-8BBD-4C3B75C280FD}" type="presParOf" srcId="{333A1088-737F-45CB-B68E-254E46348037}" destId="{2C702D82-9B77-49B7-9568-BB8EB47C3372}" srcOrd="3" destOrd="0" presId="urn:microsoft.com/office/officeart/2005/8/layout/target3"/>
    <dgm:cxn modelId="{66500720-F297-4855-AA9E-A2D203150F23}" type="presParOf" srcId="{333A1088-737F-45CB-B68E-254E46348037}" destId="{A52A0455-90FF-4808-ABD0-F02540D31D5A}" srcOrd="4" destOrd="0" presId="urn:microsoft.com/office/officeart/2005/8/layout/target3"/>
    <dgm:cxn modelId="{02BFEC91-7EDB-4028-AB41-EC8580E1D5E4}" type="presParOf" srcId="{333A1088-737F-45CB-B68E-254E46348037}" destId="{6140AFEC-043D-4C43-A2F9-D0F5331DF3A3}" srcOrd="5" destOrd="0" presId="urn:microsoft.com/office/officeart/2005/8/layout/target3"/>
    <dgm:cxn modelId="{392FE9E4-4D00-4095-BDF4-C50A26749BA5}" type="presParOf" srcId="{333A1088-737F-45CB-B68E-254E46348037}" destId="{9358AC05-5D7D-4327-9F80-1AD486AEA664}" srcOrd="6" destOrd="0" presId="urn:microsoft.com/office/officeart/2005/8/layout/target3"/>
    <dgm:cxn modelId="{9D0CD6F3-B743-4501-AFCA-9B985A40E382}" type="presParOf" srcId="{333A1088-737F-45CB-B68E-254E46348037}" destId="{313FC574-E1CD-4FB4-B054-0B805CE0447D}" srcOrd="7" destOrd="0" presId="urn:microsoft.com/office/officeart/2005/8/layout/target3"/>
    <dgm:cxn modelId="{06D86AA7-7CF2-45A2-8F25-AEBC021B52AB}" type="presParOf" srcId="{333A1088-737F-45CB-B68E-254E46348037}" destId="{619D679B-A015-4ECF-8348-D1034C574F40}" srcOrd="8" destOrd="0" presId="urn:microsoft.com/office/officeart/2005/8/layout/target3"/>
    <dgm:cxn modelId="{19BC77DB-0520-4AF0-9E66-490F9956D470}" type="presParOf" srcId="{333A1088-737F-45CB-B68E-254E46348037}" destId="{322283A8-4A27-4CDA-BAE3-F381106A9174}" srcOrd="9" destOrd="0" presId="urn:microsoft.com/office/officeart/2005/8/layout/target3"/>
    <dgm:cxn modelId="{37D8F026-BE8F-4ADD-A80E-E3C8549E530F}" type="presParOf" srcId="{333A1088-737F-45CB-B68E-254E46348037}" destId="{FFC9F71D-1B4F-4AD9-A4A6-86ADEFC8AF5C}" srcOrd="10" destOrd="0" presId="urn:microsoft.com/office/officeart/2005/8/layout/target3"/>
    <dgm:cxn modelId="{736BD13C-574B-4195-80DC-BCC42667E633}" type="presParOf" srcId="{333A1088-737F-45CB-B68E-254E46348037}" destId="{25B08C86-7E15-44DC-BE7F-FFB55DD49D12}" srcOrd="11" destOrd="0" presId="urn:microsoft.com/office/officeart/2005/8/layout/target3"/>
    <dgm:cxn modelId="{EE48F80D-E02F-41FF-B5C0-774C397A0DF4}" type="presParOf" srcId="{333A1088-737F-45CB-B68E-254E46348037}" destId="{76644BE8-9D7C-4C09-B250-3D10AF48CBB7}" srcOrd="12" destOrd="0" presId="urn:microsoft.com/office/officeart/2005/8/layout/target3"/>
    <dgm:cxn modelId="{939F53D6-3130-47F9-A0A6-556251DA6743}" type="presParOf" srcId="{333A1088-737F-45CB-B68E-254E46348037}" destId="{EE85B701-7295-41C0-BA7A-34D3756A2AE6}" srcOrd="13" destOrd="0" presId="urn:microsoft.com/office/officeart/2005/8/layout/target3"/>
    <dgm:cxn modelId="{8D889D5C-9EB8-4745-9782-EFAA6ED705D6}" type="presParOf" srcId="{333A1088-737F-45CB-B68E-254E46348037}" destId="{8BEBB6EC-1DAA-4CAC-8A25-BC0FCBD5DBD5}" srcOrd="14" destOrd="0" presId="urn:microsoft.com/office/officeart/2005/8/layout/target3"/>
    <dgm:cxn modelId="{16C0DDE5-9766-4EE1-9D75-A30684C31CED}" type="presParOf" srcId="{333A1088-737F-45CB-B68E-254E46348037}" destId="{AED2198E-93D5-4001-81B4-73124B309672}" srcOrd="15" destOrd="0" presId="urn:microsoft.com/office/officeart/2005/8/layout/target3"/>
    <dgm:cxn modelId="{51CF536D-AB91-44F6-947E-8C474C54381D}" type="presParOf" srcId="{333A1088-737F-45CB-B68E-254E46348037}" destId="{2BE915AB-18AA-4053-B92C-3BFC9ED204BB}" srcOrd="16" destOrd="0" presId="urn:microsoft.com/office/officeart/2005/8/layout/target3"/>
    <dgm:cxn modelId="{904D87A2-2AF9-40A0-A697-B80ADD0B6BEF}" type="presParOf" srcId="{333A1088-737F-45CB-B68E-254E46348037}" destId="{6BB5E863-4638-4E1D-BFDE-399D028AC4ED}" srcOrd="17" destOrd="0" presId="urn:microsoft.com/office/officeart/2005/8/layout/target3"/>
    <dgm:cxn modelId="{20B471C1-E798-4CA7-9CE3-B82DAFBA90AB}" type="presParOf" srcId="{333A1088-737F-45CB-B68E-254E46348037}" destId="{5A5FFA88-C948-4069-8E93-59FA12366E83}" srcOrd="18" destOrd="0" presId="urn:microsoft.com/office/officeart/2005/8/layout/target3"/>
    <dgm:cxn modelId="{5377FA1E-4547-48F2-968F-7C165B208C88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smtClean="0"/>
            <a:t>NÁZEV </a:t>
          </a:r>
          <a:r>
            <a:rPr lang="cs-CZ" sz="2000" kern="1200" dirty="0" smtClean="0"/>
            <a:t>ŠKOLY: Základní škola Strančice, okres Praha - východ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792083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NÁZEV:VY_32_INOVACE_3.2.3.1 L 01</a:t>
          </a:r>
          <a:endParaRPr lang="cs-CZ" sz="2000" kern="1200" dirty="0"/>
        </a:p>
      </dsp:txBody>
      <dsp:txXfrm>
        <a:off x="1273857" y="792083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24143" y="1224137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</a:t>
          </a:r>
          <a:endParaRPr lang="cs-CZ" sz="2000" kern="1200" dirty="0"/>
        </a:p>
      </dsp:txBody>
      <dsp:txXfrm>
        <a:off x="1224143" y="1224137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24143" y="1567773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</a:t>
          </a:r>
          <a:endParaRPr lang="cs-CZ" sz="2000" kern="1200" dirty="0"/>
        </a:p>
      </dsp:txBody>
      <dsp:txXfrm>
        <a:off x="1224143" y="1567773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4283" cy="495935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48645" y="0"/>
            <a:ext cx="2944283" cy="495935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FD17F58-BEC9-4E6B-A0D2-13E41B570E82}" type="datetimeFigureOut">
              <a:rPr lang="cs-CZ" smtClean="0"/>
              <a:t>27.11.2011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59350" cy="3719512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79450" y="4711383"/>
            <a:ext cx="5435600" cy="4463415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9421044"/>
            <a:ext cx="2944283" cy="49593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48645" y="9421044"/>
            <a:ext cx="2944283" cy="49593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0BC6DE1-3CAB-419D-808A-CF3E11A4E20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6189663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>
                <a:solidFill>
                  <a:prstClr val="black"/>
                </a:solidFill>
              </a:rPr>
              <a:pPr/>
              <a:t>1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t>27.11.2011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7551307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t>27.11.2011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8707829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t>27.11.2011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762633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t>27.11.2011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4191366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t>27.11.2011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5913226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t>27.11.2011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4171508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t>27.11.2011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7841560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t>27.11.2011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3287825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t>27.11.2011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5606091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t>27.11.2011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0992525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t>27.11.2011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336598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FCA63E3-474A-4A6B-8A38-331F5553B94B}" type="datetimeFigureOut">
              <a:rPr lang="cs-CZ" smtClean="0"/>
              <a:t>27.11.2011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6053556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.wav"/><Relationship Id="rId1" Type="http://schemas.microsoft.com/office/2007/relationships/media" Target="../media/media1.wav"/><Relationship Id="rId5" Type="http://schemas.openxmlformats.org/officeDocument/2006/relationships/image" Target="../media/image8.png"/><Relationship Id="rId4" Type="http://schemas.openxmlformats.org/officeDocument/2006/relationships/image" Target="../media/image7.JP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4011058925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3739196" y="2564904"/>
            <a:ext cx="24048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</a:rPr>
              <a:t>CZ.1.07/1.4.00/21.2976</a:t>
            </a:r>
          </a:p>
        </p:txBody>
      </p:sp>
      <p:sp>
        <p:nvSpPr>
          <p:cNvPr id="2" name="TextovéPole 1"/>
          <p:cNvSpPr txBox="1"/>
          <p:nvPr/>
        </p:nvSpPr>
        <p:spPr>
          <a:xfrm>
            <a:off x="2751442" y="1339400"/>
            <a:ext cx="180882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Ludmila Hlavsová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2657133" y="2180092"/>
            <a:ext cx="128592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Písmeno </a:t>
            </a:r>
            <a:r>
              <a:rPr lang="cs-CZ" dirty="0" err="1" smtClean="0"/>
              <a:t>Aa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479602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Anotace</a:t>
            </a:r>
          </a:p>
          <a:p>
            <a:pPr marL="0" indent="0">
              <a:buNone/>
            </a:pPr>
            <a:r>
              <a:rPr lang="cs-CZ" sz="2000" dirty="0" smtClean="0"/>
              <a:t>Žáci  - učí se pracovat na interaktivní tabuli </a:t>
            </a:r>
          </a:p>
          <a:p>
            <a:pPr marL="0" indent="0">
              <a:buNone/>
            </a:pPr>
            <a:r>
              <a:rPr lang="cs-CZ" sz="2000" dirty="0" smtClean="0"/>
              <a:t>         - vyznačují kroužkem nacvičované písmeno</a:t>
            </a:r>
          </a:p>
          <a:p>
            <a:pPr marL="0" indent="0">
              <a:buNone/>
            </a:pPr>
            <a:r>
              <a:rPr lang="cs-CZ" sz="2000" dirty="0"/>
              <a:t> </a:t>
            </a:r>
            <a:r>
              <a:rPr lang="cs-CZ" sz="2000" dirty="0" smtClean="0"/>
              <a:t>        - mají za úkol pojmenovat obrázky a správně je zařadit</a:t>
            </a:r>
          </a:p>
          <a:p>
            <a:pPr marL="0" indent="0">
              <a:buNone/>
            </a:pPr>
            <a:r>
              <a:rPr lang="cs-CZ" sz="2000" dirty="0"/>
              <a:t> </a:t>
            </a:r>
            <a:r>
              <a:rPr lang="cs-CZ" sz="2000" dirty="0" smtClean="0"/>
              <a:t>        - rozlišují malé a velké písmeno</a:t>
            </a:r>
          </a:p>
          <a:p>
            <a:pPr marL="0" indent="0">
              <a:buNone/>
            </a:pPr>
            <a:r>
              <a:rPr lang="cs-CZ" sz="2000" dirty="0"/>
              <a:t> </a:t>
            </a:r>
            <a:r>
              <a:rPr lang="cs-CZ" sz="2000" dirty="0" smtClean="0"/>
              <a:t>        - určují počet</a:t>
            </a:r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037037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C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1560" y="1484784"/>
            <a:ext cx="2530376" cy="3733875"/>
          </a:xfrm>
        </p:spPr>
      </p:pic>
      <p:sp>
        <p:nvSpPr>
          <p:cNvPr id="7" name="Oválný popisek 6"/>
          <p:cNvSpPr/>
          <p:nvPr/>
        </p:nvSpPr>
        <p:spPr>
          <a:xfrm>
            <a:off x="2614172" y="260648"/>
            <a:ext cx="3673285" cy="2001236"/>
          </a:xfrm>
          <a:prstGeom prst="wedgeEllipseCallout">
            <a:avLst>
              <a:gd name="adj1" fmla="val -63979"/>
              <a:gd name="adj2" fmla="val 61753"/>
            </a:avLst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/>
              <a:t>Milé  děti, jmenuji se Vítek a budeme společně poznávat písmenka</a:t>
            </a:r>
            <a:r>
              <a:rPr lang="cs-CZ" sz="2000" dirty="0" smtClean="0"/>
              <a:t>. Dnes </a:t>
            </a:r>
            <a:r>
              <a:rPr lang="cs-CZ" sz="2000" dirty="0" smtClean="0"/>
              <a:t>se naučíme  písmeno </a:t>
            </a:r>
            <a:r>
              <a:rPr lang="cs-CZ" sz="2000" dirty="0" err="1" smtClean="0"/>
              <a:t>Aa</a:t>
            </a:r>
            <a:r>
              <a:rPr lang="cs-CZ" sz="2000" dirty="0" smtClean="0"/>
              <a:t>.</a:t>
            </a:r>
            <a:endParaRPr lang="cs-CZ" sz="2000" dirty="0"/>
          </a:p>
        </p:txBody>
      </p:sp>
      <p:sp>
        <p:nvSpPr>
          <p:cNvPr id="8" name="Obdélník 7"/>
          <p:cNvSpPr/>
          <p:nvPr/>
        </p:nvSpPr>
        <p:spPr>
          <a:xfrm>
            <a:off x="3851920" y="2780927"/>
            <a:ext cx="3477234" cy="317009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0000" dirty="0">
                <a:solidFill>
                  <a:srgbClr val="002060"/>
                </a:solidFill>
              </a:rPr>
              <a:t>A </a:t>
            </a:r>
            <a:r>
              <a:rPr lang="cs-CZ" sz="20000" dirty="0" err="1">
                <a:solidFill>
                  <a:srgbClr val="002060"/>
                </a:solidFill>
              </a:rPr>
              <a:t>a</a:t>
            </a:r>
            <a:endParaRPr lang="cs-CZ" sz="20000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278099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C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548680"/>
            <a:ext cx="8229600" cy="557748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000" dirty="0" smtClean="0">
                <a:solidFill>
                  <a:srgbClr val="002060"/>
                </a:solidFill>
              </a:rPr>
              <a:t>Ve slovech zakroužkuj </a:t>
            </a:r>
            <a:r>
              <a:rPr lang="cs-CZ" sz="2000" dirty="0" err="1" smtClean="0">
                <a:solidFill>
                  <a:srgbClr val="002060"/>
                </a:solidFill>
              </a:rPr>
              <a:t>Aa</a:t>
            </a:r>
            <a:r>
              <a:rPr lang="cs-CZ" sz="2000" dirty="0" smtClean="0">
                <a:solidFill>
                  <a:srgbClr val="002060"/>
                </a:solidFill>
              </a:rPr>
              <a:t> a za každý řádek do rámečku napiš počet zakroužkovaných písmen.</a:t>
            </a:r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r>
              <a:rPr lang="cs-CZ" sz="4000" dirty="0" smtClean="0"/>
              <a:t> </a:t>
            </a:r>
            <a:r>
              <a:rPr lang="cs-CZ" sz="4000" dirty="0" smtClean="0">
                <a:solidFill>
                  <a:srgbClr val="FF0000"/>
                </a:solidFill>
              </a:rPr>
              <a:t>Alena  astra  erb  anděl     </a:t>
            </a:r>
          </a:p>
          <a:p>
            <a:pPr marL="0" indent="0">
              <a:buNone/>
            </a:pPr>
            <a:endParaRPr lang="cs-CZ" sz="4000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sz="4000" dirty="0">
                <a:solidFill>
                  <a:srgbClr val="FF0000"/>
                </a:solidFill>
              </a:rPr>
              <a:t> </a:t>
            </a:r>
            <a:r>
              <a:rPr lang="cs-CZ" sz="4000" dirty="0" smtClean="0">
                <a:solidFill>
                  <a:srgbClr val="FF0000"/>
                </a:solidFill>
              </a:rPr>
              <a:t>maso  mísa  síla  Eva</a:t>
            </a:r>
          </a:p>
          <a:p>
            <a:pPr marL="0" indent="0">
              <a:buNone/>
            </a:pPr>
            <a:endParaRPr lang="cs-CZ" sz="4000" dirty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sz="4000" dirty="0" smtClean="0">
                <a:solidFill>
                  <a:srgbClr val="FF0000"/>
                </a:solidFill>
              </a:rPr>
              <a:t> Adam  Aleš  sova  sůl</a:t>
            </a:r>
            <a:endParaRPr lang="cs-CZ" sz="4000" dirty="0">
              <a:solidFill>
                <a:srgbClr val="FF0000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6037312" y="1531640"/>
            <a:ext cx="1270992" cy="91440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6037312" y="3136922"/>
            <a:ext cx="1297778" cy="936104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6037312" y="4725144"/>
            <a:ext cx="1297778" cy="91440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992224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C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48182" y="471369"/>
            <a:ext cx="8291264" cy="572149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000" dirty="0" smtClean="0"/>
              <a:t> </a:t>
            </a:r>
            <a:r>
              <a:rPr lang="cs-CZ" sz="2000" dirty="0" smtClean="0">
                <a:solidFill>
                  <a:srgbClr val="002060"/>
                </a:solidFill>
              </a:rPr>
              <a:t>Spoj správný obrázek s větou.</a:t>
            </a:r>
          </a:p>
          <a:p>
            <a:pPr marL="0" indent="0">
              <a:buNone/>
            </a:pPr>
            <a:endParaRPr lang="cs-CZ" sz="2000" dirty="0" smtClean="0">
              <a:solidFill>
                <a:srgbClr val="002060"/>
              </a:solidFill>
            </a:endParaRPr>
          </a:p>
          <a:p>
            <a:pPr marL="0" indent="0">
              <a:buNone/>
            </a:pPr>
            <a:r>
              <a:rPr lang="cs-CZ" sz="2000" dirty="0" smtClean="0">
                <a:solidFill>
                  <a:srgbClr val="002060"/>
                </a:solidFill>
              </a:rPr>
              <a:t>                                                                        </a:t>
            </a:r>
            <a:r>
              <a:rPr lang="cs-CZ" sz="2000" dirty="0" smtClean="0">
                <a:solidFill>
                  <a:srgbClr val="FF0000"/>
                </a:solidFill>
              </a:rPr>
              <a:t>Pojmenuj dopravní prostředek.</a:t>
            </a:r>
          </a:p>
          <a:p>
            <a:pPr marL="0" indent="0">
              <a:buNone/>
            </a:pPr>
            <a:endParaRPr lang="cs-CZ" sz="2000" dirty="0" smtClean="0">
              <a:solidFill>
                <a:srgbClr val="002060"/>
              </a:solidFill>
            </a:endParaRPr>
          </a:p>
          <a:p>
            <a:pPr marL="0" indent="0">
              <a:buNone/>
            </a:pPr>
            <a:r>
              <a:rPr lang="cs-CZ" sz="2000" dirty="0" smtClean="0">
                <a:solidFill>
                  <a:srgbClr val="FF0000"/>
                </a:solidFill>
              </a:rPr>
              <a:t>V čem plavou rybičky ?</a:t>
            </a:r>
          </a:p>
          <a:p>
            <a:pPr marL="0" indent="0">
              <a:buNone/>
            </a:pPr>
            <a:endParaRPr lang="cs-CZ" sz="2000" dirty="0" smtClean="0">
              <a:solidFill>
                <a:srgbClr val="002060"/>
              </a:solidFill>
            </a:endParaRPr>
          </a:p>
          <a:p>
            <a:pPr marL="0" indent="0">
              <a:buNone/>
            </a:pPr>
            <a:endParaRPr lang="cs-CZ" sz="2000" dirty="0" smtClean="0">
              <a:solidFill>
                <a:srgbClr val="002060"/>
              </a:solidFill>
            </a:endParaRPr>
          </a:p>
          <a:p>
            <a:pPr marL="0" indent="0">
              <a:buNone/>
            </a:pPr>
            <a:endParaRPr lang="cs-CZ" sz="2000" dirty="0" smtClean="0">
              <a:solidFill>
                <a:srgbClr val="002060"/>
              </a:solidFill>
            </a:endParaRPr>
          </a:p>
          <a:p>
            <a:pPr marL="0" indent="0">
              <a:buNone/>
            </a:pPr>
            <a:endParaRPr lang="cs-CZ" sz="2000" dirty="0" smtClean="0">
              <a:solidFill>
                <a:srgbClr val="002060"/>
              </a:solidFill>
            </a:endParaRPr>
          </a:p>
          <a:p>
            <a:pPr marL="0" indent="0">
              <a:buNone/>
            </a:pPr>
            <a:endParaRPr lang="cs-CZ" sz="2000" dirty="0">
              <a:solidFill>
                <a:srgbClr val="002060"/>
              </a:solidFill>
            </a:endParaRPr>
          </a:p>
        </p:txBody>
      </p:sp>
      <p:pic>
        <p:nvPicPr>
          <p:cNvPr id="1026" name="Picture 2" descr="K:\DCIM\100PHOTO\SAM_0997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70585" y="2636912"/>
            <a:ext cx="3456384" cy="24482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K:\DCIM\100PHOTO\SAM_0996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3717032"/>
            <a:ext cx="3744416" cy="24482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271315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C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620688"/>
            <a:ext cx="8229600" cy="5760640"/>
          </a:xfrm>
        </p:spPr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sz="2000" dirty="0" smtClean="0">
                <a:solidFill>
                  <a:srgbClr val="FF0000"/>
                </a:solidFill>
              </a:rPr>
              <a:t>             Co </a:t>
            </a:r>
            <a:r>
              <a:rPr lang="cs-CZ" sz="2000" smtClean="0">
                <a:solidFill>
                  <a:srgbClr val="FF0000"/>
                </a:solidFill>
              </a:rPr>
              <a:t>potřebujeme, abychom </a:t>
            </a:r>
            <a:r>
              <a:rPr lang="cs-CZ" sz="2000" dirty="0" smtClean="0">
                <a:solidFill>
                  <a:srgbClr val="FF0000"/>
                </a:solidFill>
              </a:rPr>
              <a:t>naladili stanici na rádiu?</a:t>
            </a:r>
          </a:p>
          <a:p>
            <a:pPr marL="0" indent="0">
              <a:buNone/>
            </a:pPr>
            <a:endParaRPr lang="cs-CZ" sz="2000" dirty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sz="2000" dirty="0" smtClean="0">
                <a:solidFill>
                  <a:srgbClr val="FF0000"/>
                </a:solidFill>
              </a:rPr>
              <a:t>Jak se jmenuje ptáček na obrázku?</a:t>
            </a:r>
            <a:endParaRPr lang="cs-CZ" sz="2000" dirty="0">
              <a:solidFill>
                <a:srgbClr val="FF0000"/>
              </a:solidFill>
            </a:endParaRPr>
          </a:p>
        </p:txBody>
      </p:sp>
      <p:pic>
        <p:nvPicPr>
          <p:cNvPr id="2051" name="Picture 3" descr="K:\DCIM\100PHOTO\SAM_0609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3284984"/>
            <a:ext cx="3672408" cy="30243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K:\DCIM\100PHOTO\SAM_0927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64088" y="2348880"/>
            <a:ext cx="2834444" cy="28655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458394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C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649491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sz="5000" smtClean="0">
                <a:solidFill>
                  <a:srgbClr val="FF0000"/>
                </a:solidFill>
              </a:rPr>
              <a:t>Dnes jsme se naučili písmeno      </a:t>
            </a:r>
            <a:endParaRPr lang="cs-CZ" sz="7000" smtClean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sz="7000" smtClean="0"/>
              <a:t>               </a:t>
            </a:r>
          </a:p>
          <a:p>
            <a:pPr marL="0" indent="0">
              <a:buNone/>
            </a:pPr>
            <a:r>
              <a:rPr lang="cs-CZ" sz="7000" smtClean="0"/>
              <a:t>           </a:t>
            </a:r>
            <a:r>
              <a:rPr lang="cs-CZ" sz="20000" smtClean="0">
                <a:solidFill>
                  <a:srgbClr val="002060"/>
                </a:solidFill>
              </a:rPr>
              <a:t>A a</a:t>
            </a:r>
            <a:endParaRPr lang="cs-CZ" sz="20000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849855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C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4" y="1700808"/>
            <a:ext cx="3394472" cy="4525963"/>
          </a:xfrm>
        </p:spPr>
      </p:pic>
      <p:sp>
        <p:nvSpPr>
          <p:cNvPr id="5" name="Oválný popisek 4"/>
          <p:cNvSpPr/>
          <p:nvPr/>
        </p:nvSpPr>
        <p:spPr>
          <a:xfrm>
            <a:off x="2915816" y="692696"/>
            <a:ext cx="3673285" cy="2001236"/>
          </a:xfrm>
          <a:prstGeom prst="wedgeEllipseCallout">
            <a:avLst>
              <a:gd name="adj1" fmla="val -63979"/>
              <a:gd name="adj2" fmla="val 61753"/>
            </a:avLst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/>
              <a:t>Za dnešní práci si zasloužíte všichni </a:t>
            </a:r>
          </a:p>
          <a:p>
            <a:pPr algn="ctr"/>
            <a:r>
              <a:rPr lang="cs-CZ" sz="4000" dirty="0" smtClean="0"/>
              <a:t>1</a:t>
            </a:r>
            <a:endParaRPr lang="cs-CZ" sz="4000" dirty="0"/>
          </a:p>
        </p:txBody>
      </p:sp>
      <p:pic>
        <p:nvPicPr>
          <p:cNvPr id="15" name="j0214098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4267200" y="3124200"/>
            <a:ext cx="609600" cy="609600"/>
          </a:xfrm>
          <a:prstGeom prst="rect">
            <a:avLst/>
          </a:prstGeom>
        </p:spPr>
      </p:pic>
      <p:pic>
        <p:nvPicPr>
          <p:cNvPr id="16" name="j0214098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4267200" y="31242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973063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744" fill="hold"/>
                                        <p:tgtEl>
                                          <p:spTgt spid="1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1" dur="4744" fill="hold"/>
                                        <p:tgtEl>
                                          <p:spTgt spid="1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audio>
              <p:cMediaNode vol="80000">
                <p:cTn id="12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5"/>
                </p:tgtEl>
              </p:cMediaNode>
            </p:audio>
            <p:audio>
              <p:cMediaNode vol="80000">
                <p:cTn id="13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6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mtClean="0"/>
              <a:t>Obrázky jsou </a:t>
            </a:r>
            <a:r>
              <a:rPr lang="cs-CZ" dirty="0" smtClean="0"/>
              <a:t>použity z vlastních zdrojů.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989768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Léto</Template>
  <TotalTime>129</TotalTime>
  <Words>173</Words>
  <Application>Microsoft Office PowerPoint</Application>
  <PresentationFormat>Předvádění na obrazovce (4:3)</PresentationFormat>
  <Paragraphs>45</Paragraphs>
  <Slides>9</Slides>
  <Notes>1</Notes>
  <HiddenSlides>0</HiddenSlides>
  <MMClips>2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Ludmila Hlavsová</dc:creator>
  <cp:lastModifiedBy>správce</cp:lastModifiedBy>
  <cp:revision>23</cp:revision>
  <cp:lastPrinted>2011-11-07T13:07:31Z</cp:lastPrinted>
  <dcterms:created xsi:type="dcterms:W3CDTF">2011-11-02T10:29:00Z</dcterms:created>
  <dcterms:modified xsi:type="dcterms:W3CDTF">2011-11-27T18:49:13Z</dcterms:modified>
</cp:coreProperties>
</file>