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62" r:id="rId3"/>
    <p:sldId id="256" r:id="rId4"/>
    <p:sldId id="259" r:id="rId5"/>
    <p:sldId id="260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7D339-BB08-49E6-B919-F219AA8CDAF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34440-852C-4D49-8366-E4CFA7F599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7D339-BB08-49E6-B919-F219AA8CDAF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34440-852C-4D49-8366-E4CFA7F599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7D339-BB08-49E6-B919-F219AA8CDAF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34440-852C-4D49-8366-E4CFA7F599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7D339-BB08-49E6-B919-F219AA8CDAF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34440-852C-4D49-8366-E4CFA7F599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7D339-BB08-49E6-B919-F219AA8CDAF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34440-852C-4D49-8366-E4CFA7F599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7D339-BB08-49E6-B919-F219AA8CDAF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34440-852C-4D49-8366-E4CFA7F599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7D339-BB08-49E6-B919-F219AA8CDAF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34440-852C-4D49-8366-E4CFA7F599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7D339-BB08-49E6-B919-F219AA8CDAF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34440-852C-4D49-8366-E4CFA7F599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7D339-BB08-49E6-B919-F219AA8CDAF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34440-852C-4D49-8366-E4CFA7F599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7D339-BB08-49E6-B919-F219AA8CDAF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34440-852C-4D49-8366-E4CFA7F599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7D339-BB08-49E6-B919-F219AA8CDAF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34440-852C-4D49-8366-E4CFA7F599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7A7D339-BB08-49E6-B919-F219AA8CDAF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0234440-852C-4D49-8366-E4CFA7F599F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1196752"/>
            <a:ext cx="9144000" cy="864096"/>
          </a:xfrm>
        </p:spPr>
        <p:txBody>
          <a:bodyPr/>
          <a:lstStyle/>
          <a:p>
            <a:pPr algn="ctr"/>
            <a:r>
              <a:rPr lang="cs-CZ" sz="2800" dirty="0" err="1"/>
              <a:t>Present</a:t>
            </a:r>
            <a:r>
              <a:rPr lang="cs-CZ" sz="2800" dirty="0"/>
              <a:t> </a:t>
            </a:r>
            <a:r>
              <a:rPr lang="cs-CZ" sz="2800" dirty="0" err="1"/>
              <a:t>Simple</a:t>
            </a:r>
            <a:r>
              <a:rPr lang="cs-CZ" sz="2800" dirty="0"/>
              <a:t/>
            </a:r>
            <a:br>
              <a:rPr lang="cs-CZ" sz="2800" dirty="0"/>
            </a:br>
            <a:r>
              <a:rPr lang="cs-CZ" sz="2800" dirty="0"/>
              <a:t>7.r.</a:t>
            </a:r>
            <a:endParaRPr lang="cs-CZ" sz="2800" b="1" dirty="0">
              <a:latin typeface="+mn-lt"/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2209800"/>
            <a:ext cx="6477000" cy="1579240"/>
          </a:xfrm>
        </p:spPr>
        <p:txBody>
          <a:bodyPr/>
          <a:lstStyle/>
          <a:p>
            <a:endParaRPr lang="cs-CZ" sz="1500" dirty="0" smtClean="0"/>
          </a:p>
          <a:p>
            <a:endParaRPr lang="cs-CZ" sz="1500" dirty="0"/>
          </a:p>
          <a:p>
            <a:endParaRPr lang="cs-CZ" sz="1500" dirty="0" smtClean="0"/>
          </a:p>
          <a:p>
            <a:r>
              <a:rPr lang="cs-CZ" sz="1500" dirty="0" smtClean="0"/>
              <a:t>Základní škola Čelákovice</a:t>
            </a:r>
            <a:endParaRPr lang="cs-CZ" sz="1500" dirty="0"/>
          </a:p>
        </p:txBody>
      </p:sp>
      <p:sp>
        <p:nvSpPr>
          <p:cNvPr id="6" name="TextovéPole 5"/>
          <p:cNvSpPr txBox="1"/>
          <p:nvPr/>
        </p:nvSpPr>
        <p:spPr>
          <a:xfrm flipH="1">
            <a:off x="611188" y="373306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VY_32_INOVACE_091_Present </a:t>
            </a:r>
            <a:r>
              <a:rPr lang="cs-CZ" b="1" dirty="0" err="1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simple</a:t>
            </a:r>
            <a:r>
              <a:rPr lang="cs-CZ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7r</a:t>
            </a:r>
            <a:endParaRPr lang="cs-CZ" dirty="0">
              <a:solidFill>
                <a:schemeClr val="tx2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56556" y="4149080"/>
            <a:ext cx="5718175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Zástupný symbol pro zápatí 3"/>
          <p:cNvSpPr txBox="1">
            <a:spLocks noGrp="1"/>
          </p:cNvSpPr>
          <p:nvPr/>
        </p:nvSpPr>
        <p:spPr>
          <a:xfrm>
            <a:off x="630552" y="5805264"/>
            <a:ext cx="7777236" cy="725711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1400" i="1" dirty="0">
                <a:solidFill>
                  <a:schemeClr val="tx2"/>
                </a:solidFill>
                <a:latin typeface="Calibri" pitchFamily="34" charset="0"/>
                <a:cs typeface="Arial" charset="0"/>
              </a:rPr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2" name="Obdélník 1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2828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utoUpdateAnimBg="0"/>
      <p:bldP spid="4101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86563" y="2060848"/>
            <a:ext cx="84969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>
                <a:solidFill>
                  <a:schemeClr val="tx2"/>
                </a:solidFill>
                <a:latin typeface="+mn-lt"/>
              </a:rPr>
              <a:t>Autor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err="1" smtClean="0">
                <a:solidFill>
                  <a:schemeClr val="tx2"/>
                </a:solidFill>
                <a:latin typeface="+mn-lt"/>
              </a:rPr>
              <a:t>Mgr.Eva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  Hronová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Vytvořeno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smtClean="0">
                <a:solidFill>
                  <a:schemeClr val="tx2"/>
                </a:solidFill>
              </a:rPr>
              <a:t>18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.10.2011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Stupeň </a:t>
            </a:r>
            <a:r>
              <a:rPr lang="cs-CZ" sz="1600" b="1" dirty="0">
                <a:solidFill>
                  <a:schemeClr val="tx2"/>
                </a:solidFill>
                <a:latin typeface="+mn-lt"/>
              </a:rPr>
              <a:t>a typ vzdělávání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II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. </a:t>
            </a:r>
            <a:r>
              <a:rPr lang="cs-CZ" sz="1600" smtClean="0">
                <a:solidFill>
                  <a:schemeClr val="tx2"/>
                </a:solidFill>
                <a:latin typeface="+mn-lt"/>
              </a:rPr>
              <a:t>Stupeň – základní – 7.r.</a:t>
            </a:r>
            <a:endParaRPr lang="cs-CZ" sz="1600" dirty="0">
              <a:solidFill>
                <a:schemeClr val="tx2"/>
              </a:solidFill>
              <a:latin typeface="+mn-lt"/>
            </a:endParaRPr>
          </a:p>
          <a:p>
            <a:endParaRPr lang="cs-CZ" sz="1600" dirty="0">
              <a:solidFill>
                <a:schemeClr val="tx2"/>
              </a:solidFill>
              <a:latin typeface="+mn-lt"/>
            </a:endParaRP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Vzdělávací oblast: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Inovace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Vzdělávací obor: 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Anglický jazyk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Téma: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Unit 1/C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Anotace: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prověření znalostí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Druh učebního materiálu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: prezentace</a:t>
            </a:r>
            <a:endParaRPr lang="cs-CZ" sz="1600" dirty="0">
              <a:solidFill>
                <a:schemeClr val="tx2"/>
              </a:solidFill>
              <a:latin typeface="+mn-lt"/>
            </a:endParaRP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Očekávaný výstup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:  upevnění znalostí</a:t>
            </a: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-35476" y="548680"/>
            <a:ext cx="9144000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r>
              <a:rPr lang="cs-CZ" sz="2800" dirty="0" err="1"/>
              <a:t>Present</a:t>
            </a:r>
            <a:r>
              <a:rPr lang="cs-CZ" sz="2800" dirty="0"/>
              <a:t> </a:t>
            </a:r>
            <a:r>
              <a:rPr lang="cs-CZ" sz="2800" dirty="0" err="1"/>
              <a:t>Simple</a:t>
            </a:r>
            <a:r>
              <a:rPr lang="cs-CZ" sz="2800" dirty="0"/>
              <a:t/>
            </a:r>
            <a:br>
              <a:rPr lang="cs-CZ" sz="2800" dirty="0"/>
            </a:br>
            <a:r>
              <a:rPr lang="cs-CZ" sz="2800" dirty="0"/>
              <a:t>7.r.</a:t>
            </a:r>
            <a:endParaRPr lang="cs-CZ" sz="28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4414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Present</a:t>
            </a:r>
            <a:r>
              <a:rPr lang="cs-CZ" dirty="0" smtClean="0"/>
              <a:t> </a:t>
            </a:r>
            <a:r>
              <a:rPr lang="cs-CZ" dirty="0" err="1" smtClean="0"/>
              <a:t>Simple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298003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332656"/>
            <a:ext cx="860444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Complete</a:t>
            </a:r>
            <a:r>
              <a:rPr lang="cs-CZ" sz="3200" dirty="0" smtClean="0"/>
              <a:t> </a:t>
            </a:r>
            <a:r>
              <a:rPr lang="cs-CZ" sz="3200" dirty="0" smtClean="0"/>
              <a:t>:</a:t>
            </a:r>
          </a:p>
          <a:p>
            <a:endParaRPr lang="cs-CZ" sz="3200" dirty="0"/>
          </a:p>
          <a:p>
            <a:pPr marL="514350" indent="-514350">
              <a:buAutoNum type="arabicPeriod"/>
            </a:pPr>
            <a:r>
              <a:rPr lang="cs-CZ" sz="3200" dirty="0" err="1" smtClean="0"/>
              <a:t>She</a:t>
            </a:r>
            <a:r>
              <a:rPr lang="cs-CZ" sz="3200" dirty="0" smtClean="0"/>
              <a:t> ( </a:t>
            </a:r>
            <a:r>
              <a:rPr lang="cs-CZ" sz="3200" dirty="0" err="1" smtClean="0"/>
              <a:t>get</a:t>
            </a:r>
            <a:r>
              <a:rPr lang="cs-CZ" sz="3200" dirty="0" smtClean="0"/>
              <a:t> up ) </a:t>
            </a:r>
            <a:r>
              <a:rPr lang="cs-CZ" sz="3200" dirty="0" err="1" smtClean="0"/>
              <a:t>at</a:t>
            </a:r>
            <a:r>
              <a:rPr lang="cs-CZ" sz="3200" dirty="0" smtClean="0"/>
              <a:t> 7.</a:t>
            </a:r>
          </a:p>
          <a:p>
            <a:pPr marL="514350" indent="-514350">
              <a:buAutoNum type="arabicPeriod"/>
            </a:pPr>
            <a:r>
              <a:rPr lang="cs-CZ" sz="3200" dirty="0" err="1" smtClean="0"/>
              <a:t>They</a:t>
            </a:r>
            <a:r>
              <a:rPr lang="cs-CZ" sz="3200" dirty="0" smtClean="0"/>
              <a:t> ( not </a:t>
            </a:r>
            <a:r>
              <a:rPr lang="cs-CZ" sz="3200" dirty="0" err="1" smtClean="0"/>
              <a:t>stay</a:t>
            </a:r>
            <a:r>
              <a:rPr lang="cs-CZ" sz="3200" dirty="0" smtClean="0"/>
              <a:t> ) </a:t>
            </a:r>
            <a:r>
              <a:rPr lang="cs-CZ" sz="3200" dirty="0" err="1" smtClean="0"/>
              <a:t>here</a:t>
            </a:r>
            <a:r>
              <a:rPr lang="cs-CZ" sz="3200" dirty="0" smtClean="0"/>
              <a:t>.</a:t>
            </a:r>
          </a:p>
          <a:p>
            <a:pPr marL="514350" indent="-514350">
              <a:buAutoNum type="arabicPeriod"/>
            </a:pPr>
            <a:r>
              <a:rPr lang="cs-CZ" sz="3200" dirty="0" smtClean="0"/>
              <a:t>He ( </a:t>
            </a:r>
            <a:r>
              <a:rPr lang="cs-CZ" sz="3200" dirty="0" err="1" smtClean="0"/>
              <a:t>sit</a:t>
            </a:r>
            <a:r>
              <a:rPr lang="cs-CZ" sz="3200" dirty="0" smtClean="0"/>
              <a:t> )  on </a:t>
            </a:r>
            <a:r>
              <a:rPr lang="cs-CZ" sz="3200" dirty="0" err="1" smtClean="0"/>
              <a:t>that</a:t>
            </a:r>
            <a:r>
              <a:rPr lang="cs-CZ" sz="3200" dirty="0" smtClean="0"/>
              <a:t> </a:t>
            </a:r>
            <a:r>
              <a:rPr lang="cs-CZ" sz="3200" dirty="0" err="1" smtClean="0"/>
              <a:t>chair</a:t>
            </a:r>
            <a:r>
              <a:rPr lang="cs-CZ" sz="3200" dirty="0" smtClean="0"/>
              <a:t>.</a:t>
            </a:r>
          </a:p>
          <a:p>
            <a:pPr marL="514350" indent="-514350">
              <a:buAutoNum type="arabicPeriod"/>
            </a:pPr>
            <a:r>
              <a:rPr lang="cs-CZ" sz="3200" dirty="0" smtClean="0"/>
              <a:t>Mary and John ( not </a:t>
            </a:r>
            <a:r>
              <a:rPr lang="cs-CZ" sz="3200" dirty="0" err="1" smtClean="0"/>
              <a:t>read</a:t>
            </a:r>
            <a:r>
              <a:rPr lang="cs-CZ" sz="3200" dirty="0" smtClean="0"/>
              <a:t> )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magazine</a:t>
            </a:r>
            <a:r>
              <a:rPr lang="cs-CZ" sz="3200" dirty="0" smtClean="0"/>
              <a:t>.</a:t>
            </a:r>
          </a:p>
          <a:p>
            <a:pPr marL="514350" indent="-514350">
              <a:buFontTx/>
              <a:buAutoNum type="arabicPeriod"/>
            </a:pPr>
            <a:r>
              <a:rPr lang="cs-CZ" sz="3200" dirty="0" smtClean="0"/>
              <a:t>Mary ( </a:t>
            </a:r>
            <a:r>
              <a:rPr lang="cs-CZ" sz="3200" dirty="0" err="1" smtClean="0"/>
              <a:t>write</a:t>
            </a:r>
            <a:r>
              <a:rPr lang="cs-CZ" sz="3200" dirty="0" smtClean="0"/>
              <a:t> )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letter</a:t>
            </a:r>
            <a:r>
              <a:rPr lang="cs-CZ" sz="3200" dirty="0" smtClean="0"/>
              <a:t>. </a:t>
            </a:r>
          </a:p>
          <a:p>
            <a:pPr marL="514350" indent="-514350">
              <a:buFontTx/>
              <a:buAutoNum type="arabicPeriod"/>
            </a:pPr>
            <a:r>
              <a:rPr lang="cs-CZ" sz="3200" dirty="0" smtClean="0"/>
              <a:t>I ( not go ) </a:t>
            </a:r>
            <a:r>
              <a:rPr lang="cs-CZ" sz="3200" dirty="0" err="1" smtClean="0"/>
              <a:t>home</a:t>
            </a:r>
            <a:r>
              <a:rPr lang="cs-CZ" sz="3200" dirty="0" smtClean="0"/>
              <a:t> on </a:t>
            </a:r>
            <a:r>
              <a:rPr lang="cs-CZ" sz="3200" dirty="0" err="1" smtClean="0"/>
              <a:t>Friday</a:t>
            </a:r>
            <a:r>
              <a:rPr lang="cs-CZ" sz="3200" dirty="0" smtClean="0"/>
              <a:t>.</a:t>
            </a:r>
          </a:p>
          <a:p>
            <a:pPr marL="514350" indent="-514350">
              <a:buAutoNum type="arabicPeriod"/>
            </a:pP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392378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920621"/>
            <a:ext cx="820891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lvl="0" indent="-514350">
              <a:buFontTx/>
              <a:buAutoNum type="arabicPeriod"/>
            </a:pPr>
            <a:r>
              <a:rPr lang="cs-CZ" sz="3200" dirty="0" err="1">
                <a:solidFill>
                  <a:prstClr val="black"/>
                </a:solidFill>
              </a:rPr>
              <a:t>She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 smtClean="0">
                <a:solidFill>
                  <a:prstClr val="black"/>
                </a:solidFill>
              </a:rPr>
              <a:t>gets</a:t>
            </a:r>
            <a:r>
              <a:rPr lang="cs-CZ" sz="3200" dirty="0" smtClean="0">
                <a:solidFill>
                  <a:prstClr val="black"/>
                </a:solidFill>
              </a:rPr>
              <a:t> up </a:t>
            </a:r>
            <a:r>
              <a:rPr lang="cs-CZ" sz="3200" dirty="0" err="1" smtClean="0">
                <a:solidFill>
                  <a:prstClr val="black"/>
                </a:solidFill>
              </a:rPr>
              <a:t>at</a:t>
            </a:r>
            <a:r>
              <a:rPr lang="cs-CZ" sz="3200" dirty="0" smtClean="0">
                <a:solidFill>
                  <a:prstClr val="black"/>
                </a:solidFill>
              </a:rPr>
              <a:t> </a:t>
            </a:r>
            <a:r>
              <a:rPr lang="cs-CZ" sz="3200" dirty="0">
                <a:solidFill>
                  <a:prstClr val="black"/>
                </a:solidFill>
              </a:rPr>
              <a:t>7.</a:t>
            </a:r>
          </a:p>
          <a:p>
            <a:pPr marL="514350" lvl="0" indent="-514350">
              <a:buFontTx/>
              <a:buAutoNum type="arabicPeriod"/>
            </a:pPr>
            <a:r>
              <a:rPr lang="cs-CZ" sz="3200" dirty="0" err="1">
                <a:solidFill>
                  <a:prstClr val="black"/>
                </a:solidFill>
              </a:rPr>
              <a:t>They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 smtClean="0">
                <a:solidFill>
                  <a:prstClr val="black"/>
                </a:solidFill>
              </a:rPr>
              <a:t>don‘t</a:t>
            </a:r>
            <a:r>
              <a:rPr lang="cs-CZ" sz="3200" dirty="0" smtClean="0">
                <a:solidFill>
                  <a:prstClr val="black"/>
                </a:solidFill>
              </a:rPr>
              <a:t> </a:t>
            </a:r>
            <a:r>
              <a:rPr lang="cs-CZ" sz="3200" dirty="0" err="1" smtClean="0">
                <a:solidFill>
                  <a:prstClr val="black"/>
                </a:solidFill>
              </a:rPr>
              <a:t>stay</a:t>
            </a:r>
            <a:r>
              <a:rPr lang="cs-CZ" sz="3200" dirty="0" smtClean="0">
                <a:solidFill>
                  <a:prstClr val="black"/>
                </a:solidFill>
              </a:rPr>
              <a:t> </a:t>
            </a:r>
            <a:r>
              <a:rPr lang="cs-CZ" sz="3200" dirty="0" err="1" smtClean="0">
                <a:solidFill>
                  <a:prstClr val="black"/>
                </a:solidFill>
              </a:rPr>
              <a:t>here</a:t>
            </a:r>
            <a:r>
              <a:rPr lang="cs-CZ" sz="3200" dirty="0">
                <a:solidFill>
                  <a:prstClr val="black"/>
                </a:solidFill>
              </a:rPr>
              <a:t>.</a:t>
            </a:r>
          </a:p>
          <a:p>
            <a:pPr marL="514350" lvl="0" indent="-514350">
              <a:buFontTx/>
              <a:buAutoNum type="arabicPeriod"/>
            </a:pPr>
            <a:r>
              <a:rPr lang="cs-CZ" sz="3200" dirty="0">
                <a:solidFill>
                  <a:prstClr val="black"/>
                </a:solidFill>
              </a:rPr>
              <a:t>He </a:t>
            </a:r>
            <a:r>
              <a:rPr lang="cs-CZ" sz="3200" dirty="0" err="1" smtClean="0">
                <a:solidFill>
                  <a:prstClr val="black"/>
                </a:solidFill>
              </a:rPr>
              <a:t>sits</a:t>
            </a:r>
            <a:r>
              <a:rPr lang="cs-CZ" sz="3200" dirty="0" smtClean="0">
                <a:solidFill>
                  <a:prstClr val="black"/>
                </a:solidFill>
              </a:rPr>
              <a:t> on </a:t>
            </a:r>
            <a:r>
              <a:rPr lang="cs-CZ" sz="3200" dirty="0" err="1">
                <a:solidFill>
                  <a:prstClr val="black"/>
                </a:solidFill>
              </a:rPr>
              <a:t>that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chair</a:t>
            </a:r>
            <a:r>
              <a:rPr lang="cs-CZ" sz="3200" dirty="0">
                <a:solidFill>
                  <a:prstClr val="black"/>
                </a:solidFill>
              </a:rPr>
              <a:t>.</a:t>
            </a:r>
          </a:p>
          <a:p>
            <a:pPr marL="514350" lvl="0" indent="-514350">
              <a:buFontTx/>
              <a:buAutoNum type="arabicPeriod"/>
            </a:pPr>
            <a:r>
              <a:rPr lang="cs-CZ" sz="3200" dirty="0">
                <a:solidFill>
                  <a:prstClr val="black"/>
                </a:solidFill>
              </a:rPr>
              <a:t>Mary and John </a:t>
            </a:r>
            <a:r>
              <a:rPr lang="cs-CZ" sz="3200" dirty="0" err="1" smtClean="0">
                <a:solidFill>
                  <a:prstClr val="black"/>
                </a:solidFill>
              </a:rPr>
              <a:t>don‘t</a:t>
            </a:r>
            <a:r>
              <a:rPr lang="cs-CZ" sz="3200" dirty="0" smtClean="0">
                <a:solidFill>
                  <a:prstClr val="black"/>
                </a:solidFill>
              </a:rPr>
              <a:t> </a:t>
            </a:r>
            <a:r>
              <a:rPr lang="cs-CZ" sz="3200" dirty="0" err="1" smtClean="0">
                <a:solidFill>
                  <a:prstClr val="black"/>
                </a:solidFill>
              </a:rPr>
              <a:t>read</a:t>
            </a:r>
            <a:r>
              <a:rPr lang="cs-CZ" sz="3200" dirty="0" smtClean="0">
                <a:solidFill>
                  <a:prstClr val="black"/>
                </a:solidFill>
              </a:rPr>
              <a:t> </a:t>
            </a:r>
            <a:r>
              <a:rPr lang="cs-CZ" sz="3200" dirty="0" err="1" smtClean="0">
                <a:solidFill>
                  <a:prstClr val="black"/>
                </a:solidFill>
              </a:rPr>
              <a:t>the</a:t>
            </a:r>
            <a:r>
              <a:rPr lang="cs-CZ" sz="3200" dirty="0" smtClean="0">
                <a:solidFill>
                  <a:prstClr val="black"/>
                </a:solidFill>
              </a:rPr>
              <a:t> </a:t>
            </a:r>
            <a:r>
              <a:rPr lang="cs-CZ" sz="3200" dirty="0" err="1" smtClean="0">
                <a:solidFill>
                  <a:prstClr val="black"/>
                </a:solidFill>
              </a:rPr>
              <a:t>magazine</a:t>
            </a:r>
            <a:r>
              <a:rPr lang="cs-CZ" sz="3200" dirty="0" smtClean="0">
                <a:solidFill>
                  <a:prstClr val="black"/>
                </a:solidFill>
              </a:rPr>
              <a:t>.</a:t>
            </a:r>
            <a:endParaRPr lang="cs-CZ" sz="3200" dirty="0">
              <a:solidFill>
                <a:prstClr val="black"/>
              </a:solidFill>
            </a:endParaRPr>
          </a:p>
          <a:p>
            <a:pPr marL="514350" lvl="0" indent="-514350">
              <a:buFontTx/>
              <a:buAutoNum type="arabicPeriod"/>
            </a:pPr>
            <a:r>
              <a:rPr lang="cs-CZ" sz="3200" dirty="0">
                <a:solidFill>
                  <a:prstClr val="black"/>
                </a:solidFill>
              </a:rPr>
              <a:t>Mary </a:t>
            </a:r>
            <a:r>
              <a:rPr lang="cs-CZ" sz="3200" dirty="0" err="1" smtClean="0">
                <a:solidFill>
                  <a:prstClr val="black"/>
                </a:solidFill>
              </a:rPr>
              <a:t>writes</a:t>
            </a:r>
            <a:r>
              <a:rPr lang="cs-CZ" sz="3200" dirty="0" smtClean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the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letter</a:t>
            </a:r>
            <a:r>
              <a:rPr lang="cs-CZ" sz="3200" dirty="0">
                <a:solidFill>
                  <a:prstClr val="black"/>
                </a:solidFill>
              </a:rPr>
              <a:t>. </a:t>
            </a:r>
            <a:endParaRPr lang="cs-CZ" sz="3200" dirty="0" smtClean="0">
              <a:solidFill>
                <a:prstClr val="black"/>
              </a:solidFill>
            </a:endParaRPr>
          </a:p>
          <a:p>
            <a:pPr marL="514350" lvl="0" indent="-514350">
              <a:buFontTx/>
              <a:buAutoNum type="arabicPeriod"/>
            </a:pPr>
            <a:r>
              <a:rPr lang="cs-CZ" sz="3200" dirty="0" smtClean="0">
                <a:solidFill>
                  <a:prstClr val="black"/>
                </a:solidFill>
              </a:rPr>
              <a:t>I </a:t>
            </a:r>
            <a:r>
              <a:rPr lang="cs-CZ" sz="3200" dirty="0" err="1" smtClean="0">
                <a:solidFill>
                  <a:prstClr val="black"/>
                </a:solidFill>
              </a:rPr>
              <a:t>don‘t</a:t>
            </a:r>
            <a:r>
              <a:rPr lang="cs-CZ" sz="3200" dirty="0" smtClean="0">
                <a:solidFill>
                  <a:prstClr val="black"/>
                </a:solidFill>
              </a:rPr>
              <a:t> go </a:t>
            </a:r>
            <a:r>
              <a:rPr lang="cs-CZ" sz="3200" dirty="0" err="1" smtClean="0">
                <a:solidFill>
                  <a:prstClr val="black"/>
                </a:solidFill>
              </a:rPr>
              <a:t>home</a:t>
            </a:r>
            <a:r>
              <a:rPr lang="cs-CZ" sz="3200" dirty="0" smtClean="0">
                <a:solidFill>
                  <a:prstClr val="black"/>
                </a:solidFill>
              </a:rPr>
              <a:t> </a:t>
            </a:r>
            <a:r>
              <a:rPr lang="cs-CZ" sz="3200" dirty="0">
                <a:solidFill>
                  <a:prstClr val="black"/>
                </a:solidFill>
              </a:rPr>
              <a:t>on </a:t>
            </a:r>
            <a:r>
              <a:rPr lang="cs-CZ" sz="3200" dirty="0" err="1">
                <a:solidFill>
                  <a:prstClr val="black"/>
                </a:solidFill>
              </a:rPr>
              <a:t>Friday</a:t>
            </a:r>
            <a:r>
              <a:rPr lang="cs-CZ" sz="3200" dirty="0">
                <a:solidFill>
                  <a:prstClr val="black"/>
                </a:solidFill>
              </a:rPr>
              <a:t>.</a:t>
            </a:r>
          </a:p>
          <a:p>
            <a:pPr marL="514350" lvl="0" indent="-514350">
              <a:buFontTx/>
              <a:buAutoNum type="arabicPeriod"/>
            </a:pPr>
            <a:endParaRPr lang="cs-CZ" sz="3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1739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Grp="1" noChangeArrowheads="1"/>
          </p:cNvSpPr>
          <p:nvPr>
            <p:ph type="title"/>
          </p:nvPr>
        </p:nvSpPr>
        <p:spPr>
          <a:xfrm>
            <a:off x="-134387" y="620688"/>
            <a:ext cx="9252520" cy="914400"/>
          </a:xfrm>
        </p:spPr>
        <p:txBody>
          <a:bodyPr/>
          <a:lstStyle/>
          <a:p>
            <a:r>
              <a:rPr lang="cs-CZ" dirty="0">
                <a:latin typeface="+mn-lt"/>
              </a:rPr>
              <a:t>Použité zdroje</a:t>
            </a:r>
          </a:p>
        </p:txBody>
      </p:sp>
      <p:sp>
        <p:nvSpPr>
          <p:cNvPr id="6" name="Zástupný symbol pro zápatí 3"/>
          <p:cNvSpPr txBox="1">
            <a:spLocks noGrp="1"/>
          </p:cNvSpPr>
          <p:nvPr/>
        </p:nvSpPr>
        <p:spPr>
          <a:xfrm>
            <a:off x="630552" y="5805264"/>
            <a:ext cx="7777236" cy="725711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1400" i="1" dirty="0">
                <a:solidFill>
                  <a:schemeClr val="tx2"/>
                </a:solidFill>
                <a:latin typeface="Calibri" pitchFamily="34" charset="0"/>
                <a:cs typeface="Arial" charset="0"/>
              </a:rPr>
              <a:t>Dostupné z Metodického portálu www.rvp.cz, ISSN: 1802-4785, financovaného z ESF a státního rozpočtu ČR. Provozováno Výzkumným ústavem pedagogickým v Praze.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56555" y="4293096"/>
            <a:ext cx="5718175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53685" y="3362508"/>
            <a:ext cx="7754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smtClean="0">
                <a:solidFill>
                  <a:schemeClr val="tx2"/>
                </a:solidFill>
                <a:latin typeface="+mn-lt"/>
                <a:cs typeface="Calibri" pitchFamily="34" charset="0"/>
              </a:rPr>
              <a:t>Veškeré texty </a:t>
            </a:r>
            <a:r>
              <a:rPr lang="cs-CZ" sz="2000" b="1" dirty="0" smtClean="0">
                <a:solidFill>
                  <a:schemeClr val="tx2"/>
                </a:solidFill>
                <a:latin typeface="+mn-lt"/>
                <a:cs typeface="Calibri" pitchFamily="34" charset="0"/>
              </a:rPr>
              <a:t>jsou dílem autora prezentace.</a:t>
            </a:r>
            <a:endParaRPr lang="cs-CZ" sz="2000" dirty="0">
              <a:solidFill>
                <a:schemeClr val="tx2"/>
              </a:solidFill>
              <a:latin typeface="+mn-lt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4469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14</TotalTime>
  <Words>207</Words>
  <Application>Microsoft Office PowerPoint</Application>
  <PresentationFormat>Předvádění na obrazovce (4:3)</PresentationFormat>
  <Paragraphs>37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Aerodynamika</vt:lpstr>
      <vt:lpstr>Present Simple 7.r.</vt:lpstr>
      <vt:lpstr>Snímek 2</vt:lpstr>
      <vt:lpstr>Present Simple</vt:lpstr>
      <vt:lpstr>Snímek 4</vt:lpstr>
      <vt:lpstr>Snímek 5</vt:lpstr>
      <vt:lpstr>Použité zdroje</vt:lpstr>
    </vt:vector>
  </TitlesOfParts>
  <Company>Základní škola Čelákovice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 Simple 7.r.</dc:title>
  <dc:creator>Nová Sborovna</dc:creator>
  <cp:lastModifiedBy>Šárka</cp:lastModifiedBy>
  <cp:revision>7</cp:revision>
  <dcterms:created xsi:type="dcterms:W3CDTF">2011-10-19T04:36:57Z</dcterms:created>
  <dcterms:modified xsi:type="dcterms:W3CDTF">2012-03-05T15:16:42Z</dcterms:modified>
</cp:coreProperties>
</file>