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0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BE5831-051A-460F-9BFB-97A09927852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E0C6449-22B0-4CDF-8340-F79733D5B494}">
      <dgm:prSet phldrT="[Text]"/>
      <dgm:spPr/>
      <dgm:t>
        <a:bodyPr/>
        <a:lstStyle/>
        <a:p>
          <a:pPr algn="ctr"/>
          <a:r>
            <a:rPr lang="cs-CZ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Žáby vypustí do vody…..</a:t>
          </a:r>
          <a:endParaRPr lang="cs-CZ" b="1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D7BE14BA-B44D-4326-AB5C-A2AB84712F4D}" type="parTrans" cxnId="{48F2269C-B85E-4E7F-AADF-786B3BB9CA3A}">
      <dgm:prSet/>
      <dgm:spPr/>
      <dgm:t>
        <a:bodyPr/>
        <a:lstStyle/>
        <a:p>
          <a:endParaRPr lang="cs-CZ"/>
        </a:p>
      </dgm:t>
    </dgm:pt>
    <dgm:pt modelId="{78D45204-013D-413E-B05F-CC9AEC244CBA}" type="sibTrans" cxnId="{48F2269C-B85E-4E7F-AADF-786B3BB9CA3A}">
      <dgm:prSet/>
      <dgm:spPr/>
      <dgm:t>
        <a:bodyPr/>
        <a:lstStyle/>
        <a:p>
          <a:endParaRPr lang="cs-CZ"/>
        </a:p>
      </dgm:t>
    </dgm:pt>
    <dgm:pt modelId="{6F7E3832-C6AC-4221-BD5E-4F878F738462}">
      <dgm:prSet phldrT="[Text]"/>
      <dgm:spPr/>
      <dgm:t>
        <a:bodyPr/>
        <a:lstStyle/>
        <a:p>
          <a:pPr algn="ctr"/>
          <a:r>
            <a:rPr lang="cs-CZ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Z vajíček se vylíhnou …..</a:t>
          </a:r>
          <a:endParaRPr lang="cs-CZ" b="1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5DB91A0C-7042-41FA-BE86-210ABFF53108}" type="parTrans" cxnId="{8F56F492-DAF1-44EE-BFC3-17FA4047703A}">
      <dgm:prSet/>
      <dgm:spPr/>
      <dgm:t>
        <a:bodyPr/>
        <a:lstStyle/>
        <a:p>
          <a:endParaRPr lang="cs-CZ"/>
        </a:p>
      </dgm:t>
    </dgm:pt>
    <dgm:pt modelId="{6A4B9A9E-24BE-4FC7-9EC0-7E34ED0FB68C}" type="sibTrans" cxnId="{8F56F492-DAF1-44EE-BFC3-17FA4047703A}">
      <dgm:prSet/>
      <dgm:spPr/>
      <dgm:t>
        <a:bodyPr/>
        <a:lstStyle/>
        <a:p>
          <a:endParaRPr lang="cs-CZ"/>
        </a:p>
      </dgm:t>
    </dgm:pt>
    <dgm:pt modelId="{FB837B52-4456-45C1-B3A2-E19151CAAF5E}">
      <dgm:prSet phldrT="[Text]"/>
      <dgm:spPr/>
      <dgm:t>
        <a:bodyPr/>
        <a:lstStyle/>
        <a:p>
          <a:pPr algn="ctr"/>
          <a:r>
            <a:rPr lang="cs-CZ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Z pulců se vyvine…</a:t>
          </a:r>
          <a:endParaRPr lang="cs-CZ" b="1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7ADC1457-F974-4E49-B086-A6D94C45AFD2}" type="parTrans" cxnId="{82E9C49E-F687-40BB-A9EE-7B69C60AE65F}">
      <dgm:prSet/>
      <dgm:spPr/>
      <dgm:t>
        <a:bodyPr/>
        <a:lstStyle/>
        <a:p>
          <a:endParaRPr lang="cs-CZ"/>
        </a:p>
      </dgm:t>
    </dgm:pt>
    <dgm:pt modelId="{C3532C1B-06B4-457F-8F37-6A013D28D07D}" type="sibTrans" cxnId="{82E9C49E-F687-40BB-A9EE-7B69C60AE65F}">
      <dgm:prSet/>
      <dgm:spPr/>
      <dgm:t>
        <a:bodyPr/>
        <a:lstStyle/>
        <a:p>
          <a:endParaRPr lang="cs-CZ"/>
        </a:p>
      </dgm:t>
    </dgm:pt>
    <dgm:pt modelId="{251D9AD7-04B7-4BE2-B4E2-CF519295A017}" type="pres">
      <dgm:prSet presAssocID="{C2BE5831-051A-460F-9BFB-97A099278526}" presName="arrowDiagram" presStyleCnt="0">
        <dgm:presLayoutVars>
          <dgm:chMax val="5"/>
          <dgm:dir/>
          <dgm:resizeHandles val="exact"/>
        </dgm:presLayoutVars>
      </dgm:prSet>
      <dgm:spPr/>
    </dgm:pt>
    <dgm:pt modelId="{F6CE010B-8626-4848-AB7E-94AEA369E1AE}" type="pres">
      <dgm:prSet presAssocID="{C2BE5831-051A-460F-9BFB-97A099278526}" presName="arrow" presStyleLbl="bgShp" presStyleIdx="0" presStyleCnt="1"/>
      <dgm:spPr/>
    </dgm:pt>
    <dgm:pt modelId="{AFEC9062-FD04-43C4-9084-3B6AC56290ED}" type="pres">
      <dgm:prSet presAssocID="{C2BE5831-051A-460F-9BFB-97A099278526}" presName="arrowDiagram3" presStyleCnt="0"/>
      <dgm:spPr/>
    </dgm:pt>
    <dgm:pt modelId="{33847635-8285-4C17-BE67-AAFF6240EDAC}" type="pres">
      <dgm:prSet presAssocID="{AE0C6449-22B0-4CDF-8340-F79733D5B494}" presName="bullet3a" presStyleLbl="node1" presStyleIdx="0" presStyleCnt="3"/>
      <dgm:spPr/>
    </dgm:pt>
    <dgm:pt modelId="{60482CBD-0FA6-45EE-B6FA-95AB97521218}" type="pres">
      <dgm:prSet presAssocID="{AE0C6449-22B0-4CDF-8340-F79733D5B494}" presName="textBox3a" presStyleLbl="revTx" presStyleIdx="0" presStyleCnt="3" custScaleX="15747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6C667F-7690-4820-A879-82D0DACEE8F2}" type="pres">
      <dgm:prSet presAssocID="{6F7E3832-C6AC-4221-BD5E-4F878F738462}" presName="bullet3b" presStyleLbl="node1" presStyleIdx="1" presStyleCnt="3"/>
      <dgm:spPr/>
    </dgm:pt>
    <dgm:pt modelId="{2AD5310F-4FD6-43F3-ABAE-8A26B124726F}" type="pres">
      <dgm:prSet presAssocID="{6F7E3832-C6AC-4221-BD5E-4F878F738462}" presName="textBox3b" presStyleLbl="revTx" presStyleIdx="1" presStyleCnt="3" custScaleX="200140" custScaleY="47022" custLinFactNeighborX="8339" custLinFactNeighborY="-2655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6F436B-C41B-4056-9545-C60F4A5D8834}" type="pres">
      <dgm:prSet presAssocID="{FB837B52-4456-45C1-B3A2-E19151CAAF5E}" presName="bullet3c" presStyleLbl="node1" presStyleIdx="2" presStyleCnt="3"/>
      <dgm:spPr/>
    </dgm:pt>
    <dgm:pt modelId="{7E52C9CD-9E32-4024-B86F-22B384E855D2}" type="pres">
      <dgm:prSet presAssocID="{FB837B52-4456-45C1-B3A2-E19151CAAF5E}" presName="textBox3c" presStyleLbl="revTx" presStyleIdx="2" presStyleCnt="3" custScaleX="162779" custScaleY="35495" custLinFactNeighborX="12674" custLinFactNeighborY="-359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E9C49E-F687-40BB-A9EE-7B69C60AE65F}" srcId="{C2BE5831-051A-460F-9BFB-97A099278526}" destId="{FB837B52-4456-45C1-B3A2-E19151CAAF5E}" srcOrd="2" destOrd="0" parTransId="{7ADC1457-F974-4E49-B086-A6D94C45AFD2}" sibTransId="{C3532C1B-06B4-457F-8F37-6A013D28D07D}"/>
    <dgm:cxn modelId="{5C2FC013-9ADF-40E4-9824-34A72F91157A}" type="presOf" srcId="{FB837B52-4456-45C1-B3A2-E19151CAAF5E}" destId="{7E52C9CD-9E32-4024-B86F-22B384E855D2}" srcOrd="0" destOrd="0" presId="urn:microsoft.com/office/officeart/2005/8/layout/arrow2"/>
    <dgm:cxn modelId="{87F5B4AC-92ED-4086-B656-7C6BC85E7E32}" type="presOf" srcId="{C2BE5831-051A-460F-9BFB-97A099278526}" destId="{251D9AD7-04B7-4BE2-B4E2-CF519295A017}" srcOrd="0" destOrd="0" presId="urn:microsoft.com/office/officeart/2005/8/layout/arrow2"/>
    <dgm:cxn modelId="{4FFDA464-1E18-4326-B131-1AFCAD1A4E43}" type="presOf" srcId="{AE0C6449-22B0-4CDF-8340-F79733D5B494}" destId="{60482CBD-0FA6-45EE-B6FA-95AB97521218}" srcOrd="0" destOrd="0" presId="urn:microsoft.com/office/officeart/2005/8/layout/arrow2"/>
    <dgm:cxn modelId="{97522B3A-97D0-4962-A841-1FE0E553AFF8}" type="presOf" srcId="{6F7E3832-C6AC-4221-BD5E-4F878F738462}" destId="{2AD5310F-4FD6-43F3-ABAE-8A26B124726F}" srcOrd="0" destOrd="0" presId="urn:microsoft.com/office/officeart/2005/8/layout/arrow2"/>
    <dgm:cxn modelId="{8F56F492-DAF1-44EE-BFC3-17FA4047703A}" srcId="{C2BE5831-051A-460F-9BFB-97A099278526}" destId="{6F7E3832-C6AC-4221-BD5E-4F878F738462}" srcOrd="1" destOrd="0" parTransId="{5DB91A0C-7042-41FA-BE86-210ABFF53108}" sibTransId="{6A4B9A9E-24BE-4FC7-9EC0-7E34ED0FB68C}"/>
    <dgm:cxn modelId="{48F2269C-B85E-4E7F-AADF-786B3BB9CA3A}" srcId="{C2BE5831-051A-460F-9BFB-97A099278526}" destId="{AE0C6449-22B0-4CDF-8340-F79733D5B494}" srcOrd="0" destOrd="0" parTransId="{D7BE14BA-B44D-4326-AB5C-A2AB84712F4D}" sibTransId="{78D45204-013D-413E-B05F-CC9AEC244CBA}"/>
    <dgm:cxn modelId="{A193F382-BB44-4B35-A741-D910B972207D}" type="presParOf" srcId="{251D9AD7-04B7-4BE2-B4E2-CF519295A017}" destId="{F6CE010B-8626-4848-AB7E-94AEA369E1AE}" srcOrd="0" destOrd="0" presId="urn:microsoft.com/office/officeart/2005/8/layout/arrow2"/>
    <dgm:cxn modelId="{F435DBB1-1B66-4F2C-9A96-3939CC1D22CB}" type="presParOf" srcId="{251D9AD7-04B7-4BE2-B4E2-CF519295A017}" destId="{AFEC9062-FD04-43C4-9084-3B6AC56290ED}" srcOrd="1" destOrd="0" presId="urn:microsoft.com/office/officeart/2005/8/layout/arrow2"/>
    <dgm:cxn modelId="{84AECB96-5A98-4A1B-9406-68986DDB3171}" type="presParOf" srcId="{AFEC9062-FD04-43C4-9084-3B6AC56290ED}" destId="{33847635-8285-4C17-BE67-AAFF6240EDAC}" srcOrd="0" destOrd="0" presId="urn:microsoft.com/office/officeart/2005/8/layout/arrow2"/>
    <dgm:cxn modelId="{560AE165-8090-45C3-AA24-0220F698531B}" type="presParOf" srcId="{AFEC9062-FD04-43C4-9084-3B6AC56290ED}" destId="{60482CBD-0FA6-45EE-B6FA-95AB97521218}" srcOrd="1" destOrd="0" presId="urn:microsoft.com/office/officeart/2005/8/layout/arrow2"/>
    <dgm:cxn modelId="{5F6F1004-78F4-41DB-A433-202B0C9821FA}" type="presParOf" srcId="{AFEC9062-FD04-43C4-9084-3B6AC56290ED}" destId="{126C667F-7690-4820-A879-82D0DACEE8F2}" srcOrd="2" destOrd="0" presId="urn:microsoft.com/office/officeart/2005/8/layout/arrow2"/>
    <dgm:cxn modelId="{C044E43A-7ED4-4154-9D0E-C177F1AF3D1A}" type="presParOf" srcId="{AFEC9062-FD04-43C4-9084-3B6AC56290ED}" destId="{2AD5310F-4FD6-43F3-ABAE-8A26B124726F}" srcOrd="3" destOrd="0" presId="urn:microsoft.com/office/officeart/2005/8/layout/arrow2"/>
    <dgm:cxn modelId="{DA4157D6-7DA5-4557-81E1-3610C3DE7559}" type="presParOf" srcId="{AFEC9062-FD04-43C4-9084-3B6AC56290ED}" destId="{726F436B-C41B-4056-9545-C60F4A5D8834}" srcOrd="4" destOrd="0" presId="urn:microsoft.com/office/officeart/2005/8/layout/arrow2"/>
    <dgm:cxn modelId="{142C2EA5-C638-4D63-BCCF-56C1EB80F3E2}" type="presParOf" srcId="{AFEC9062-FD04-43C4-9084-3B6AC56290ED}" destId="{7E52C9CD-9E32-4024-B86F-22B384E855D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CE010B-8626-4848-AB7E-94AEA369E1AE}">
      <dsp:nvSpPr>
        <dsp:cNvPr id="0" name=""/>
        <dsp:cNvSpPr/>
      </dsp:nvSpPr>
      <dsp:spPr>
        <a:xfrm>
          <a:off x="434558" y="0"/>
          <a:ext cx="7195779" cy="449736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47635-8285-4C17-BE67-AAFF6240EDAC}">
      <dsp:nvSpPr>
        <dsp:cNvPr id="0" name=""/>
        <dsp:cNvSpPr/>
      </dsp:nvSpPr>
      <dsp:spPr>
        <a:xfrm>
          <a:off x="1348422" y="3104079"/>
          <a:ext cx="187090" cy="187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482CBD-0FA6-45EE-B6FA-95AB97521218}">
      <dsp:nvSpPr>
        <dsp:cNvPr id="0" name=""/>
        <dsp:cNvSpPr/>
      </dsp:nvSpPr>
      <dsp:spPr>
        <a:xfrm>
          <a:off x="960149" y="3197624"/>
          <a:ext cx="2640251" cy="1299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135" tIns="0" rIns="0" bIns="0" numCol="1" spcCol="1270" anchor="t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Žáby vypustí do vody…..</a:t>
          </a:r>
          <a:endParaRPr lang="cs-CZ" sz="31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960149" y="3197624"/>
        <a:ext cx="2640251" cy="1299737"/>
      </dsp:txXfrm>
    </dsp:sp>
    <dsp:sp modelId="{126C667F-7690-4820-A879-82D0DACEE8F2}">
      <dsp:nvSpPr>
        <dsp:cNvPr id="0" name=""/>
        <dsp:cNvSpPr/>
      </dsp:nvSpPr>
      <dsp:spPr>
        <a:xfrm>
          <a:off x="2999853" y="1881696"/>
          <a:ext cx="338201" cy="3382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D5310F-4FD6-43F3-ABAE-8A26B124726F}">
      <dsp:nvSpPr>
        <dsp:cNvPr id="0" name=""/>
        <dsp:cNvSpPr/>
      </dsp:nvSpPr>
      <dsp:spPr>
        <a:xfrm>
          <a:off x="2448265" y="2049084"/>
          <a:ext cx="3456391" cy="1150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06" tIns="0" rIns="0" bIns="0" numCol="1" spcCol="1270" anchor="t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Z vajíček se vylíhnou …..</a:t>
          </a:r>
          <a:endParaRPr lang="cs-CZ" sz="31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2448265" y="2049084"/>
        <a:ext cx="3456391" cy="1150423"/>
      </dsp:txXfrm>
    </dsp:sp>
    <dsp:sp modelId="{726F436B-C41B-4056-9545-C60F4A5D8834}">
      <dsp:nvSpPr>
        <dsp:cNvPr id="0" name=""/>
        <dsp:cNvSpPr/>
      </dsp:nvSpPr>
      <dsp:spPr>
        <a:xfrm>
          <a:off x="4985888" y="1137832"/>
          <a:ext cx="467725" cy="4677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52C9CD-9E32-4024-B86F-22B384E855D2}">
      <dsp:nvSpPr>
        <dsp:cNvPr id="0" name=""/>
        <dsp:cNvSpPr/>
      </dsp:nvSpPr>
      <dsp:spPr>
        <a:xfrm>
          <a:off x="4896537" y="1256999"/>
          <a:ext cx="2811172" cy="11094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838" tIns="0" rIns="0" bIns="0" numCol="1" spcCol="1270" anchor="t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Z pulců se vyvine…</a:t>
          </a:r>
          <a:endParaRPr lang="cs-CZ" sz="30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4896537" y="1256999"/>
        <a:ext cx="2811172" cy="1109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C8DE8D2-A4AE-4206-93BD-6EBA85294DCC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262B7F6-3A95-438B-9564-C506E0EFBB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8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5157192"/>
            <a:ext cx="4970413" cy="504056"/>
          </a:xfrm>
        </p:spPr>
        <p:txBody>
          <a:bodyPr>
            <a:normAutofit fontScale="77500" lnSpcReduction="20000"/>
          </a:bodyPr>
          <a:lstStyle/>
          <a:p>
            <a:endParaRPr lang="cs-CZ" sz="4000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3068961"/>
            <a:ext cx="7175351" cy="1368152"/>
          </a:xfrm>
        </p:spPr>
        <p:txBody>
          <a:bodyPr/>
          <a:lstStyle/>
          <a:p>
            <a:pPr marL="182880" lvl="0" indent="0">
              <a:buNone/>
            </a:pP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>NÁZEV ŠKOLY: Základní škola a praktická škola Arkadie o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. p. s. </a:t>
            </a:r>
            <a:br>
              <a:rPr lang="cs-CZ" sz="1400" dirty="0" smtClean="0">
                <a:solidFill>
                  <a:schemeClr val="accent2">
                    <a:lumMod val="75000"/>
                  </a:schemeClr>
                </a:solidFill>
                <a:effectLst/>
              </a:rPr>
            </a:b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AUTOR</a:t>
            </a: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>: Mgr. Martina Vitvarová</a:t>
            </a:r>
            <a:b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</a:b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>NÁZEV: 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VY_32_INOVACE_64_PŘÍRODOPIS_OBOJŽIVELNÍCI</a:t>
            </a: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/>
            </a:r>
            <a:b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</a:b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>TEMA: </a:t>
            </a:r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OBOJŽIVELNÍCI</a:t>
            </a: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/>
            </a:r>
            <a:b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</a:br>
            <a: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  <a:t>ČÍSLO PROJEKTU: CZ.1.07./1.4.00/21.2257 </a:t>
            </a:r>
            <a:br>
              <a:rPr lang="cs-CZ" sz="1400" dirty="0">
                <a:solidFill>
                  <a:schemeClr val="accent2">
                    <a:lumMod val="75000"/>
                  </a:schemeClr>
                </a:solidFill>
                <a:effectLst/>
              </a:rPr>
            </a:br>
            <a:endParaRPr lang="cs-CZ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515719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49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Materiál pro výuku přírodopisu v 6. ročníku základní školy praktické</a:t>
            </a:r>
          </a:p>
          <a:p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Určeno pro interaktivní tabuli</a:t>
            </a:r>
          </a:p>
          <a:p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Výklad nové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látky – obojživelníci, znaky, způsob života, vybraní zástupci skupiny</a:t>
            </a: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Obsahuje úkoly pro samostatnou práci žáků (doplňování, kontrolní otázka)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Použití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 hodině žáky zaujalo, aktivně se zapojovali do diskuse a práce na interaktivní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tabuli</a:t>
            </a: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Vytvořeno 26. 1. 2012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289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2400" b="1" dirty="0" smtClean="0"/>
              <a:t>Přizpůsobeni životu ve vodě i na zemi</a:t>
            </a:r>
          </a:p>
          <a:p>
            <a:pPr marL="45720" indent="0">
              <a:buNone/>
            </a:pPr>
            <a:endParaRPr lang="cs-CZ" sz="2400" b="1" dirty="0" smtClean="0"/>
          </a:p>
          <a:p>
            <a:r>
              <a:rPr lang="cs-CZ" sz="2400" b="1" dirty="0" smtClean="0"/>
              <a:t>Živí se hmyzem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Rozmnožují se vajíčky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9" name="Picture 5" descr="C:\Users\vitvarova\AppData\Local\Microsoft\Windows\Temporary Internet Files\Content.IE5\ELR0BTAK\MC9000840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96752"/>
            <a:ext cx="2623826" cy="279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itvarova\AppData\Local\Microsoft\Windows\Temporary Internet Files\Content.IE5\SSW5W5G8\MC9000840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61048"/>
            <a:ext cx="2520280" cy="2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8288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Skokan zelený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Ropucha obecná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Žáby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0697" y="1412776"/>
            <a:ext cx="3333161" cy="27807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3864" y="1412776"/>
            <a:ext cx="3538092" cy="27807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5500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Mlok skvrnitý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Čolek obecný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Mloci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579" y="1412776"/>
            <a:ext cx="3713989" cy="2785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412776"/>
            <a:ext cx="3713989" cy="2785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4785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5229200"/>
            <a:ext cx="6379111" cy="929040"/>
          </a:xfrm>
        </p:spPr>
        <p:txBody>
          <a:bodyPr/>
          <a:lstStyle/>
          <a:p>
            <a:r>
              <a:rPr lang="cs-CZ" dirty="0" smtClean="0"/>
              <a:t>Vývoj žáby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4252240367"/>
              </p:ext>
            </p:extLst>
          </p:nvPr>
        </p:nvGraphicFramePr>
        <p:xfrm>
          <a:off x="539552" y="731838"/>
          <a:ext cx="8064896" cy="4497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:\Users\vitvarova\AppData\Local\Microsoft\Windows\Temporary Internet Files\Content.IE5\0XE9IPF3\MC90032958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3016"/>
            <a:ext cx="1288677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vitvarova\AppData\Local\Microsoft\Windows\Temporary Internet Files\Content.IE5\TX4LNZHJ\MC9003561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2736304" cy="166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8150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6CE010B-8626-4848-AB7E-94AEA369E1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F6CE010B-8626-4848-AB7E-94AEA369E1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F6CE010B-8626-4848-AB7E-94AEA369E1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F6CE010B-8626-4848-AB7E-94AEA369E1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3847635-8285-4C17-BE67-AAFF6240E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dgm id="{33847635-8285-4C17-BE67-AAFF6240ED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33847635-8285-4C17-BE67-AAFF6240E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dgm id="{33847635-8285-4C17-BE67-AAFF6240E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0482CBD-0FA6-45EE-B6FA-95AB97521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60482CBD-0FA6-45EE-B6FA-95AB975212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dgm id="{60482CBD-0FA6-45EE-B6FA-95AB97521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dgm id="{60482CBD-0FA6-45EE-B6FA-95AB97521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26C667F-7690-4820-A879-82D0DACEE8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graphicEl>
                                              <a:dgm id="{126C667F-7690-4820-A879-82D0DACEE8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graphicEl>
                                              <a:dgm id="{126C667F-7690-4820-A879-82D0DACEE8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graphicEl>
                                              <a:dgm id="{126C667F-7690-4820-A879-82D0DACEE8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AD5310F-4FD6-43F3-ABAE-8A26B1247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2AD5310F-4FD6-43F3-ABAE-8A26B12472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graphicEl>
                                              <a:dgm id="{2AD5310F-4FD6-43F3-ABAE-8A26B1247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graphicEl>
                                              <a:dgm id="{2AD5310F-4FD6-43F3-ABAE-8A26B1247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26F436B-C41B-4056-9545-C60F4A5D8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graphicEl>
                                              <a:dgm id="{726F436B-C41B-4056-9545-C60F4A5D88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graphicEl>
                                              <a:dgm id="{726F436B-C41B-4056-9545-C60F4A5D8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graphicEl>
                                              <a:dgm id="{726F436B-C41B-4056-9545-C60F4A5D8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E52C9CD-9E32-4024-B86F-22B384E85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7E52C9CD-9E32-4024-B86F-22B384E855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graphicEl>
                                              <a:dgm id="{7E52C9CD-9E32-4024-B86F-22B384E85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graphicEl>
                                              <a:dgm id="{7E52C9CD-9E32-4024-B86F-22B384E85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Jsou obojživelníci užiteční?</a:t>
            </a:r>
            <a:br>
              <a:rPr lang="cs-CZ" dirty="0" smtClean="0"/>
            </a:br>
            <a:r>
              <a:rPr lang="cs-CZ" dirty="0" smtClean="0"/>
              <a:t>Proč?</a:t>
            </a:r>
            <a:endParaRPr lang="cs-CZ" dirty="0"/>
          </a:p>
        </p:txBody>
      </p:sp>
      <p:pic>
        <p:nvPicPr>
          <p:cNvPr id="6146" name="Picture 2" descr="C:\Users\vitvarova\AppData\Local\Microsoft\Windows\Temporary Internet Files\Content.IE5\0XE9IPF3\MC900438036[1]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66516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vitvarova\AppData\Local\Microsoft\Windows\Temporary Internet Files\Content.IE5\TX4LNZHJ\MC9003469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68960"/>
            <a:ext cx="1579389" cy="82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vitvarova\AppData\Local\Microsoft\Windows\Temporary Internet Files\Content.IE5\0XE9IPF3\MC900346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052736"/>
            <a:ext cx="1830629" cy="110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937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78677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Skokan zelený. In: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: </a:t>
            </a:r>
            <a:r>
              <a:rPr lang="cs-CZ" sz="1200" dirty="0" err="1" smtClean="0"/>
              <a:t>the</a:t>
            </a:r>
            <a:r>
              <a:rPr lang="cs-CZ" sz="1200" dirty="0" smtClean="0"/>
              <a:t> free </a:t>
            </a:r>
            <a:r>
              <a:rPr lang="cs-CZ" sz="1200" dirty="0" err="1" smtClean="0"/>
              <a:t>encyclopedia</a:t>
            </a:r>
            <a:r>
              <a:rPr lang="cs-CZ" sz="1200" dirty="0" smtClean="0"/>
              <a:t> [online]. San Fr </a:t>
            </a:r>
            <a:r>
              <a:rPr lang="cs-CZ" sz="1200" dirty="0" err="1" smtClean="0"/>
              <a:t>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2001-, 30. 7. 2005, 22:54 [cit. 2012-02-15]. Dostupné z: http://cs.wikipedia.org/wiki/Soubor:Teichfrosch.jpg </a:t>
            </a:r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594512" y="1340768"/>
            <a:ext cx="78659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Ropucha obecná. In: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Francisco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2001-, 13. 3. 2005, 07:44 [cit. 2012-02-15]. Dostupné z: http://cs.wikipedia.org/wiki/Soubor:Bufo_bufo_-_Erdkr%C3%B6te.jpg 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594511" y="2074783"/>
            <a:ext cx="77219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Mlok skvrnitý. In: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Francisco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[cit. 2012-02-15]. Dostupné z: http://cs.wikipedia.org/wiki/Soubor:Mlok.JPG 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594510" y="2554438"/>
            <a:ext cx="7865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Čolek obecný. In: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Francisco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2001-, 13. 6. 2007, 22:19 [cit. 2012-02-15]. Dostupné z: http://cs.wikipedia.org/wiki/Soubor:Triturus_vulgaris.jpg 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611560" y="3140968"/>
            <a:ext cx="2109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92154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138</TotalTime>
  <Words>284</Words>
  <Application>Microsoft Office PowerPoint</Application>
  <PresentationFormat>Předvádění na obrazovce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NÁZEV ŠKOLY: Základní škola a praktická škola Arkadie o. p. s.  AUTOR: Mgr. Martina Vitvarová NÁZEV: VY_32_INOVACE_64_PŘÍRODOPIS_OBOJŽIVELNÍCI TEMA: OBOJŽIVELNÍCI ČÍSLO PROJEKTU: CZ.1.07./1.4.00/21.2257  </vt:lpstr>
      <vt:lpstr>Anotace </vt:lpstr>
      <vt:lpstr>Obojživelníci</vt:lpstr>
      <vt:lpstr>Žáby</vt:lpstr>
      <vt:lpstr>Mloci</vt:lpstr>
      <vt:lpstr>Vývoj žáby </vt:lpstr>
      <vt:lpstr>Jsou obojživelníci užiteční? Proč?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Vitvarová Martina</dc:creator>
  <cp:lastModifiedBy>Dum</cp:lastModifiedBy>
  <cp:revision>15</cp:revision>
  <dcterms:created xsi:type="dcterms:W3CDTF">2012-02-15T10:10:07Z</dcterms:created>
  <dcterms:modified xsi:type="dcterms:W3CDTF">2012-06-26T10:46:14Z</dcterms:modified>
</cp:coreProperties>
</file>