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70" r:id="rId5"/>
    <p:sldId id="266" r:id="rId6"/>
    <p:sldId id="267" r:id="rId7"/>
    <p:sldId id="268" r:id="rId8"/>
    <p:sldId id="269" r:id="rId9"/>
    <p:sldId id="263" r:id="rId10"/>
    <p:sldId id="264" r:id="rId11"/>
    <p:sldId id="265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8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18FE4659-7985-49B0-AFB9-855F1780E650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randomBar dir="vert"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emf"/><Relationship Id="rId5" Type="http://schemas.openxmlformats.org/officeDocument/2006/relationships/image" Target="../media/image14.emf"/><Relationship Id="rId4" Type="http://schemas.openxmlformats.org/officeDocument/2006/relationships/image" Target="../media/image13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5" Type="http://schemas.openxmlformats.org/officeDocument/2006/relationships/slide" Target="slide9.xml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4941168"/>
            <a:ext cx="4752528" cy="77383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827584" y="1484784"/>
            <a:ext cx="741682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NÁZEV ŠKOLY: Základní škola a praktická škola Arkadie o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. p. s.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cs-CZ" b="1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AUTOR: Mgr. Martina Vitvarová</a:t>
            </a:r>
            <a:br>
              <a:rPr lang="cs-CZ" b="1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NÁZEV: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VY_32_INOVACE_66_PŘÍRODOPIS_PTÁCI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cs-CZ" b="1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TEMA: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PTÁCI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cs-CZ" b="1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ČÍSLO PROJEKTU: CZ.1.07./1.4.00/21.2257 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1196752"/>
            <a:ext cx="7543800" cy="2376264"/>
          </a:xfrm>
        </p:spPr>
        <p:txBody>
          <a:bodyPr/>
          <a:lstStyle/>
          <a:p>
            <a:r>
              <a:rPr lang="cs-CZ" sz="1800" dirty="0"/>
              <a:t>Materiál pro výuku přírodopisu v 6. ročníku základní školy praktické</a:t>
            </a:r>
          </a:p>
          <a:p>
            <a:r>
              <a:rPr lang="cs-CZ" sz="1800" dirty="0"/>
              <a:t>Určeno pro interaktivní tabuli</a:t>
            </a:r>
          </a:p>
          <a:p>
            <a:r>
              <a:rPr lang="cs-CZ" sz="1800" dirty="0"/>
              <a:t>Výklad nové </a:t>
            </a:r>
            <a:r>
              <a:rPr lang="cs-CZ" sz="1800" dirty="0" smtClean="0"/>
              <a:t>látky - ptáci, charakteristika skupiny, druhy</a:t>
            </a:r>
          </a:p>
          <a:p>
            <a:r>
              <a:rPr lang="cs-CZ" sz="1800" dirty="0" smtClean="0"/>
              <a:t>Prostor </a:t>
            </a:r>
            <a:r>
              <a:rPr lang="cs-CZ" sz="1800" dirty="0"/>
              <a:t>pro </a:t>
            </a:r>
            <a:r>
              <a:rPr lang="cs-CZ" sz="1800" dirty="0" smtClean="0"/>
              <a:t>procvičení a </a:t>
            </a:r>
            <a:r>
              <a:rPr lang="cs-CZ" sz="1800" dirty="0"/>
              <a:t>ověření probrané </a:t>
            </a:r>
            <a:r>
              <a:rPr lang="cs-CZ" sz="1800" dirty="0" smtClean="0"/>
              <a:t>látky (stavba těla – spojování)</a:t>
            </a:r>
          </a:p>
          <a:p>
            <a:r>
              <a:rPr lang="cs-CZ" sz="1800" dirty="0"/>
              <a:t>K</a:t>
            </a:r>
            <a:r>
              <a:rPr lang="cs-CZ" sz="1800" dirty="0" smtClean="0"/>
              <a:t>ontrolní interaktivní otázka</a:t>
            </a:r>
            <a:endParaRPr lang="cs-CZ" sz="1800" dirty="0"/>
          </a:p>
          <a:p>
            <a:r>
              <a:rPr lang="cs-CZ" sz="1800" dirty="0" smtClean="0"/>
              <a:t>Použití </a:t>
            </a:r>
            <a:r>
              <a:rPr lang="cs-CZ" sz="1800" dirty="0"/>
              <a:t>v hodině žáky zaujalo, aktivně </a:t>
            </a:r>
            <a:r>
              <a:rPr lang="cs-CZ" sz="1800" dirty="0" smtClean="0"/>
              <a:t>procvičovali formou soutěže</a:t>
            </a:r>
          </a:p>
          <a:p>
            <a:r>
              <a:rPr lang="cs-CZ" sz="1800" dirty="0" smtClean="0"/>
              <a:t>Vytvořeno 7. 3. 2012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52963396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6768870" cy="1143000"/>
          </a:xfr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41000">
                <a:srgbClr val="E6D78A"/>
              </a:gs>
              <a:gs pos="61000">
                <a:srgbClr val="C7AC4C"/>
              </a:gs>
              <a:gs pos="80000">
                <a:srgbClr val="E6D78A"/>
              </a:gs>
              <a:gs pos="93000">
                <a:srgbClr val="C7AC4C"/>
              </a:gs>
              <a:gs pos="100000">
                <a:srgbClr val="E6DCAC"/>
              </a:gs>
            </a:gsLst>
            <a:lin ang="2700000" scaled="1"/>
          </a:gradFill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Ptáci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327542"/>
            <a:ext cx="6777317" cy="3625627"/>
          </a:xfrm>
          <a:gradFill flip="none" rotWithShape="1">
            <a:gsLst>
              <a:gs pos="0">
                <a:schemeClr val="accent2">
                  <a:lumMod val="60000"/>
                  <a:lumOff val="40000"/>
                </a:schemeClr>
              </a:gs>
              <a:gs pos="41000">
                <a:srgbClr val="E6D78A"/>
              </a:gs>
              <a:gs pos="61000">
                <a:srgbClr val="C7AC4C"/>
              </a:gs>
              <a:gs pos="80000">
                <a:srgbClr val="E6D78A"/>
              </a:gs>
              <a:gs pos="93000">
                <a:srgbClr val="C7AC4C"/>
              </a:gs>
              <a:gs pos="100000">
                <a:srgbClr val="E6DCAC"/>
              </a:gs>
            </a:gsLst>
            <a:lin ang="2700000" scaled="1"/>
            <a:tileRect/>
          </a:gra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rmAutofit fontScale="85000" lnSpcReduction="20000"/>
          </a:bodyPr>
          <a:lstStyle/>
          <a:p>
            <a:pPr marL="68580" indent="0">
              <a:buNone/>
            </a:pPr>
            <a:endParaRPr lang="cs-CZ" dirty="0" smtClean="0"/>
          </a:p>
          <a:p>
            <a:r>
              <a:rPr lang="cs-CZ" sz="2600" dirty="0" smtClean="0">
                <a:solidFill>
                  <a:schemeClr val="tx2">
                    <a:lumMod val="50000"/>
                  </a:schemeClr>
                </a:solidFill>
                <a:latin typeface="+mj-lt"/>
              </a:rPr>
              <a:t>Tělo pokryté peřím</a:t>
            </a:r>
          </a:p>
          <a:p>
            <a:pPr marL="0" indent="0">
              <a:buNone/>
            </a:pPr>
            <a:endParaRPr lang="cs-CZ" sz="2600" dirty="0" smtClean="0">
              <a:solidFill>
                <a:schemeClr val="tx2">
                  <a:lumMod val="50000"/>
                </a:schemeClr>
              </a:solidFill>
              <a:latin typeface="+mj-lt"/>
            </a:endParaRPr>
          </a:p>
          <a:p>
            <a:r>
              <a:rPr lang="cs-CZ" sz="2600" dirty="0" smtClean="0">
                <a:solidFill>
                  <a:schemeClr val="tx2">
                    <a:lumMod val="50000"/>
                  </a:schemeClr>
                </a:solidFill>
                <a:latin typeface="+mj-lt"/>
              </a:rPr>
              <a:t>Křídla, dovedou létat</a:t>
            </a:r>
          </a:p>
          <a:p>
            <a:pPr marL="0" indent="0">
              <a:buNone/>
            </a:pPr>
            <a:endParaRPr lang="cs-CZ" sz="2600" dirty="0" smtClean="0">
              <a:solidFill>
                <a:schemeClr val="tx2">
                  <a:lumMod val="50000"/>
                </a:schemeClr>
              </a:solidFill>
              <a:latin typeface="+mj-lt"/>
            </a:endParaRPr>
          </a:p>
          <a:p>
            <a:r>
              <a:rPr lang="cs-CZ" sz="2600" dirty="0" smtClean="0">
                <a:solidFill>
                  <a:schemeClr val="tx2">
                    <a:lumMod val="50000"/>
                  </a:schemeClr>
                </a:solidFill>
                <a:latin typeface="+mj-lt"/>
              </a:rPr>
              <a:t>Lesy, pole, parky, zahrady</a:t>
            </a:r>
          </a:p>
          <a:p>
            <a:pPr marL="0" indent="0">
              <a:buNone/>
            </a:pPr>
            <a:endParaRPr lang="cs-CZ" sz="2600" dirty="0" smtClean="0">
              <a:solidFill>
                <a:schemeClr val="tx2">
                  <a:lumMod val="50000"/>
                </a:schemeClr>
              </a:solidFill>
              <a:latin typeface="+mj-lt"/>
            </a:endParaRPr>
          </a:p>
          <a:p>
            <a:r>
              <a:rPr lang="cs-CZ" sz="2600" dirty="0" smtClean="0">
                <a:solidFill>
                  <a:schemeClr val="tx2">
                    <a:lumMod val="50000"/>
                  </a:schemeClr>
                </a:solidFill>
                <a:latin typeface="+mj-lt"/>
              </a:rPr>
              <a:t>Chov pro maso</a:t>
            </a:r>
          </a:p>
          <a:p>
            <a:pPr marL="0" indent="0">
              <a:buNone/>
            </a:pPr>
            <a:endParaRPr lang="cs-CZ" sz="2600" dirty="0" smtClean="0">
              <a:solidFill>
                <a:schemeClr val="tx2">
                  <a:lumMod val="50000"/>
                </a:schemeClr>
              </a:solidFill>
              <a:latin typeface="+mj-lt"/>
            </a:endParaRPr>
          </a:p>
          <a:p>
            <a:r>
              <a:rPr lang="cs-CZ" sz="2600" dirty="0" smtClean="0">
                <a:solidFill>
                  <a:schemeClr val="tx2">
                    <a:lumMod val="50000"/>
                  </a:schemeClr>
                </a:solidFill>
                <a:latin typeface="+mj-lt"/>
              </a:rPr>
              <a:t>Rostlinná i živočišná potrava</a:t>
            </a:r>
          </a:p>
          <a:p>
            <a:pPr marL="0" indent="0">
              <a:buNone/>
            </a:pPr>
            <a:endParaRPr lang="cs-CZ" dirty="0">
              <a:latin typeface="+mj-lt"/>
            </a:endParaRPr>
          </a:p>
        </p:txBody>
      </p:sp>
      <p:pic>
        <p:nvPicPr>
          <p:cNvPr id="9" name="Picture 5" descr="C:\Users\vitvarova\AppData\Local\Microsoft\Windows\Temporary Internet Files\Content.IE5\SSW5W5G8\MC9003348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505803"/>
            <a:ext cx="1770278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vitvarova\AppData\Local\Microsoft\Windows\Temporary Internet Files\Content.IE5\TX4LNZHJ\MC9001094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429000"/>
            <a:ext cx="2041859" cy="2794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326714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013176"/>
            <a:ext cx="6781800" cy="1159024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Ptačí tělo</a:t>
            </a:r>
            <a:endParaRPr lang="cs-CZ" dirty="0"/>
          </a:p>
        </p:txBody>
      </p:sp>
      <p:pic>
        <p:nvPicPr>
          <p:cNvPr id="1026" name="Picture 2" descr="C:\Users\vitvarova\AppData\Local\Microsoft\Windows\Temporary Internet Files\Content.IE5\SSW5W5G8\MC9001092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48680"/>
            <a:ext cx="3960440" cy="477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prava 2"/>
          <p:cNvSpPr/>
          <p:nvPr/>
        </p:nvSpPr>
        <p:spPr>
          <a:xfrm rot="208372">
            <a:off x="1082013" y="690729"/>
            <a:ext cx="1535349" cy="19017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1520" y="560901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Hlava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484784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Zobák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1204650" y="1584811"/>
            <a:ext cx="1290073" cy="20005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000883" y="785814"/>
            <a:ext cx="10995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Hřbet </a:t>
            </a:r>
            <a:endParaRPr lang="cs-CZ" sz="2000" b="1" dirty="0"/>
          </a:p>
        </p:txBody>
      </p:sp>
      <p:sp>
        <p:nvSpPr>
          <p:cNvPr id="8" name="Šipka doprava 7"/>
          <p:cNvSpPr/>
          <p:nvPr/>
        </p:nvSpPr>
        <p:spPr>
          <a:xfrm rot="9427316">
            <a:off x="4963093" y="1372529"/>
            <a:ext cx="2078745" cy="2099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380312" y="1684839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Letky </a:t>
            </a:r>
            <a:endParaRPr lang="cs-CZ" sz="2000" b="1" dirty="0"/>
          </a:p>
        </p:txBody>
      </p:sp>
      <p:sp>
        <p:nvSpPr>
          <p:cNvPr id="10" name="Šipka doprava 9"/>
          <p:cNvSpPr/>
          <p:nvPr/>
        </p:nvSpPr>
        <p:spPr>
          <a:xfrm rot="9416046">
            <a:off x="5090062" y="2369194"/>
            <a:ext cx="2348250" cy="18308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0637" y="3140968"/>
            <a:ext cx="9097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Ocas</a:t>
            </a:r>
            <a:endParaRPr lang="cs-CZ" sz="2000" b="1" dirty="0"/>
          </a:p>
        </p:txBody>
      </p:sp>
      <p:sp>
        <p:nvSpPr>
          <p:cNvPr id="13" name="Šipka doprava 12"/>
          <p:cNvSpPr/>
          <p:nvPr/>
        </p:nvSpPr>
        <p:spPr>
          <a:xfrm rot="9079049">
            <a:off x="5865781" y="3814027"/>
            <a:ext cx="1872346" cy="187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51521" y="2460735"/>
            <a:ext cx="7560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Prsa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Šipka doprava 14"/>
          <p:cNvSpPr/>
          <p:nvPr/>
        </p:nvSpPr>
        <p:spPr>
          <a:xfrm>
            <a:off x="1007605" y="2567090"/>
            <a:ext cx="2556284" cy="20005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67545" y="3645024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Nohy</a:t>
            </a:r>
            <a:endParaRPr lang="cs-CZ" sz="2000" b="1" dirty="0"/>
          </a:p>
        </p:txBody>
      </p:sp>
      <p:sp>
        <p:nvSpPr>
          <p:cNvPr id="17" name="Šipka doprava 16"/>
          <p:cNvSpPr/>
          <p:nvPr/>
        </p:nvSpPr>
        <p:spPr>
          <a:xfrm rot="767087">
            <a:off x="1364518" y="4164482"/>
            <a:ext cx="1886008" cy="2105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54693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8" grpId="0" animBg="1"/>
      <p:bldP spid="10" grpId="0" animBg="1"/>
      <p:bldP spid="13" grpId="0" animBg="1"/>
      <p:bldP spid="15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Zobák</a:t>
            </a:r>
            <a:endParaRPr lang="cs-CZ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852936"/>
            <a:ext cx="1991756" cy="1591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2898007" cy="2389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21088"/>
            <a:ext cx="1483650" cy="1186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6847" y="2698522"/>
            <a:ext cx="2583534" cy="2066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735216"/>
            <a:ext cx="2435931" cy="1948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516374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Peří 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36712"/>
            <a:ext cx="2712892" cy="2167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852936"/>
            <a:ext cx="2430270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7" y="188640"/>
            <a:ext cx="2088232" cy="1654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5914" y="1196752"/>
            <a:ext cx="2368972" cy="18641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7" y="2656998"/>
            <a:ext cx="1980220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863348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Vejce 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36712"/>
            <a:ext cx="2443459" cy="1879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492896"/>
            <a:ext cx="2618479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4583"/>
            <a:ext cx="3312368" cy="2649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721027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Hnízdo 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2776"/>
            <a:ext cx="2565844" cy="2091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832297"/>
            <a:ext cx="2664296" cy="2131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13343"/>
            <a:ext cx="3018362" cy="24189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286556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Spotřebují menší ptáci více potravy?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25780" indent="-457200">
              <a:buFont typeface="+mj-lt"/>
              <a:buAutoNum type="alphaUcPeriod"/>
            </a:pPr>
            <a:r>
              <a:rPr lang="cs-CZ" sz="4400" b="1" dirty="0" smtClean="0">
                <a:hlinkClick r:id="rId2" action="ppaction://hlinksldjump"/>
              </a:rPr>
              <a:t>Ano</a:t>
            </a:r>
            <a:endParaRPr lang="cs-CZ" sz="4400" b="1" dirty="0" smtClean="0"/>
          </a:p>
          <a:p>
            <a:pPr marL="525780" indent="-457200">
              <a:buFont typeface="+mj-lt"/>
              <a:buAutoNum type="alphaUcPeriod"/>
            </a:pPr>
            <a:r>
              <a:rPr lang="cs-CZ" sz="4400" b="1" dirty="0" smtClean="0">
                <a:hlinkClick r:id="rId3" action="ppaction://hlinksldjump"/>
              </a:rPr>
              <a:t>Pouze v zimě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08768335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pic>
        <p:nvPicPr>
          <p:cNvPr id="6" name="j0214098.wav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29100" y="2324100"/>
            <a:ext cx="609600" cy="609600"/>
          </a:xfrm>
        </p:spPr>
      </p:pic>
      <p:sp>
        <p:nvSpPr>
          <p:cNvPr id="4" name="Veselý obličej 3"/>
          <p:cNvSpPr/>
          <p:nvPr/>
        </p:nvSpPr>
        <p:spPr>
          <a:xfrm rot="21233990">
            <a:off x="2997338" y="2686771"/>
            <a:ext cx="3741191" cy="173362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58307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</a:t>
            </a:r>
            <a:endParaRPr lang="cs-CZ" dirty="0"/>
          </a:p>
        </p:txBody>
      </p:sp>
      <p:pic>
        <p:nvPicPr>
          <p:cNvPr id="6" name="MS900074775[1].wav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27313" y="3719513"/>
            <a:ext cx="609600" cy="609600"/>
          </a:xfrm>
        </p:spPr>
      </p:pic>
      <p:sp>
        <p:nvSpPr>
          <p:cNvPr id="4" name="Veselý obličej 3"/>
          <p:cNvSpPr/>
          <p:nvPr/>
        </p:nvSpPr>
        <p:spPr>
          <a:xfrm rot="1148908">
            <a:off x="3807885" y="2867454"/>
            <a:ext cx="3888432" cy="1704538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rId5" action="ppaction://hlinksldjump"/>
          </p:cNvPr>
          <p:cNvSpPr/>
          <p:nvPr/>
        </p:nvSpPr>
        <p:spPr>
          <a:xfrm>
            <a:off x="7308304" y="587727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82251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>
                <a:hlinkClick r:id="rId2"/>
              </a:rPr>
              <a:t>www.microsoft.office.com</a:t>
            </a:r>
            <a:endParaRPr lang="cs-CZ" sz="1200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252406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383</TotalTime>
  <Words>125</Words>
  <Application>Microsoft Office PowerPoint</Application>
  <PresentationFormat>Předvádění na obrazovce (4:3)</PresentationFormat>
  <Paragraphs>39</Paragraphs>
  <Slides>12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NewsPrint</vt:lpstr>
      <vt:lpstr>Prezentace aplikace PowerPoint</vt:lpstr>
      <vt:lpstr>Anotace</vt:lpstr>
      <vt:lpstr>Ptáci</vt:lpstr>
      <vt:lpstr>Ptačí tělo</vt:lpstr>
      <vt:lpstr>Zobák</vt:lpstr>
      <vt:lpstr>Peří </vt:lpstr>
      <vt:lpstr>Vejce </vt:lpstr>
      <vt:lpstr>Hnízdo </vt:lpstr>
      <vt:lpstr>Spotřebují menší ptáci více potravy?</vt:lpstr>
      <vt:lpstr>Správná odpověď</vt:lpstr>
      <vt:lpstr>Špatná odpověď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Vitvarová Martina </cp:lastModifiedBy>
  <cp:revision>38</cp:revision>
  <dcterms:created xsi:type="dcterms:W3CDTF">2011-06-20T10:40:08Z</dcterms:created>
  <dcterms:modified xsi:type="dcterms:W3CDTF">2012-06-01T07:30:19Z</dcterms:modified>
</cp:coreProperties>
</file>