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2" r:id="rId7"/>
    <p:sldId id="266" r:id="rId8"/>
    <p:sldId id="263" r:id="rId9"/>
    <p:sldId id="264" r:id="rId10"/>
    <p:sldId id="265" r:id="rId11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2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1782" y="-102"/>
      </p:cViewPr>
      <p:guideLst>
        <p:guide orient="horz" pos="3124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NÁZEV:VY_32_INOVACE_3.2.3.1 L 03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1863" custLinFactNeighborY="-1032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152789" y="80001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NÁZEV:VY_32_INOVACE_3.2.3.1 L 03</a:t>
          </a:r>
          <a:endParaRPr lang="cs-CZ" sz="2000" kern="1200" dirty="0"/>
        </a:p>
      </dsp:txBody>
      <dsp:txXfrm>
        <a:off x="1152789" y="80001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513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0782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26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913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132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715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4156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8782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060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925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659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535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7.png"/><Relationship Id="rId4" Type="http://schemas.openxmlformats.org/officeDocument/2006/relationships/image" Target="../media/image6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9120958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08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Ludmila Hlavsová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265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Písmeno </a:t>
            </a:r>
            <a:r>
              <a:rPr lang="cs-CZ" dirty="0" err="1" smtClean="0"/>
              <a:t>Ee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sz="2000" dirty="0" smtClean="0"/>
              <a:t>Žáci  - učí se pracovat na interaktivní tabuli </a:t>
            </a:r>
          </a:p>
          <a:p>
            <a:pPr marL="0" indent="0">
              <a:buNone/>
            </a:pPr>
            <a:r>
              <a:rPr lang="cs-CZ" sz="2000" dirty="0" smtClean="0"/>
              <a:t>         - vyznačují kroužkem nacvičované písmeno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mají za úkol pojmenovat obrázky a správně je zařadit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rozlišují malé a velké písmeno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určují počet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čtou malá a velká písmena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703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2530376" cy="3733875"/>
          </a:xfrm>
        </p:spPr>
      </p:pic>
      <p:sp>
        <p:nvSpPr>
          <p:cNvPr id="7" name="Oválný popisek 6"/>
          <p:cNvSpPr/>
          <p:nvPr/>
        </p:nvSpPr>
        <p:spPr>
          <a:xfrm>
            <a:off x="2614172" y="260648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Milé  děti, dnes se naučíme již třetí  písmeno </a:t>
            </a:r>
            <a:r>
              <a:rPr lang="cs-CZ" sz="2000" dirty="0" err="1" smtClean="0"/>
              <a:t>Ee</a:t>
            </a:r>
            <a:r>
              <a:rPr lang="cs-CZ" sz="2000" dirty="0" smtClean="0"/>
              <a:t> .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851920" y="2780927"/>
            <a:ext cx="2666243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0" dirty="0" err="1" smtClean="0">
                <a:solidFill>
                  <a:srgbClr val="002060"/>
                </a:solidFill>
              </a:rPr>
              <a:t>Ee</a:t>
            </a:r>
            <a:endParaRPr lang="cs-CZ" sz="2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809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Ve slovech zakroužkuj </a:t>
            </a:r>
            <a:r>
              <a:rPr lang="cs-CZ" sz="2000" dirty="0" err="1" smtClean="0">
                <a:solidFill>
                  <a:srgbClr val="002060"/>
                </a:solidFill>
              </a:rPr>
              <a:t>Ee</a:t>
            </a:r>
            <a:r>
              <a:rPr lang="cs-CZ" sz="2000" dirty="0" smtClean="0">
                <a:solidFill>
                  <a:srgbClr val="002060"/>
                </a:solidFill>
              </a:rPr>
              <a:t> a za každý řádek do rámečku napiš počet zakroužkovaných písmen.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ementál Emil lavice</a:t>
            </a:r>
          </a:p>
          <a:p>
            <a:pPr marL="0" indent="0">
              <a:buNone/>
            </a:pPr>
            <a:endParaRPr lang="cs-CZ" sz="4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metla  Eda  Eliška</a:t>
            </a:r>
          </a:p>
          <a:p>
            <a:pPr marL="0" indent="0">
              <a:buNone/>
            </a:pPr>
            <a:endParaRPr lang="cs-CZ" sz="4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Erb  elektřina  leze </a:t>
            </a:r>
          </a:p>
        </p:txBody>
      </p:sp>
      <p:sp>
        <p:nvSpPr>
          <p:cNvPr id="4" name="Obdélník 3"/>
          <p:cNvSpPr/>
          <p:nvPr/>
        </p:nvSpPr>
        <p:spPr>
          <a:xfrm>
            <a:off x="6037312" y="1531640"/>
            <a:ext cx="1270992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37312" y="3136922"/>
            <a:ext cx="1297778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037312" y="4725144"/>
            <a:ext cx="1297778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9222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04664"/>
            <a:ext cx="8291264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 </a:t>
            </a:r>
            <a:r>
              <a:rPr lang="cs-CZ" sz="2000" dirty="0" smtClean="0">
                <a:solidFill>
                  <a:srgbClr val="002060"/>
                </a:solidFill>
              </a:rPr>
              <a:t>Spoj správný obrázek s větou.</a:t>
            </a:r>
          </a:p>
          <a:p>
            <a:pPr marL="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Co je nutné, abychom mohli svítit?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  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Jak se jmenuje panenka?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                                                                            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Z čeho jíme na táboře?</a:t>
            </a:r>
          </a:p>
          <a:p>
            <a:pPr marL="0" indent="0">
              <a:buNone/>
            </a:pPr>
            <a:endParaRPr lang="cs-CZ" sz="2000" dirty="0" smtClean="0">
              <a:solidFill>
                <a:srgbClr val="002060"/>
              </a:solidFill>
            </a:endParaRPr>
          </a:p>
        </p:txBody>
      </p:sp>
      <p:pic>
        <p:nvPicPr>
          <p:cNvPr id="1026" name="Picture 2" descr="K:\DCIM\100PHOTO\SAM_092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685" y="3861048"/>
            <a:ext cx="2690428" cy="2145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K:\DCIM\100PHOTO\SAM_093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0844" y="3342184"/>
            <a:ext cx="2361456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K:\DCIM\100PHOTO\SAM_093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620688"/>
            <a:ext cx="3240360" cy="2152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713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76064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8000" dirty="0" smtClean="0">
                <a:solidFill>
                  <a:srgbClr val="002060"/>
                </a:solidFill>
              </a:rPr>
              <a:t>Spoj písmenka se správnou bublinou.</a:t>
            </a:r>
          </a:p>
          <a:p>
            <a:pPr marL="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9800" dirty="0" smtClean="0"/>
              <a:t> A   </a:t>
            </a:r>
          </a:p>
          <a:p>
            <a:pPr marL="0" indent="0">
              <a:buNone/>
            </a:pPr>
            <a:r>
              <a:rPr lang="cs-CZ" sz="9800" dirty="0" smtClean="0"/>
              <a:t>                                A                                </a:t>
            </a:r>
          </a:p>
          <a:p>
            <a:pPr marL="0" indent="0">
              <a:buNone/>
            </a:pPr>
            <a:r>
              <a:rPr lang="cs-CZ" sz="9800" dirty="0" smtClean="0"/>
              <a:t>   </a:t>
            </a:r>
            <a:r>
              <a:rPr lang="cs-CZ" sz="9800" dirty="0"/>
              <a:t>a         </a:t>
            </a:r>
            <a:r>
              <a:rPr lang="cs-CZ" sz="9800" dirty="0" smtClean="0"/>
              <a:t>                            O</a:t>
            </a:r>
          </a:p>
          <a:p>
            <a:pPr marL="0" indent="0">
              <a:buNone/>
            </a:pPr>
            <a:r>
              <a:rPr lang="cs-CZ" sz="9800" dirty="0" smtClean="0"/>
              <a:t> </a:t>
            </a:r>
          </a:p>
          <a:p>
            <a:pPr marL="0" indent="0">
              <a:buNone/>
            </a:pPr>
            <a:r>
              <a:rPr lang="cs-CZ" sz="9800" dirty="0"/>
              <a:t> </a:t>
            </a:r>
            <a:r>
              <a:rPr lang="cs-CZ" sz="9800" dirty="0" smtClean="0"/>
              <a:t>                     </a:t>
            </a:r>
            <a:r>
              <a:rPr lang="cs-CZ" sz="9800" dirty="0"/>
              <a:t>o     </a:t>
            </a:r>
            <a:r>
              <a:rPr lang="cs-CZ" sz="9800" dirty="0" smtClean="0"/>
              <a:t>                                E                       </a:t>
            </a:r>
          </a:p>
          <a:p>
            <a:pPr marL="0" indent="0">
              <a:buNone/>
            </a:pPr>
            <a:r>
              <a:rPr lang="cs-CZ" sz="9800" dirty="0"/>
              <a:t> </a:t>
            </a:r>
            <a:r>
              <a:rPr lang="cs-CZ" sz="9800" dirty="0" smtClean="0"/>
              <a:t>                                      </a:t>
            </a:r>
          </a:p>
          <a:p>
            <a:pPr marL="0" indent="0">
              <a:buNone/>
            </a:pPr>
            <a:r>
              <a:rPr lang="cs-CZ" sz="9800" dirty="0"/>
              <a:t> </a:t>
            </a:r>
            <a:r>
              <a:rPr lang="cs-CZ" sz="9800" dirty="0" smtClean="0"/>
              <a:t>                                                   e </a:t>
            </a:r>
            <a:endParaRPr lang="cs-CZ" sz="9800" dirty="0"/>
          </a:p>
          <a:p>
            <a:pPr marL="0" indent="0">
              <a:buNone/>
            </a:pPr>
            <a:endParaRPr lang="cs-CZ" sz="9800" dirty="0" smtClean="0"/>
          </a:p>
          <a:p>
            <a:pPr marL="0" indent="0">
              <a:buNone/>
            </a:pPr>
            <a:r>
              <a:rPr lang="cs-CZ" sz="9800" dirty="0" smtClean="0"/>
              <a:t> </a:t>
            </a:r>
            <a:endParaRPr lang="cs-CZ" sz="9800" dirty="0"/>
          </a:p>
          <a:p>
            <a:pPr marL="0" indent="0">
              <a:buNone/>
            </a:pPr>
            <a:r>
              <a:rPr lang="cs-CZ" sz="9800" dirty="0" smtClean="0"/>
              <a:t>e     O                         </a:t>
            </a:r>
          </a:p>
          <a:p>
            <a:pPr marL="0" indent="0">
              <a:buNone/>
            </a:pPr>
            <a:r>
              <a:rPr lang="cs-CZ" sz="9800" dirty="0"/>
              <a:t> </a:t>
            </a:r>
            <a:r>
              <a:rPr lang="cs-CZ" sz="9800" dirty="0" smtClean="0"/>
              <a:t>                                                      o    </a:t>
            </a:r>
          </a:p>
          <a:p>
            <a:pPr marL="0" indent="0">
              <a:buNone/>
            </a:pPr>
            <a:r>
              <a:rPr lang="cs-CZ" sz="9800" dirty="0" smtClean="0"/>
              <a:t>E </a:t>
            </a:r>
          </a:p>
          <a:p>
            <a:pPr marL="0" indent="0">
              <a:buNone/>
            </a:pPr>
            <a:r>
              <a:rPr lang="cs-CZ" sz="9800" dirty="0"/>
              <a:t> </a:t>
            </a:r>
            <a:r>
              <a:rPr lang="cs-CZ" sz="9800" dirty="0" smtClean="0"/>
              <a:t>                                                                                                          a</a:t>
            </a:r>
            <a:endParaRPr lang="cs-CZ" sz="9800" dirty="0"/>
          </a:p>
          <a:p>
            <a:pPr marL="0" indent="0">
              <a:buNone/>
            </a:pPr>
            <a:endParaRPr lang="cs-CZ" sz="9800" dirty="0"/>
          </a:p>
        </p:txBody>
      </p:sp>
      <p:sp>
        <p:nvSpPr>
          <p:cNvPr id="4" name="Ovál 3"/>
          <p:cNvSpPr/>
          <p:nvPr/>
        </p:nvSpPr>
        <p:spPr>
          <a:xfrm>
            <a:off x="924804" y="1196752"/>
            <a:ext cx="1728192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Aa</a:t>
            </a:r>
            <a:endParaRPr lang="cs-CZ" sz="4000" dirty="0"/>
          </a:p>
        </p:txBody>
      </p:sp>
      <p:sp>
        <p:nvSpPr>
          <p:cNvPr id="5" name="Ovál 4"/>
          <p:cNvSpPr/>
          <p:nvPr/>
        </p:nvSpPr>
        <p:spPr>
          <a:xfrm>
            <a:off x="3707904" y="1196752"/>
            <a:ext cx="1728192" cy="12241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Ee</a:t>
            </a:r>
            <a:endParaRPr lang="cs-CZ" sz="4000" dirty="0"/>
          </a:p>
        </p:txBody>
      </p:sp>
      <p:sp>
        <p:nvSpPr>
          <p:cNvPr id="7" name="Ovál 6"/>
          <p:cNvSpPr/>
          <p:nvPr/>
        </p:nvSpPr>
        <p:spPr>
          <a:xfrm>
            <a:off x="6450426" y="1196752"/>
            <a:ext cx="1735526" cy="11521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Oo</a:t>
            </a:r>
            <a:endParaRPr lang="cs-CZ" sz="4000" dirty="0"/>
          </a:p>
        </p:txBody>
      </p:sp>
      <p:sp>
        <p:nvSpPr>
          <p:cNvPr id="8" name="Obdélník 7"/>
          <p:cNvSpPr/>
          <p:nvPr/>
        </p:nvSpPr>
        <p:spPr>
          <a:xfrm>
            <a:off x="2267745" y="3244334"/>
            <a:ext cx="561662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                                                A   </a:t>
            </a:r>
          </a:p>
          <a:p>
            <a:r>
              <a:rPr lang="cs-CZ" sz="3200" dirty="0" smtClean="0"/>
              <a:t>                                                                          a   O  </a:t>
            </a:r>
          </a:p>
          <a:p>
            <a:pPr algn="ctr"/>
            <a:r>
              <a:rPr lang="cs-CZ" sz="3200" dirty="0" smtClean="0"/>
              <a:t>                         e     </a:t>
            </a:r>
          </a:p>
          <a:p>
            <a:pPr algn="ctr"/>
            <a:r>
              <a:rPr lang="cs-CZ" sz="3200" dirty="0" smtClean="0"/>
              <a:t>                              E                </a:t>
            </a:r>
          </a:p>
          <a:p>
            <a:pPr algn="ctr"/>
            <a:r>
              <a:rPr lang="cs-CZ" sz="3200" dirty="0"/>
              <a:t> </a:t>
            </a:r>
            <a:r>
              <a:rPr lang="cs-CZ" sz="3200" dirty="0" smtClean="0"/>
              <a:t>                                           o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45839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Čti nahlas písmena:</a:t>
            </a:r>
          </a:p>
          <a:p>
            <a:pPr marL="0" indent="0">
              <a:buNone/>
            </a:pPr>
            <a:r>
              <a:rPr lang="cs-CZ" sz="5400" dirty="0"/>
              <a:t> </a:t>
            </a:r>
            <a:r>
              <a:rPr lang="cs-CZ" sz="5400" dirty="0" smtClean="0"/>
              <a:t>  </a:t>
            </a:r>
          </a:p>
          <a:p>
            <a:pPr marL="0" indent="0">
              <a:buNone/>
            </a:pPr>
            <a:r>
              <a:rPr lang="cs-CZ" sz="5400" dirty="0"/>
              <a:t> </a:t>
            </a:r>
            <a:r>
              <a:rPr lang="cs-CZ" sz="5400" dirty="0" smtClean="0"/>
              <a:t>  </a:t>
            </a:r>
            <a:r>
              <a:rPr lang="cs-CZ" sz="5400" dirty="0" smtClean="0">
                <a:solidFill>
                  <a:srgbClr val="FF0000"/>
                </a:solidFill>
              </a:rPr>
              <a:t>A  </a:t>
            </a:r>
            <a:r>
              <a:rPr lang="cs-CZ" sz="5400" dirty="0" err="1" smtClean="0">
                <a:solidFill>
                  <a:srgbClr val="FF0000"/>
                </a:solidFill>
              </a:rPr>
              <a:t>a</a:t>
            </a:r>
            <a:r>
              <a:rPr lang="cs-CZ" sz="5400" dirty="0" smtClean="0">
                <a:solidFill>
                  <a:srgbClr val="FF0000"/>
                </a:solidFill>
              </a:rPr>
              <a:t>   O  a  E </a:t>
            </a:r>
            <a:r>
              <a:rPr lang="cs-CZ" sz="5400" dirty="0" err="1" smtClean="0">
                <a:solidFill>
                  <a:srgbClr val="FF0000"/>
                </a:solidFill>
              </a:rPr>
              <a:t>e</a:t>
            </a:r>
            <a:r>
              <a:rPr lang="cs-CZ" sz="5400" dirty="0" smtClean="0">
                <a:solidFill>
                  <a:srgbClr val="FF0000"/>
                </a:solidFill>
              </a:rPr>
              <a:t>  o  </a:t>
            </a:r>
            <a:r>
              <a:rPr lang="cs-CZ" sz="5400" dirty="0" err="1" smtClean="0">
                <a:solidFill>
                  <a:srgbClr val="FF0000"/>
                </a:solidFill>
              </a:rPr>
              <a:t>O</a:t>
            </a:r>
            <a:r>
              <a:rPr lang="cs-CZ" sz="5400" dirty="0" smtClean="0">
                <a:solidFill>
                  <a:srgbClr val="FF0000"/>
                </a:solidFill>
              </a:rPr>
              <a:t>  e  A</a:t>
            </a:r>
          </a:p>
          <a:p>
            <a:pPr marL="0" indent="0">
              <a:buNone/>
            </a:pPr>
            <a:r>
              <a:rPr lang="cs-CZ" sz="5400" dirty="0">
                <a:solidFill>
                  <a:srgbClr val="FF0000"/>
                </a:solidFill>
              </a:rPr>
              <a:t> </a:t>
            </a:r>
            <a:r>
              <a:rPr lang="cs-CZ" sz="5400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5400" dirty="0">
                <a:solidFill>
                  <a:srgbClr val="FF0000"/>
                </a:solidFill>
              </a:rPr>
              <a:t> </a:t>
            </a:r>
            <a:r>
              <a:rPr lang="cs-CZ" sz="5400" dirty="0" smtClean="0">
                <a:solidFill>
                  <a:srgbClr val="FF0000"/>
                </a:solidFill>
              </a:rPr>
              <a:t>  a  </a:t>
            </a:r>
            <a:r>
              <a:rPr lang="cs-CZ" sz="5400" dirty="0" err="1" smtClean="0">
                <a:solidFill>
                  <a:srgbClr val="FF0000"/>
                </a:solidFill>
              </a:rPr>
              <a:t>A</a:t>
            </a:r>
            <a:r>
              <a:rPr lang="cs-CZ" sz="5400" dirty="0" smtClean="0">
                <a:solidFill>
                  <a:srgbClr val="FF0000"/>
                </a:solidFill>
              </a:rPr>
              <a:t>   e  O  a  o  E  a  </a:t>
            </a:r>
            <a:r>
              <a:rPr lang="cs-CZ" sz="5400" dirty="0" err="1" smtClean="0">
                <a:solidFill>
                  <a:srgbClr val="FF0000"/>
                </a:solidFill>
              </a:rPr>
              <a:t>A</a:t>
            </a:r>
            <a:r>
              <a:rPr lang="cs-CZ" sz="5400" dirty="0" smtClean="0">
                <a:solidFill>
                  <a:srgbClr val="FF0000"/>
                </a:solidFill>
              </a:rPr>
              <a:t>  e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4693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5000" dirty="0" smtClean="0">
                <a:solidFill>
                  <a:srgbClr val="FF0000"/>
                </a:solidFill>
              </a:rPr>
              <a:t>Dnes jsme se naučili písmeno      </a:t>
            </a:r>
            <a:endParaRPr lang="cs-CZ" sz="7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7000" dirty="0" smtClean="0"/>
              <a:t>               </a:t>
            </a:r>
          </a:p>
          <a:p>
            <a:pPr marL="0" indent="0">
              <a:buNone/>
            </a:pPr>
            <a:r>
              <a:rPr lang="cs-CZ" sz="7000" dirty="0" smtClean="0"/>
              <a:t>           </a:t>
            </a:r>
            <a:r>
              <a:rPr lang="cs-CZ" sz="20000" dirty="0" err="1" smtClean="0">
                <a:solidFill>
                  <a:srgbClr val="002060"/>
                </a:solidFill>
              </a:rPr>
              <a:t>Ee</a:t>
            </a:r>
            <a:endParaRPr lang="cs-CZ" sz="2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4985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3394472" cy="4525963"/>
          </a:xfrm>
        </p:spPr>
      </p:pic>
      <p:sp>
        <p:nvSpPr>
          <p:cNvPr id="5" name="Oválný popisek 4"/>
          <p:cNvSpPr/>
          <p:nvPr/>
        </p:nvSpPr>
        <p:spPr>
          <a:xfrm>
            <a:off x="2915816" y="692696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Za dnešní práci si opět zasloužíte všichni </a:t>
            </a:r>
          </a:p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306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Obrázky jsou </a:t>
            </a:r>
            <a:r>
              <a:rPr lang="cs-CZ" dirty="0" smtClean="0"/>
              <a:t>použity z vlastních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976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173</TotalTime>
  <Words>233</Words>
  <Application>Microsoft Office PowerPoint</Application>
  <PresentationFormat>Předvádění na obrazovce (4:3)</PresentationFormat>
  <Paragraphs>75</Paragraphs>
  <Slides>10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Hlavsová</dc:creator>
  <cp:lastModifiedBy>správce</cp:lastModifiedBy>
  <cp:revision>26</cp:revision>
  <cp:lastPrinted>2011-11-07T13:07:31Z</cp:lastPrinted>
  <dcterms:created xsi:type="dcterms:W3CDTF">2011-11-02T10:29:00Z</dcterms:created>
  <dcterms:modified xsi:type="dcterms:W3CDTF">2011-11-27T18:50:27Z</dcterms:modified>
</cp:coreProperties>
</file>