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3D6493-4582-47DE-8F62-0E7CAEE50931}" type="doc">
      <dgm:prSet loTypeId="urn:microsoft.com/office/officeart/2005/8/layout/list1" loCatId="list" qsTypeId="urn:microsoft.com/office/officeart/2005/8/quickstyle/3d1" qsCatId="3D" csTypeId="urn:microsoft.com/office/officeart/2005/8/colors/accent2_4" csCatId="accent2" phldr="1"/>
      <dgm:spPr/>
      <dgm:t>
        <a:bodyPr/>
        <a:lstStyle/>
        <a:p>
          <a:endParaRPr lang="cs-CZ"/>
        </a:p>
      </dgm:t>
    </dgm:pt>
    <dgm:pt modelId="{B365DE4B-AD60-4059-AA17-5897684E5398}">
      <dgm:prSet phldrT="[Text]"/>
      <dgm:spPr/>
      <dgm:t>
        <a:bodyPr/>
        <a:lstStyle/>
        <a:p>
          <a:r>
            <a:rPr lang="cs-CZ" b="1" dirty="0" smtClean="0">
              <a:solidFill>
                <a:schemeClr val="accent5">
                  <a:lumMod val="50000"/>
                </a:schemeClr>
              </a:solidFill>
            </a:rPr>
            <a:t>Rodí živá mláďata</a:t>
          </a:r>
          <a:endParaRPr lang="cs-CZ" b="1" dirty="0">
            <a:solidFill>
              <a:schemeClr val="accent5">
                <a:lumMod val="50000"/>
              </a:schemeClr>
            </a:solidFill>
          </a:endParaRPr>
        </a:p>
      </dgm:t>
    </dgm:pt>
    <dgm:pt modelId="{254CA0DE-5396-4D03-9545-930D612DEACF}" type="parTrans" cxnId="{341FB32B-7899-401A-A924-FE47C7912A4E}">
      <dgm:prSet/>
      <dgm:spPr/>
      <dgm:t>
        <a:bodyPr/>
        <a:lstStyle/>
        <a:p>
          <a:endParaRPr lang="cs-CZ"/>
        </a:p>
      </dgm:t>
    </dgm:pt>
    <dgm:pt modelId="{F57D4FFE-9E78-4B41-8B9C-FBF254AD64D5}" type="sibTrans" cxnId="{341FB32B-7899-401A-A924-FE47C7912A4E}">
      <dgm:prSet/>
      <dgm:spPr/>
      <dgm:t>
        <a:bodyPr/>
        <a:lstStyle/>
        <a:p>
          <a:endParaRPr lang="cs-CZ"/>
        </a:p>
      </dgm:t>
    </dgm:pt>
    <dgm:pt modelId="{28BB352F-844A-4109-A0E1-3E1C0CD9A477}">
      <dgm:prSet phldrT="[Text]"/>
      <dgm:spPr/>
      <dgm:t>
        <a:bodyPr/>
        <a:lstStyle/>
        <a:p>
          <a:r>
            <a:rPr lang="cs-CZ" b="1" dirty="0" smtClean="0">
              <a:solidFill>
                <a:schemeClr val="accent5">
                  <a:lumMod val="50000"/>
                </a:schemeClr>
              </a:solidFill>
            </a:rPr>
            <a:t>Sají mateřské mléko</a:t>
          </a:r>
          <a:endParaRPr lang="cs-CZ" b="1" dirty="0">
            <a:solidFill>
              <a:schemeClr val="accent5">
                <a:lumMod val="50000"/>
              </a:schemeClr>
            </a:solidFill>
          </a:endParaRPr>
        </a:p>
      </dgm:t>
    </dgm:pt>
    <dgm:pt modelId="{A5877E14-0FC9-426A-AD9C-BDC5CD8E09E7}" type="parTrans" cxnId="{351D45BB-608E-4BED-871F-142E977B88A5}">
      <dgm:prSet/>
      <dgm:spPr/>
      <dgm:t>
        <a:bodyPr/>
        <a:lstStyle/>
        <a:p>
          <a:endParaRPr lang="cs-CZ"/>
        </a:p>
      </dgm:t>
    </dgm:pt>
    <dgm:pt modelId="{F6BAC4DE-BFA6-4482-A746-901B74C7A435}" type="sibTrans" cxnId="{351D45BB-608E-4BED-871F-142E977B88A5}">
      <dgm:prSet/>
      <dgm:spPr/>
      <dgm:t>
        <a:bodyPr/>
        <a:lstStyle/>
        <a:p>
          <a:endParaRPr lang="cs-CZ"/>
        </a:p>
      </dgm:t>
    </dgm:pt>
    <dgm:pt modelId="{99B1153C-AC2E-47AA-9BF5-C9A1E5165BE1}" type="pres">
      <dgm:prSet presAssocID="{5D3D6493-4582-47DE-8F62-0E7CAEE50931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865254E-5B91-4BD4-99D0-3F3557B22F50}" type="pres">
      <dgm:prSet presAssocID="{B365DE4B-AD60-4059-AA17-5897684E5398}" presName="parentLin" presStyleCnt="0"/>
      <dgm:spPr/>
    </dgm:pt>
    <dgm:pt modelId="{9165C54D-4A7D-4CEB-94F9-220758B90152}" type="pres">
      <dgm:prSet presAssocID="{B365DE4B-AD60-4059-AA17-5897684E5398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FED33181-0390-4B08-B58A-5B5A3685698E}" type="pres">
      <dgm:prSet presAssocID="{B365DE4B-AD60-4059-AA17-5897684E5398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C121CC-5BD4-489E-A212-E68A5E2C6541}" type="pres">
      <dgm:prSet presAssocID="{B365DE4B-AD60-4059-AA17-5897684E5398}" presName="negativeSpace" presStyleCnt="0"/>
      <dgm:spPr/>
    </dgm:pt>
    <dgm:pt modelId="{0E1913D2-EEA1-4037-A759-F62FF413790F}" type="pres">
      <dgm:prSet presAssocID="{B365DE4B-AD60-4059-AA17-5897684E5398}" presName="childText" presStyleLbl="conFgAcc1" presStyleIdx="0" presStyleCnt="2">
        <dgm:presLayoutVars>
          <dgm:bulletEnabled val="1"/>
        </dgm:presLayoutVars>
      </dgm:prSet>
      <dgm:spPr/>
    </dgm:pt>
    <dgm:pt modelId="{175CA744-32A1-421A-82D0-2C38B4757549}" type="pres">
      <dgm:prSet presAssocID="{F57D4FFE-9E78-4B41-8B9C-FBF254AD64D5}" presName="spaceBetweenRectangles" presStyleCnt="0"/>
      <dgm:spPr/>
    </dgm:pt>
    <dgm:pt modelId="{44625E89-615C-46D5-BDE3-821CB833153E}" type="pres">
      <dgm:prSet presAssocID="{28BB352F-844A-4109-A0E1-3E1C0CD9A477}" presName="parentLin" presStyleCnt="0"/>
      <dgm:spPr/>
    </dgm:pt>
    <dgm:pt modelId="{12379778-060A-4927-9143-EDFAB68C8C1C}" type="pres">
      <dgm:prSet presAssocID="{28BB352F-844A-4109-A0E1-3E1C0CD9A477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4F4C5C21-4C21-4A29-B77C-4BFE01E88269}" type="pres">
      <dgm:prSet presAssocID="{28BB352F-844A-4109-A0E1-3E1C0CD9A477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CC43B2-6C2B-4644-A46F-827B6E3794FC}" type="pres">
      <dgm:prSet presAssocID="{28BB352F-844A-4109-A0E1-3E1C0CD9A477}" presName="negativeSpace" presStyleCnt="0"/>
      <dgm:spPr/>
    </dgm:pt>
    <dgm:pt modelId="{015A181F-A9C9-447F-9B87-A049E720DF12}" type="pres">
      <dgm:prSet presAssocID="{28BB352F-844A-4109-A0E1-3E1C0CD9A477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8FDF496B-5F57-48B7-8E7C-E97BE68D1FFD}" type="presOf" srcId="{28BB352F-844A-4109-A0E1-3E1C0CD9A477}" destId="{12379778-060A-4927-9143-EDFAB68C8C1C}" srcOrd="0" destOrd="0" presId="urn:microsoft.com/office/officeart/2005/8/layout/list1"/>
    <dgm:cxn modelId="{DA561350-193A-454C-99E4-6D6A23F39995}" type="presOf" srcId="{B365DE4B-AD60-4059-AA17-5897684E5398}" destId="{FED33181-0390-4B08-B58A-5B5A3685698E}" srcOrd="1" destOrd="0" presId="urn:microsoft.com/office/officeart/2005/8/layout/list1"/>
    <dgm:cxn modelId="{B9D76110-B21A-426C-B326-7EC3F54F24D6}" type="presOf" srcId="{B365DE4B-AD60-4059-AA17-5897684E5398}" destId="{9165C54D-4A7D-4CEB-94F9-220758B90152}" srcOrd="0" destOrd="0" presId="urn:microsoft.com/office/officeart/2005/8/layout/list1"/>
    <dgm:cxn modelId="{DAC17EDF-923B-4E42-99D3-0ABC0C1D275D}" type="presOf" srcId="{5D3D6493-4582-47DE-8F62-0E7CAEE50931}" destId="{99B1153C-AC2E-47AA-9BF5-C9A1E5165BE1}" srcOrd="0" destOrd="0" presId="urn:microsoft.com/office/officeart/2005/8/layout/list1"/>
    <dgm:cxn modelId="{4B440E82-C789-479D-A956-2D04858E943B}" type="presOf" srcId="{28BB352F-844A-4109-A0E1-3E1C0CD9A477}" destId="{4F4C5C21-4C21-4A29-B77C-4BFE01E88269}" srcOrd="1" destOrd="0" presId="urn:microsoft.com/office/officeart/2005/8/layout/list1"/>
    <dgm:cxn modelId="{341FB32B-7899-401A-A924-FE47C7912A4E}" srcId="{5D3D6493-4582-47DE-8F62-0E7CAEE50931}" destId="{B365DE4B-AD60-4059-AA17-5897684E5398}" srcOrd="0" destOrd="0" parTransId="{254CA0DE-5396-4D03-9545-930D612DEACF}" sibTransId="{F57D4FFE-9E78-4B41-8B9C-FBF254AD64D5}"/>
    <dgm:cxn modelId="{351D45BB-608E-4BED-871F-142E977B88A5}" srcId="{5D3D6493-4582-47DE-8F62-0E7CAEE50931}" destId="{28BB352F-844A-4109-A0E1-3E1C0CD9A477}" srcOrd="1" destOrd="0" parTransId="{A5877E14-0FC9-426A-AD9C-BDC5CD8E09E7}" sibTransId="{F6BAC4DE-BFA6-4482-A746-901B74C7A435}"/>
    <dgm:cxn modelId="{7BB67EB6-ACCB-4ABC-9D74-43AC439CC77C}" type="presParOf" srcId="{99B1153C-AC2E-47AA-9BF5-C9A1E5165BE1}" destId="{6865254E-5B91-4BD4-99D0-3F3557B22F50}" srcOrd="0" destOrd="0" presId="urn:microsoft.com/office/officeart/2005/8/layout/list1"/>
    <dgm:cxn modelId="{EF994799-24B5-43F7-8768-B44DE8AB5F71}" type="presParOf" srcId="{6865254E-5B91-4BD4-99D0-3F3557B22F50}" destId="{9165C54D-4A7D-4CEB-94F9-220758B90152}" srcOrd="0" destOrd="0" presId="urn:microsoft.com/office/officeart/2005/8/layout/list1"/>
    <dgm:cxn modelId="{ABBD2E0C-DACB-445F-BC2D-CEE3A9C34BDA}" type="presParOf" srcId="{6865254E-5B91-4BD4-99D0-3F3557B22F50}" destId="{FED33181-0390-4B08-B58A-5B5A3685698E}" srcOrd="1" destOrd="0" presId="urn:microsoft.com/office/officeart/2005/8/layout/list1"/>
    <dgm:cxn modelId="{791E3916-7D3B-4D42-B44A-0980A30CCF9F}" type="presParOf" srcId="{99B1153C-AC2E-47AA-9BF5-C9A1E5165BE1}" destId="{0AC121CC-5BD4-489E-A212-E68A5E2C6541}" srcOrd="1" destOrd="0" presId="urn:microsoft.com/office/officeart/2005/8/layout/list1"/>
    <dgm:cxn modelId="{A2FED92D-B378-49CB-8029-E3523C9CD44B}" type="presParOf" srcId="{99B1153C-AC2E-47AA-9BF5-C9A1E5165BE1}" destId="{0E1913D2-EEA1-4037-A759-F62FF413790F}" srcOrd="2" destOrd="0" presId="urn:microsoft.com/office/officeart/2005/8/layout/list1"/>
    <dgm:cxn modelId="{9D4DA767-1C42-42AA-9CF4-8FB8496F4C5A}" type="presParOf" srcId="{99B1153C-AC2E-47AA-9BF5-C9A1E5165BE1}" destId="{175CA744-32A1-421A-82D0-2C38B4757549}" srcOrd="3" destOrd="0" presId="urn:microsoft.com/office/officeart/2005/8/layout/list1"/>
    <dgm:cxn modelId="{06CDF7CB-8073-4B84-925C-30D60A98542E}" type="presParOf" srcId="{99B1153C-AC2E-47AA-9BF5-C9A1E5165BE1}" destId="{44625E89-615C-46D5-BDE3-821CB833153E}" srcOrd="4" destOrd="0" presId="urn:microsoft.com/office/officeart/2005/8/layout/list1"/>
    <dgm:cxn modelId="{F7C9CE6F-5330-4735-8D00-D2496CC68211}" type="presParOf" srcId="{44625E89-615C-46D5-BDE3-821CB833153E}" destId="{12379778-060A-4927-9143-EDFAB68C8C1C}" srcOrd="0" destOrd="0" presId="urn:microsoft.com/office/officeart/2005/8/layout/list1"/>
    <dgm:cxn modelId="{EF03C200-0249-4935-B5E6-4F7755BF7EE8}" type="presParOf" srcId="{44625E89-615C-46D5-BDE3-821CB833153E}" destId="{4F4C5C21-4C21-4A29-B77C-4BFE01E88269}" srcOrd="1" destOrd="0" presId="urn:microsoft.com/office/officeart/2005/8/layout/list1"/>
    <dgm:cxn modelId="{37698D6F-3A3F-46E8-A12F-14B50D0E5131}" type="presParOf" srcId="{99B1153C-AC2E-47AA-9BF5-C9A1E5165BE1}" destId="{B1CC43B2-6C2B-4644-A46F-827B6E3794FC}" srcOrd="5" destOrd="0" presId="urn:microsoft.com/office/officeart/2005/8/layout/list1"/>
    <dgm:cxn modelId="{1C83B349-8EF0-40E5-8097-66D1D11F4A70}" type="presParOf" srcId="{99B1153C-AC2E-47AA-9BF5-C9A1E5165BE1}" destId="{015A181F-A9C9-447F-9B87-A049E720DF12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1913D2-EEA1-4037-A759-F62FF413790F}">
      <dsp:nvSpPr>
        <dsp:cNvPr id="0" name=""/>
        <dsp:cNvSpPr/>
      </dsp:nvSpPr>
      <dsp:spPr>
        <a:xfrm>
          <a:off x="0" y="1167100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FED33181-0390-4B08-B58A-5B5A3685698E}">
      <dsp:nvSpPr>
        <dsp:cNvPr id="0" name=""/>
        <dsp:cNvSpPr/>
      </dsp:nvSpPr>
      <dsp:spPr>
        <a:xfrm>
          <a:off x="304800" y="709540"/>
          <a:ext cx="4267200" cy="915120"/>
        </a:xfrm>
        <a:prstGeom prst="roundRect">
          <a:avLst/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2">
                <a:shade val="50000"/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2">
              <a:shade val="5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1" kern="1200" dirty="0" smtClean="0">
              <a:solidFill>
                <a:schemeClr val="accent5">
                  <a:lumMod val="50000"/>
                </a:schemeClr>
              </a:solidFill>
            </a:rPr>
            <a:t>Rodí živá mláďata</a:t>
          </a:r>
          <a:endParaRPr lang="cs-CZ" sz="3100" b="1" kern="1200" dirty="0">
            <a:solidFill>
              <a:schemeClr val="accent5">
                <a:lumMod val="50000"/>
              </a:schemeClr>
            </a:solidFill>
          </a:endParaRPr>
        </a:p>
      </dsp:txBody>
      <dsp:txXfrm>
        <a:off x="349472" y="754212"/>
        <a:ext cx="4177856" cy="825776"/>
      </dsp:txXfrm>
    </dsp:sp>
    <dsp:sp modelId="{015A181F-A9C9-447F-9B87-A049E720DF12}">
      <dsp:nvSpPr>
        <dsp:cNvPr id="0" name=""/>
        <dsp:cNvSpPr/>
      </dsp:nvSpPr>
      <dsp:spPr>
        <a:xfrm>
          <a:off x="0" y="2573260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shade val="50000"/>
              <a:hueOff val="-621999"/>
              <a:satOff val="3786"/>
              <a:lumOff val="47418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F4C5C21-4C21-4A29-B77C-4BFE01E88269}">
      <dsp:nvSpPr>
        <dsp:cNvPr id="0" name=""/>
        <dsp:cNvSpPr/>
      </dsp:nvSpPr>
      <dsp:spPr>
        <a:xfrm>
          <a:off x="304800" y="2115700"/>
          <a:ext cx="4267200" cy="915120"/>
        </a:xfrm>
        <a:prstGeom prst="roundRect">
          <a:avLst/>
        </a:prstGeom>
        <a:gradFill rotWithShape="0">
          <a:gsLst>
            <a:gs pos="0">
              <a:schemeClr val="accent2">
                <a:shade val="50000"/>
                <a:hueOff val="-672105"/>
                <a:satOff val="3712"/>
                <a:lumOff val="50720"/>
                <a:alphaOff val="0"/>
                <a:tint val="98000"/>
                <a:shade val="25000"/>
                <a:satMod val="250000"/>
              </a:schemeClr>
            </a:gs>
            <a:gs pos="68000">
              <a:schemeClr val="accent2">
                <a:shade val="50000"/>
                <a:hueOff val="-672105"/>
                <a:satOff val="3712"/>
                <a:lumOff val="50720"/>
                <a:alphaOff val="0"/>
                <a:tint val="86000"/>
                <a:satMod val="115000"/>
              </a:schemeClr>
            </a:gs>
            <a:gs pos="100000">
              <a:schemeClr val="accent2">
                <a:shade val="50000"/>
                <a:hueOff val="-672105"/>
                <a:satOff val="3712"/>
                <a:lumOff val="5072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2">
              <a:shade val="50000"/>
              <a:hueOff val="-672105"/>
              <a:satOff val="3712"/>
              <a:lumOff val="5072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b="1" kern="1200" dirty="0" smtClean="0">
              <a:solidFill>
                <a:schemeClr val="accent5">
                  <a:lumMod val="50000"/>
                </a:schemeClr>
              </a:solidFill>
            </a:rPr>
            <a:t>Sají mateřské mléko</a:t>
          </a:r>
          <a:endParaRPr lang="cs-CZ" sz="3100" b="1" kern="1200" dirty="0">
            <a:solidFill>
              <a:schemeClr val="accent5">
                <a:lumMod val="50000"/>
              </a:schemeClr>
            </a:solidFill>
          </a:endParaRPr>
        </a:p>
      </dsp:txBody>
      <dsp:txXfrm>
        <a:off x="349472" y="2160372"/>
        <a:ext cx="4177856" cy="8257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68F94-133A-4262-8829-9B9215D908D7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81533-967B-4C38-9878-52FCC1A0515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68F94-133A-4262-8829-9B9215D908D7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81533-967B-4C38-9878-52FCC1A051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68F94-133A-4262-8829-9B9215D908D7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81533-967B-4C38-9878-52FCC1A0515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68F94-133A-4262-8829-9B9215D908D7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81533-967B-4C38-9878-52FCC1A051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68F94-133A-4262-8829-9B9215D908D7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81533-967B-4C38-9878-52FCC1A051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68F94-133A-4262-8829-9B9215D908D7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81533-967B-4C38-9878-52FCC1A051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68F94-133A-4262-8829-9B9215D908D7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81533-967B-4C38-9878-52FCC1A051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68F94-133A-4262-8829-9B9215D908D7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81533-967B-4C38-9878-52FCC1A051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68F94-133A-4262-8829-9B9215D908D7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EB81533-967B-4C38-9878-52FCC1A0515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68F94-133A-4262-8829-9B9215D908D7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81533-967B-4C38-9878-52FCC1A051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68F94-133A-4262-8829-9B9215D908D7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B81533-967B-4C38-9878-52FCC1A051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4D68F94-133A-4262-8829-9B9215D908D7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EB81533-967B-4C38-9878-52FCC1A05157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260648"/>
            <a:ext cx="7851648" cy="2939752"/>
          </a:xfrm>
        </p:spPr>
        <p:txBody>
          <a:bodyPr>
            <a:normAutofit fontScale="90000"/>
          </a:bodyPr>
          <a:lstStyle/>
          <a:p>
            <a:pPr lvl="0" algn="l"/>
            <a:r>
              <a:rPr lang="cs-CZ" sz="1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NÁZEV ŠKOLY: Základní škola a praktická škola Arkadie </a:t>
            </a:r>
            <a:r>
              <a:rPr lang="cs-CZ" sz="1800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o.p.s</a:t>
            </a:r>
            <a:r>
              <a:rPr lang="cs-CZ" sz="1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/>
            </a:r>
            <a:br>
              <a:rPr lang="cs-CZ" sz="1800" dirty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cs-CZ" sz="1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AUTOR: Mgr. Martina Vitvarová</a:t>
            </a:r>
            <a:br>
              <a:rPr lang="cs-CZ" sz="1800" dirty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cs-CZ" sz="1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NÁZEV: </a:t>
            </a:r>
            <a:r>
              <a:rPr lang="cs-CZ" sz="1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VY_32_INOVACE_69_PŘÍRODOPIS_SAVCI</a:t>
            </a:r>
            <a:r>
              <a:rPr lang="cs-CZ" sz="1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/>
            </a:r>
            <a:br>
              <a:rPr lang="cs-CZ" sz="1800" dirty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cs-CZ" sz="1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TEMA: </a:t>
            </a:r>
            <a:r>
              <a:rPr lang="cs-CZ" sz="1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SAVCI</a:t>
            </a:r>
            <a:r>
              <a:rPr lang="cs-CZ" sz="1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/>
            </a:r>
            <a:br>
              <a:rPr lang="cs-CZ" sz="1800" dirty="0">
                <a:solidFill>
                  <a:schemeClr val="accent2">
                    <a:lumMod val="60000"/>
                    <a:lumOff val="40000"/>
                  </a:schemeClr>
                </a:solidFill>
              </a:rPr>
            </a:br>
            <a:r>
              <a:rPr lang="cs-CZ" sz="1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ČÍSLO PROJEKTU: CZ.1.07./1.4.00/21.2257 </a:t>
            </a:r>
            <a:r>
              <a:rPr lang="cs-CZ" sz="6000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6000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6000" dirty="0"/>
              <a:t/>
            </a:r>
            <a:br>
              <a:rPr lang="cs-CZ" sz="6000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362248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5455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42900" lvl="0">
              <a:buClr>
                <a:srgbClr val="6F6F74"/>
              </a:buClr>
              <a:buSzPct val="76000"/>
              <a:buFont typeface="Wingdings 2" pitchFamily="18" charset="2"/>
              <a:buChar char=""/>
            </a:pPr>
            <a:r>
              <a:rPr lang="cs-CZ" sz="2400" dirty="0">
                <a:solidFill>
                  <a:srgbClr val="46464A"/>
                </a:solidFill>
                <a:latin typeface="Century Gothic"/>
              </a:rPr>
              <a:t>Materiál pro výuku přírodopisu v 6. třídě základní škole praktické</a:t>
            </a:r>
          </a:p>
          <a:p>
            <a:pPr marL="342900" lvl="0">
              <a:buClr>
                <a:srgbClr val="6F6F74"/>
              </a:buClr>
              <a:buSzPct val="76000"/>
              <a:buFont typeface="Wingdings 2" pitchFamily="18" charset="2"/>
              <a:buChar char=""/>
            </a:pPr>
            <a:r>
              <a:rPr lang="cs-CZ" sz="2400" dirty="0">
                <a:solidFill>
                  <a:srgbClr val="46464A"/>
                </a:solidFill>
                <a:latin typeface="Century Gothic"/>
              </a:rPr>
              <a:t>Určeno pro interaktivní tabuli</a:t>
            </a:r>
          </a:p>
          <a:p>
            <a:pPr marL="342900" lvl="0">
              <a:buClr>
                <a:srgbClr val="6F6F74"/>
              </a:buClr>
              <a:buSzPct val="76000"/>
              <a:buFont typeface="Wingdings 2" pitchFamily="18" charset="2"/>
              <a:buChar char=""/>
            </a:pPr>
            <a:r>
              <a:rPr lang="cs-CZ" sz="2400" dirty="0">
                <a:solidFill>
                  <a:srgbClr val="46464A"/>
                </a:solidFill>
                <a:latin typeface="Century Gothic"/>
              </a:rPr>
              <a:t>Výklad nové </a:t>
            </a:r>
            <a:r>
              <a:rPr lang="cs-CZ" sz="2400" dirty="0" smtClean="0">
                <a:solidFill>
                  <a:srgbClr val="46464A"/>
                </a:solidFill>
                <a:latin typeface="Century Gothic"/>
              </a:rPr>
              <a:t>látky – savci - spojený s obrázkovými hádankami, možné použít i na procvičení probrané látky</a:t>
            </a:r>
          </a:p>
          <a:p>
            <a:pPr marL="342900" lvl="0">
              <a:buClr>
                <a:srgbClr val="6F6F74"/>
              </a:buClr>
              <a:buSzPct val="76000"/>
              <a:buFont typeface="Wingdings 2" pitchFamily="18" charset="2"/>
              <a:buChar char=""/>
            </a:pPr>
            <a:r>
              <a:rPr lang="cs-CZ" sz="2400" dirty="0" smtClean="0">
                <a:solidFill>
                  <a:srgbClr val="46464A"/>
                </a:solidFill>
                <a:latin typeface="Century Gothic"/>
              </a:rPr>
              <a:t>Prostor pro samostatnou nebo skupinovou práci – názvy savců</a:t>
            </a:r>
            <a:endParaRPr lang="cs-CZ" sz="2400" dirty="0">
              <a:solidFill>
                <a:srgbClr val="46464A"/>
              </a:solidFill>
              <a:latin typeface="Century Gothic"/>
            </a:endParaRPr>
          </a:p>
          <a:p>
            <a:pPr marL="342900" lvl="0">
              <a:buClr>
                <a:srgbClr val="6F6F74"/>
              </a:buClr>
              <a:buSzPct val="76000"/>
              <a:buFont typeface="Wingdings 2" pitchFamily="18" charset="2"/>
              <a:buChar char=""/>
            </a:pPr>
            <a:r>
              <a:rPr lang="cs-CZ" sz="2400" dirty="0">
                <a:solidFill>
                  <a:srgbClr val="46464A"/>
                </a:solidFill>
                <a:latin typeface="Century Gothic"/>
              </a:rPr>
              <a:t>Použití v hodině žáky zaujalo, aktivně se zapojovali do diskuse a práce na interaktivní </a:t>
            </a:r>
            <a:r>
              <a:rPr lang="cs-CZ" sz="2400" dirty="0" smtClean="0">
                <a:solidFill>
                  <a:srgbClr val="46464A"/>
                </a:solidFill>
                <a:latin typeface="Century Gothic"/>
              </a:rPr>
              <a:t>tabuli</a:t>
            </a:r>
          </a:p>
          <a:p>
            <a:pPr marL="342900" lvl="0">
              <a:buClr>
                <a:srgbClr val="6F6F74"/>
              </a:buClr>
              <a:buSzPct val="76000"/>
              <a:buFont typeface="Wingdings 2" pitchFamily="18" charset="2"/>
              <a:buChar char=""/>
            </a:pPr>
            <a:r>
              <a:rPr lang="cs-CZ" sz="2400" dirty="0" smtClean="0">
                <a:solidFill>
                  <a:srgbClr val="46464A"/>
                </a:solidFill>
                <a:latin typeface="Century Gothic"/>
              </a:rPr>
              <a:t>Vytvořeno 11. 4. 2012</a:t>
            </a:r>
            <a:endParaRPr lang="cs-CZ" sz="2400" dirty="0">
              <a:solidFill>
                <a:srgbClr val="46464A"/>
              </a:solidFill>
              <a:latin typeface="Century Gothic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3954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Savci </a:t>
            </a:r>
            <a:endParaRPr lang="cs-CZ" b="1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077630234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30102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ED33181-0390-4B08-B58A-5B5A368569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graphicEl>
                                              <a:dgm id="{FED33181-0390-4B08-B58A-5B5A368569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graphicEl>
                                              <a:dgm id="{FED33181-0390-4B08-B58A-5B5A368569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graphicEl>
                                              <a:dgm id="{FED33181-0390-4B08-B58A-5B5A368569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E1913D2-EEA1-4037-A759-F62FF41379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graphicEl>
                                              <a:dgm id="{0E1913D2-EEA1-4037-A759-F62FF41379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graphicEl>
                                              <a:dgm id="{0E1913D2-EEA1-4037-A759-F62FF41379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graphicEl>
                                              <a:dgm id="{0E1913D2-EEA1-4037-A759-F62FF41379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F4C5C21-4C21-4A29-B77C-4BFE01E882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graphicEl>
                                              <a:dgm id="{4F4C5C21-4C21-4A29-B77C-4BFE01E882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graphicEl>
                                              <a:dgm id="{4F4C5C21-4C21-4A29-B77C-4BFE01E882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graphicEl>
                                              <a:dgm id="{4F4C5C21-4C21-4A29-B77C-4BFE01E882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15A181F-A9C9-447F-9B87-A049E720DF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graphicEl>
                                              <a:dgm id="{015A181F-A9C9-447F-9B87-A049E720DF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graphicEl>
                                              <a:dgm id="{015A181F-A9C9-447F-9B87-A049E720DF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graphicEl>
                                              <a:dgm id="{015A181F-A9C9-447F-9B87-A049E720DF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Znáš je?</a:t>
            </a:r>
            <a:endParaRPr lang="cs-CZ" b="1" dirty="0"/>
          </a:p>
        </p:txBody>
      </p:sp>
      <p:pic>
        <p:nvPicPr>
          <p:cNvPr id="1030" name="Picture 6" descr="C:\Users\vitvarova\AppData\Local\Microsoft\Windows\Temporary Internet Files\Content.IE5\UXANZPET\MC9004414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169" y="2348880"/>
            <a:ext cx="1816100" cy="860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vitvarova\AppData\Local\Microsoft\Windows\Temporary Internet Files\Content.IE5\PCAFS5VC\MC90043620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169" y="4343286"/>
            <a:ext cx="1295238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vitvarova\AppData\Local\Microsoft\Windows\Temporary Internet Files\Content.IE5\LJNHZYM2\MC9003264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5212" y="4331426"/>
            <a:ext cx="1857146" cy="1358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vitvarova\AppData\Local\Microsoft\Windows\Temporary Internet Files\Content.IE5\UXANZPET\MC9004413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90388"/>
            <a:ext cx="1806575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vitvarova\AppData\Local\Microsoft\Windows\Temporary Internet Files\Content.IE5\8IBDEGPO\MC9001113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536621"/>
            <a:ext cx="1712671" cy="2478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vitvarova\AppData\Local\Microsoft\Windows\Temporary Internet Files\Content.IE5\LJNHZYM2\MC90044140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487612"/>
            <a:ext cx="1812925" cy="1022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vitvarova\AppData\Local\Microsoft\Windows\Temporary Internet Files\Content.IE5\PCAFS5VC\MC90011136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6487" y="4639910"/>
            <a:ext cx="2994203" cy="1664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1102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Podtrhni názvy savců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80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4800" dirty="0" smtClean="0">
                <a:solidFill>
                  <a:schemeClr val="accent5">
                    <a:lumMod val="50000"/>
                  </a:schemeClr>
                </a:solidFill>
              </a:rPr>
              <a:t>Kapr, kůň, kos, zajíc, koroptev, prase, osel, papoušek, štika, koza, liška, kočka, žížala, pes, králík, myš, opice, lev, tygr</a:t>
            </a:r>
          </a:p>
          <a:p>
            <a:pPr marL="0" indent="0">
              <a:buNone/>
            </a:pPr>
            <a:endParaRPr lang="cs-CZ" sz="3200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1612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Čím se živí?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100" dirty="0" smtClean="0"/>
              <a:t>Spoj, co k sobě patří: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Býložravec </a:t>
            </a:r>
          </a:p>
          <a:p>
            <a:pPr marL="0" indent="0">
              <a:buNone/>
            </a:pPr>
            <a:endParaRPr lang="cs-CZ" sz="36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Masožravec </a:t>
            </a:r>
          </a:p>
          <a:p>
            <a:pPr marL="0" indent="0">
              <a:buNone/>
            </a:pPr>
            <a:endParaRPr lang="cs-CZ" sz="36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r>
              <a:rPr lang="cs-CZ" sz="3600" b="1" dirty="0" smtClean="0">
                <a:solidFill>
                  <a:schemeClr val="accent5">
                    <a:lumMod val="50000"/>
                  </a:schemeClr>
                </a:solidFill>
              </a:rPr>
              <a:t>Všežravec </a:t>
            </a:r>
            <a:endParaRPr lang="cs-CZ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vitvarova\AppData\Local\Microsoft\Windows\Temporary Internet Files\Content.IE5\UXANZPET\MC9002351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693440"/>
            <a:ext cx="2331027" cy="1887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itvarova\AppData\Local\Microsoft\Windows\Temporary Internet Files\Content.IE5\8IBDEGPO\MC9004413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6262" y="1043968"/>
            <a:ext cx="1975471" cy="1849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itvarova\AppData\Local\Microsoft\Windows\Temporary Internet Files\Content.IE5\PCAFS5VC\MC9001921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581128"/>
            <a:ext cx="2808454" cy="1985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583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Kterým savcům rostou na hlavě rohy nebo parohy?</a:t>
            </a:r>
            <a:endParaRPr lang="cs-CZ" b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9551010"/>
              </p:ext>
            </p:extLst>
          </p:nvPr>
        </p:nvGraphicFramePr>
        <p:xfrm>
          <a:off x="1403648" y="2204864"/>
          <a:ext cx="6096000" cy="3840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S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R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N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C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T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A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K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O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Z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A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G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S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J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L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N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D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A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N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Ě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K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B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X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C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O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V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C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E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K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R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Á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V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A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V</a:t>
                      </a:r>
                      <a:endParaRPr lang="cs-CZ" sz="3600" b="1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31288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www.microsoft.office.com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7352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101</TotalTime>
  <Words>180</Words>
  <Application>Microsoft Office PowerPoint</Application>
  <PresentationFormat>Předvádění na obrazovce (4:3)</PresentationFormat>
  <Paragraphs>60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NÁZEV ŠKOLY: Základní škola a praktická škola Arkadie o.p.s AUTOR: Mgr. Martina Vitvarová NÁZEV: VY_32_INOVACE_69_PŘÍRODOPIS_SAVCI TEMA: SAVCI ČÍSLO PROJEKTU: CZ.1.07./1.4.00/21.2257   </vt:lpstr>
      <vt:lpstr>Anotace</vt:lpstr>
      <vt:lpstr>Savci </vt:lpstr>
      <vt:lpstr>Znáš je?</vt:lpstr>
      <vt:lpstr>Podtrhni názvy savců</vt:lpstr>
      <vt:lpstr>Čím se živí? Spoj, co k sobě patří:</vt:lpstr>
      <vt:lpstr>Kterým savcům rostou na hlavě rohy nebo parohy?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Vitvarová Martina</dc:creator>
  <cp:lastModifiedBy>Vitvarová Martina </cp:lastModifiedBy>
  <cp:revision>14</cp:revision>
  <dcterms:created xsi:type="dcterms:W3CDTF">2012-05-03T08:51:22Z</dcterms:created>
  <dcterms:modified xsi:type="dcterms:W3CDTF">2012-06-01T07:35:24Z</dcterms:modified>
</cp:coreProperties>
</file>