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7" r:id="rId7"/>
    <p:sldId id="262" r:id="rId8"/>
    <p:sldId id="263" r:id="rId9"/>
    <p:sldId id="264" r:id="rId10"/>
    <p:sldId id="265" r:id="rId11"/>
    <p:sldId id="266" r:id="rId12"/>
    <p:sldId id="271" r:id="rId13"/>
    <p:sldId id="268" r:id="rId14"/>
    <p:sldId id="269" r:id="rId15"/>
    <p:sldId id="270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AC42D9-23E0-4B59-8503-4FC162B4E7E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3DE3E-4929-4CFA-8EA4-1498669AB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230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B7CF4-9DB7-4A43-B571-0D5DFFDC3C87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C610-CA26-472D-A29E-611E50FFD1DB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E3EC9-E767-463B-BB59-583ACB158DB8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3584198-9B7D-4285-BCA0-6B24E5ECD5B6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5EB74-F7B8-4494-9A80-E13BEF52EA38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78F12-95F5-4CFD-8E87-40B9A40746AD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BDAD-1961-4A5A-804B-A520667823DD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FD2B-7817-471E-851D-FD99C9F4281B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444B84-0C8B-4DCA-BAC5-166E7B9B99F0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DCA0F-5FD5-4A37-812F-CEC74FDF9B56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5D77-1158-496C-922B-DD1187279C2F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122E090-B0C1-47D9-A630-F320811DB36F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office.cz/album_popup/hromadna-korespondence?id_photo=92" TargetMode="External"/><Relationship Id="rId2" Type="http://schemas.openxmlformats.org/officeDocument/2006/relationships/hyperlink" Target="http://www.openoffice.cz/album_popup/hromadna-korespondence?id_photo=9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penoffice.cz/album_popup/hromadna-korespondence?id_photo=96" TargetMode="External"/><Relationship Id="rId4" Type="http://schemas.openxmlformats.org/officeDocument/2006/relationships/hyperlink" Target="http://www.openoffice.cz/album_popup/hromadna-korespondence?id_photo=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52664"/>
            <a:ext cx="8208912" cy="17526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Předmět: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8856984" cy="2736304"/>
          </a:xfrm>
        </p:spPr>
        <p:txBody>
          <a:bodyPr>
            <a:noAutofit/>
          </a:bodyPr>
          <a:lstStyle/>
          <a:p>
            <a:r>
              <a:rPr lang="cs-CZ" sz="5400" dirty="0" smtClean="0"/>
              <a:t>Hromadná korespondence 2 </a:t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 </a:t>
            </a:r>
            <a:r>
              <a:rPr lang="cs-CZ" sz="5400" dirty="0" err="1" smtClean="0"/>
              <a:t>OpenOffice</a:t>
            </a:r>
            <a:endParaRPr lang="cs-CZ" sz="5400" dirty="0"/>
          </a:p>
        </p:txBody>
      </p:sp>
      <p:pic>
        <p:nvPicPr>
          <p:cNvPr id="4" name="Picture 10" descr="MC90042446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6281738"/>
            <a:ext cx="5349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754063" y="6381750"/>
            <a:ext cx="26654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dirty="0"/>
              <a:t>Autor: Milan </a:t>
            </a:r>
            <a:r>
              <a:rPr lang="cs-CZ" sz="1400" dirty="0" err="1"/>
              <a:t>Franek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064" y="365792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Témata přednášky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029944" y="2241376"/>
            <a:ext cx="6070448" cy="4572000"/>
          </a:xfrm>
        </p:spPr>
        <p:txBody>
          <a:bodyPr/>
          <a:lstStyle/>
          <a:p>
            <a:pPr marL="609600" indent="-609600">
              <a:buFontTx/>
              <a:buAutoNum type="romanUcPeriod"/>
            </a:pPr>
            <a:r>
              <a:rPr lang="cs-CZ" dirty="0" smtClean="0"/>
              <a:t>Úvod</a:t>
            </a:r>
          </a:p>
          <a:p>
            <a:pPr marL="609600" indent="-609600">
              <a:buFontTx/>
              <a:buAutoNum type="romanUcPeriod"/>
            </a:pPr>
            <a:r>
              <a:rPr lang="cs-CZ" dirty="0" smtClean="0"/>
              <a:t>Ruční vložení pole z databáze</a:t>
            </a:r>
          </a:p>
          <a:p>
            <a:pPr marL="609600" indent="-609600">
              <a:buFontTx/>
              <a:buAutoNum type="romanUcPeriod"/>
            </a:pPr>
            <a:r>
              <a:rPr lang="cs-CZ" dirty="0" smtClean="0"/>
              <a:t>Tisky</a:t>
            </a:r>
          </a:p>
          <a:p>
            <a:pPr marL="609600" indent="-609600">
              <a:buFontTx/>
              <a:buAutoNum type="romanUcPeriod"/>
            </a:pPr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I. Úvod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96672" y="2175120"/>
            <a:ext cx="6559704" cy="406219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Co již </a:t>
            </a:r>
            <a:r>
              <a:rPr lang="cs-CZ" dirty="0" smtClean="0"/>
              <a:t>známe - opakování</a:t>
            </a:r>
            <a:endParaRPr lang="cs-CZ" dirty="0" smtClean="0"/>
          </a:p>
          <a:p>
            <a:pPr marL="883920" lvl="1" indent="-609600">
              <a:buClrTx/>
              <a:buFont typeface="Courier New" pitchFamily="49" charset="0"/>
              <a:buChar char="o"/>
            </a:pPr>
            <a:endParaRPr lang="cs-CZ" dirty="0" smtClean="0">
              <a:solidFill>
                <a:schemeClr val="tx1"/>
              </a:solidFill>
            </a:endParaRPr>
          </a:p>
          <a:p>
            <a:pPr marL="883920" lvl="1" indent="-609600">
              <a:buClrTx/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Co je hromadná korespondence</a:t>
            </a:r>
          </a:p>
          <a:p>
            <a:pPr marL="883920" lvl="1" indent="-609600">
              <a:buClrTx/>
              <a:buFont typeface="Courier New" pitchFamily="49" charset="0"/>
              <a:buChar char="o"/>
            </a:pPr>
            <a:endParaRPr lang="cs-CZ" dirty="0" smtClean="0">
              <a:solidFill>
                <a:schemeClr val="tx1"/>
              </a:solidFill>
            </a:endParaRPr>
          </a:p>
          <a:p>
            <a:pPr marL="883920" lvl="1" indent="-609600">
              <a:buClrTx/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Průvodce vzniku dopisem</a:t>
            </a:r>
          </a:p>
          <a:p>
            <a:pPr marL="883920" lvl="1" indent="-60960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883920" lvl="1" indent="-609600">
              <a:buClrTx/>
              <a:buNone/>
            </a:pPr>
            <a:r>
              <a:rPr lang="cs-CZ" dirty="0" smtClean="0">
                <a:solidFill>
                  <a:schemeClr val="tx1"/>
                </a:solidFill>
              </a:rPr>
              <a:t>Viz přednáška č. 1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064" y="260648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4400" dirty="0" smtClean="0">
                <a:solidFill>
                  <a:schemeClr val="tx1"/>
                </a:solidFill>
              </a:rPr>
              <a:t>II. Ruční vložení pole z databáze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Průvodce dopisem je pěkná věc, ale ne vždy jsme s výsledným designem a obsahem spokojeni. </a:t>
            </a:r>
          </a:p>
          <a:p>
            <a:endParaRPr lang="cs-CZ" dirty="0" smtClean="0"/>
          </a:p>
          <a:p>
            <a:r>
              <a:rPr lang="cs-CZ" dirty="0" smtClean="0"/>
              <a:t>Někteří z nás mají </a:t>
            </a:r>
          </a:p>
          <a:p>
            <a:pPr lvl="2">
              <a:buClrTx/>
            </a:pPr>
            <a:r>
              <a:rPr lang="cs-CZ" sz="2400" dirty="0" smtClean="0">
                <a:solidFill>
                  <a:schemeClr val="tx1"/>
                </a:solidFill>
              </a:rPr>
              <a:t>vlastní šablony</a:t>
            </a:r>
          </a:p>
          <a:p>
            <a:pPr lvl="2">
              <a:buClrTx/>
            </a:pPr>
            <a:r>
              <a:rPr lang="cs-CZ" sz="2400" dirty="0" smtClean="0">
                <a:solidFill>
                  <a:schemeClr val="tx1"/>
                </a:solidFill>
              </a:rPr>
              <a:t>vlastní dopisy </a:t>
            </a:r>
          </a:p>
          <a:p>
            <a:pPr lvl="2">
              <a:buClrTx/>
            </a:pPr>
            <a:r>
              <a:rPr lang="cs-CZ" sz="2400" dirty="0" smtClean="0">
                <a:solidFill>
                  <a:schemeClr val="tx1"/>
                </a:solidFill>
              </a:rPr>
              <a:t>určitě se zeptáte, zda-li do nich můžeme vložit pole z databáze</a:t>
            </a:r>
          </a:p>
          <a:p>
            <a:endParaRPr lang="cs-CZ" dirty="0" smtClean="0"/>
          </a:p>
          <a:p>
            <a:r>
              <a:rPr lang="cs-CZ" dirty="0" smtClean="0"/>
              <a:t>Samozřejmě, že ano. Můžeme jej tam vložit.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758952"/>
          </a:xfrm>
        </p:spPr>
        <p:txBody>
          <a:bodyPr>
            <a:noAutofit/>
          </a:bodyPr>
          <a:lstStyle/>
          <a:p>
            <a:pPr algn="l"/>
            <a:r>
              <a:rPr lang="cs-CZ" sz="4400" dirty="0" smtClean="0">
                <a:solidFill>
                  <a:schemeClr val="tx1"/>
                </a:solidFill>
              </a:rPr>
              <a:t> Ruční vložení pole z databáze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170" name="Picture 2" descr="step14-28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44824"/>
            <a:ext cx="6438503" cy="4191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400" dirty="0" smtClean="0">
                <a:solidFill>
                  <a:schemeClr val="tx1"/>
                </a:solidFill>
              </a:rPr>
              <a:t> Ruční vložení pole z databáze </a:t>
            </a:r>
            <a:endParaRPr lang="cs-CZ" sz="4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Přesuňme kurzor na místo kam chceme vložit pole z databáze. V menu vybereme položku </a:t>
            </a:r>
            <a:r>
              <a:rPr lang="cs-CZ" b="1" dirty="0" smtClean="0"/>
              <a:t>Vložit | Pole | Jiné...</a:t>
            </a:r>
            <a:r>
              <a:rPr lang="cs-CZ" dirty="0" smtClean="0"/>
              <a:t> (Ctrl+F2). Přepneme se na záložku databáze. V kolonce </a:t>
            </a:r>
            <a:r>
              <a:rPr lang="cs-CZ" b="1" dirty="0" smtClean="0"/>
              <a:t>Typ</a:t>
            </a:r>
            <a:r>
              <a:rPr lang="cs-CZ" dirty="0" smtClean="0"/>
              <a:t> vybereme </a:t>
            </a:r>
            <a:r>
              <a:rPr lang="cs-CZ" b="1" dirty="0" smtClean="0"/>
              <a:t>Pole standardního dopisu</a:t>
            </a:r>
            <a:r>
              <a:rPr lang="cs-CZ" dirty="0" smtClean="0"/>
              <a:t>. V pravé části dialogu vybereme datový zdroj, tabulku adresy a pole, které chceme vložit. Pole vložíme stiskem tlačítka Vložit. </a:t>
            </a:r>
          </a:p>
          <a:p>
            <a:endParaRPr lang="cs-CZ" dirty="0" smtClean="0"/>
          </a:p>
          <a:p>
            <a:r>
              <a:rPr lang="cs-CZ" dirty="0" smtClean="0"/>
              <a:t>Dokument je možno editovat, i když je dialogové okno otevřené. Tímto způsobem můžeme vložit více polí, aniž bychom museli dialogové okno zavírat.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096" y="332656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000" dirty="0" smtClean="0">
                <a:solidFill>
                  <a:schemeClr val="tx1"/>
                </a:solidFill>
              </a:rPr>
              <a:t>III. Tiskneme 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15080"/>
            <a:ext cx="8503920" cy="1037856"/>
          </a:xfrm>
        </p:spPr>
        <p:txBody>
          <a:bodyPr/>
          <a:lstStyle/>
          <a:p>
            <a:r>
              <a:rPr lang="cs-CZ" dirty="0" smtClean="0"/>
              <a:t>Hromadný tisk dopisů lze spustit několika způsoby. 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145" name="Picture 1" descr="step10b-28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56992"/>
            <a:ext cx="763421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 Tiskneme 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2189984"/>
          </a:xfrm>
        </p:spPr>
        <p:txBody>
          <a:bodyPr/>
          <a:lstStyle/>
          <a:p>
            <a:r>
              <a:rPr lang="cs-CZ" dirty="0" smtClean="0"/>
              <a:t>Zvolíme položku menu Soubor, Tisk (Ctrl+p). V případě, že dopis obsahuje pole z databáze, budeme postaveni před otázku, zda-li si přejeme vytisknou sériový dopis. Odpovíme ano. 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5580112" y="2204864"/>
            <a:ext cx="93610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122" name="Picture 2" descr="step10-28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645024"/>
            <a:ext cx="2981325" cy="1362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3780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 Tiskneme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Druhý způsob není o nic složitější. Vybereme položku menu </a:t>
            </a:r>
            <a:r>
              <a:rPr lang="cs-CZ" b="1" dirty="0" smtClean="0"/>
              <a:t>Nástroje | Hromadná korespondence...</a:t>
            </a:r>
            <a:r>
              <a:rPr lang="cs-CZ" dirty="0" smtClean="0"/>
              <a:t> Zvolíme položku </a:t>
            </a:r>
            <a:r>
              <a:rPr lang="cs-CZ" b="1" dirty="0" smtClean="0"/>
              <a:t>Z tohoto dokumentu</a:t>
            </a:r>
            <a:r>
              <a:rPr lang="cs-CZ" dirty="0" smtClean="0"/>
              <a:t> a stiskneme tlačítko OK. Hromadná korespondence spuštěna. Pojďme se podívat, co nám umožňuje. 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9200"/>
            <a:ext cx="8534400" cy="9875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 Tiskneme </a:t>
            </a:r>
            <a:endParaRPr lang="cs-CZ" sz="54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3076" name="Picture 4" descr="step11-28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420888"/>
            <a:ext cx="6727391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 Tiskneme 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850392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Vrchní část dialogu ukazuje použitý datový zdroj a tabulku, která obsahuje informace pro tvorbu dopisů. Tabulky a údaje v nich jsou </a:t>
            </a:r>
            <a:r>
              <a:rPr lang="cs-CZ" dirty="0" err="1" smtClean="0"/>
              <a:t>editovatelné</a:t>
            </a:r>
            <a:r>
              <a:rPr lang="cs-CZ" dirty="0" smtClean="0"/>
              <a:t> stejně tak, jako tomu je ve správci zdrojů. </a:t>
            </a:r>
          </a:p>
          <a:p>
            <a:endParaRPr lang="cs-CZ" dirty="0" smtClean="0"/>
          </a:p>
          <a:p>
            <a:r>
              <a:rPr lang="cs-CZ" dirty="0" smtClean="0"/>
              <a:t>Každý záznam je uložen na jednom řádku a odpovídá jednomu dopisu. V našem případě pošleme první dopis na jméno Robert Vojta, druhý na jméno David Horký, třetí na jméno Milan </a:t>
            </a:r>
            <a:r>
              <a:rPr lang="cs-CZ" dirty="0" err="1" smtClean="0"/>
              <a:t>Woff</a:t>
            </a:r>
            <a:r>
              <a:rPr lang="cs-CZ" dirty="0" smtClean="0"/>
              <a:t> a čtvrtý na jméno Ivan Bíbr.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096" y="22860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000" dirty="0" smtClean="0">
                <a:solidFill>
                  <a:schemeClr val="tx1"/>
                </a:solidFill>
              </a:rPr>
              <a:t> Tiskneme </a:t>
            </a:r>
            <a:endParaRPr lang="cs-CZ" sz="5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716016"/>
          </a:xfrm>
        </p:spPr>
        <p:txBody>
          <a:bodyPr/>
          <a:lstStyle/>
          <a:p>
            <a:r>
              <a:rPr lang="cs-CZ" dirty="0" smtClean="0"/>
              <a:t>Levá dolní část dialogu obsahuje sekci Záznamy. </a:t>
            </a:r>
          </a:p>
          <a:p>
            <a:endParaRPr lang="cs-CZ" dirty="0" smtClean="0"/>
          </a:p>
          <a:p>
            <a:r>
              <a:rPr lang="cs-CZ" dirty="0" smtClean="0"/>
              <a:t>Zde máme možnost ovlivnit údaje, které se při tvorbě dopisů použijí. </a:t>
            </a:r>
          </a:p>
          <a:p>
            <a:pPr lvl="1">
              <a:buClrTx/>
              <a:buFont typeface="Wingdings" pitchFamily="2" charset="2"/>
              <a:buChar char="q"/>
            </a:pPr>
            <a:endParaRPr lang="cs-CZ" dirty="0" smtClean="0">
              <a:solidFill>
                <a:schemeClr val="tx1"/>
              </a:solidFill>
            </a:endParaRPr>
          </a:p>
          <a:p>
            <a:pPr lvl="1"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Chceme-li všechny, vybereme Všechny. </a:t>
            </a:r>
          </a:p>
          <a:p>
            <a:pPr lvl="1"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Chceme-li poslat dopis Davidu Horkému a Milanu </a:t>
            </a:r>
            <a:r>
              <a:rPr lang="cs-CZ" dirty="0" err="1" smtClean="0">
                <a:solidFill>
                  <a:schemeClr val="tx1"/>
                </a:solidFill>
              </a:rPr>
              <a:t>Woffovi</a:t>
            </a:r>
            <a:r>
              <a:rPr lang="cs-CZ" dirty="0" smtClean="0">
                <a:solidFill>
                  <a:schemeClr val="tx1"/>
                </a:solidFill>
              </a:rPr>
              <a:t>, zvolíme Od a vyplníme 2, 3 (řádky se počítají od jedničky a nemají souvislost se sloupečkem ID). </a:t>
            </a:r>
          </a:p>
          <a:p>
            <a:pPr lvl="1"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Chceme-li poslat dopis jiné kombinaci lidí, označíme příslušné řádky v tabulce (Ctrl+klik) a zvolíme Vybrané záznamy.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104" y="293784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000" dirty="0" smtClean="0">
                <a:solidFill>
                  <a:schemeClr val="tx1"/>
                </a:solidFill>
              </a:rPr>
              <a:t> Tiskneme </a:t>
            </a:r>
            <a:endParaRPr lang="cs-CZ" sz="5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662736" cy="4854280"/>
          </a:xfrm>
        </p:spPr>
        <p:txBody>
          <a:bodyPr>
            <a:normAutofit/>
          </a:bodyPr>
          <a:lstStyle/>
          <a:p>
            <a:r>
              <a:rPr lang="cs-CZ" dirty="0" smtClean="0"/>
              <a:t>Pravá dolní část dialogu obsahuje sekci Výstup.</a:t>
            </a:r>
          </a:p>
          <a:p>
            <a:pPr lvl="1">
              <a:buClrTx/>
            </a:pPr>
            <a:r>
              <a:rPr lang="cs-CZ" dirty="0" smtClean="0">
                <a:solidFill>
                  <a:schemeClr val="tx1"/>
                </a:solidFill>
              </a:rPr>
              <a:t>Hromadnou korespondenci je možné vytisknout (volba Tiskárna) a nebo uložit do souborů (volba Soubor). </a:t>
            </a:r>
          </a:p>
          <a:p>
            <a:pPr lvl="1">
              <a:buClrTx/>
            </a:pPr>
            <a:r>
              <a:rPr lang="cs-CZ" dirty="0" smtClean="0">
                <a:solidFill>
                  <a:schemeClr val="tx1"/>
                </a:solidFill>
              </a:rPr>
              <a:t>V případě tisku lze jednotlivé dopisy rozdělit do zvláštních úloh. Stačí zaškrtnout políčko Jednotlivé tiskové úlohy. </a:t>
            </a:r>
          </a:p>
          <a:p>
            <a:endParaRPr lang="cs-CZ" dirty="0" smtClean="0"/>
          </a:p>
          <a:p>
            <a:r>
              <a:rPr lang="cs-CZ" dirty="0" smtClean="0"/>
              <a:t>Méně často používanou volbou je výstup do </a:t>
            </a:r>
            <a:r>
              <a:rPr lang="cs-CZ" i="1" dirty="0" smtClean="0"/>
              <a:t>Souboru</a:t>
            </a:r>
            <a:r>
              <a:rPr lang="cs-CZ" dirty="0" smtClean="0"/>
              <a:t>. </a:t>
            </a:r>
          </a:p>
          <a:p>
            <a:pPr lvl="1">
              <a:buClrTx/>
            </a:pPr>
            <a:r>
              <a:rPr lang="cs-CZ" dirty="0" smtClean="0">
                <a:solidFill>
                  <a:schemeClr val="tx1"/>
                </a:solidFill>
              </a:rPr>
              <a:t>Zde máme možnost zvolit kam se dokumenty uloží (Cesta) a jak se budou jmenovat. </a:t>
            </a:r>
          </a:p>
          <a:p>
            <a:pPr lvl="1">
              <a:buClrTx/>
            </a:pPr>
            <a:r>
              <a:rPr lang="cs-CZ" dirty="0" smtClean="0">
                <a:solidFill>
                  <a:schemeClr val="tx1"/>
                </a:solidFill>
              </a:rPr>
              <a:t>Na výběr máme dvě možnosti - automatická volba na základě údajů z tabulky a nebo ruční nastavení.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104" y="22860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000" dirty="0" smtClean="0">
                <a:solidFill>
                  <a:schemeClr val="tx1"/>
                </a:solidFill>
              </a:rPr>
              <a:t> Tiskneme </a:t>
            </a:r>
            <a:endParaRPr lang="cs-CZ" sz="5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8938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Zvolíme tisk dopisů, nastavíme tiskárnu ... a čekáme, až nám "vychrlí" všechny dopisy :-) </a:t>
            </a:r>
          </a:p>
          <a:p>
            <a:endParaRPr lang="cs-CZ" dirty="0"/>
          </a:p>
        </p:txBody>
      </p:sp>
      <p:pic>
        <p:nvPicPr>
          <p:cNvPr id="27650" name="Picture 2" descr="step12-28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780928"/>
            <a:ext cx="5133975" cy="3257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2" y="22860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000" dirty="0" smtClean="0">
                <a:solidFill>
                  <a:schemeClr val="tx1"/>
                </a:solidFill>
              </a:rPr>
              <a:t>IV. Závěr 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71600" y="2060848"/>
            <a:ext cx="7272808" cy="3990184"/>
          </a:xfrm>
        </p:spPr>
        <p:txBody>
          <a:bodyPr>
            <a:normAutofit/>
          </a:bodyPr>
          <a:lstStyle/>
          <a:p>
            <a:r>
              <a:rPr lang="cs-CZ" dirty="0" smtClean="0"/>
              <a:t>Dnešním cílem bylo přiblížit problematiku ručního vkládání a tisků. Ukázat i jiný způsob vkládání dat. </a:t>
            </a:r>
          </a:p>
          <a:p>
            <a:endParaRPr lang="cs-CZ" dirty="0" smtClean="0"/>
          </a:p>
          <a:p>
            <a:r>
              <a:rPr lang="cs-CZ" dirty="0" smtClean="0"/>
              <a:t>Dále ukázat způsob tisků. </a:t>
            </a:r>
          </a:p>
          <a:p>
            <a:endParaRPr lang="cs-CZ" dirty="0" smtClean="0"/>
          </a:p>
          <a:p>
            <a:r>
              <a:rPr lang="cs-CZ" dirty="0" smtClean="0"/>
              <a:t>Děkuji za pozornost a nyní hurá do cvičení.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Použité zdroje informací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09328"/>
            <a:ext cx="8503920" cy="45720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openoffice.cz</a:t>
            </a:r>
            <a:r>
              <a:rPr lang="cs-CZ" sz="2000" dirty="0" smtClean="0">
                <a:hlinkClick r:id="rId2"/>
              </a:rPr>
              <a:t>/album_</a:t>
            </a:r>
            <a:r>
              <a:rPr lang="cs-CZ" sz="2000" dirty="0" err="1" smtClean="0">
                <a:hlinkClick r:id="rId2"/>
              </a:rPr>
              <a:t>popup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hromadna</a:t>
            </a:r>
            <a:r>
              <a:rPr lang="cs-CZ" sz="2000" dirty="0" smtClean="0">
                <a:hlinkClick r:id="rId2"/>
              </a:rPr>
              <a:t>-korespondence?id_</a:t>
            </a:r>
            <a:r>
              <a:rPr lang="cs-CZ" sz="2000" dirty="0" err="1" smtClean="0">
                <a:hlinkClick r:id="rId2"/>
              </a:rPr>
              <a:t>photo</a:t>
            </a:r>
            <a:r>
              <a:rPr lang="cs-CZ" sz="2000" dirty="0" smtClean="0">
                <a:hlinkClick r:id="rId2"/>
              </a:rPr>
              <a:t>=91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openoffice.cz</a:t>
            </a:r>
            <a:r>
              <a:rPr lang="cs-CZ" sz="2000" dirty="0" smtClean="0">
                <a:hlinkClick r:id="rId3"/>
              </a:rPr>
              <a:t>/album_</a:t>
            </a:r>
            <a:r>
              <a:rPr lang="cs-CZ" sz="2000" dirty="0" err="1" smtClean="0">
                <a:hlinkClick r:id="rId3"/>
              </a:rPr>
              <a:t>popup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hromadna</a:t>
            </a:r>
            <a:r>
              <a:rPr lang="cs-CZ" sz="2000" dirty="0" smtClean="0">
                <a:hlinkClick r:id="rId3"/>
              </a:rPr>
              <a:t>-korespondence?id_</a:t>
            </a:r>
            <a:r>
              <a:rPr lang="cs-CZ" sz="2000" dirty="0" err="1" smtClean="0">
                <a:hlinkClick r:id="rId3"/>
              </a:rPr>
              <a:t>photo</a:t>
            </a:r>
            <a:r>
              <a:rPr lang="cs-CZ" sz="2000" dirty="0" smtClean="0">
                <a:hlinkClick r:id="rId3"/>
              </a:rPr>
              <a:t>=92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openoffice.cz</a:t>
            </a:r>
            <a:r>
              <a:rPr lang="cs-CZ" sz="2000" dirty="0" smtClean="0">
                <a:hlinkClick r:id="rId4"/>
              </a:rPr>
              <a:t>/album_</a:t>
            </a:r>
            <a:r>
              <a:rPr lang="cs-CZ" sz="2000" dirty="0" err="1" smtClean="0">
                <a:hlinkClick r:id="rId4"/>
              </a:rPr>
              <a:t>popup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hromadna</a:t>
            </a:r>
            <a:r>
              <a:rPr lang="cs-CZ" sz="2000" dirty="0" smtClean="0">
                <a:hlinkClick r:id="rId4"/>
              </a:rPr>
              <a:t>-korespondence?id_</a:t>
            </a:r>
            <a:r>
              <a:rPr lang="cs-CZ" sz="2000" dirty="0" err="1" smtClean="0">
                <a:hlinkClick r:id="rId4"/>
              </a:rPr>
              <a:t>photo</a:t>
            </a:r>
            <a:r>
              <a:rPr lang="cs-CZ" sz="2000" dirty="0" smtClean="0">
                <a:hlinkClick r:id="rId4"/>
              </a:rPr>
              <a:t>=93</a:t>
            </a:r>
            <a:endParaRPr lang="cs-CZ" sz="2000" dirty="0" smtClean="0">
              <a:hlinkClick r:id="rId5"/>
            </a:endParaRPr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openoffice.cz</a:t>
            </a:r>
            <a:r>
              <a:rPr lang="cs-CZ" sz="2000" dirty="0" smtClean="0">
                <a:hlinkClick r:id="rId5"/>
              </a:rPr>
              <a:t>/album_</a:t>
            </a:r>
            <a:r>
              <a:rPr lang="cs-CZ" sz="2000" dirty="0" err="1" smtClean="0">
                <a:hlinkClick r:id="rId5"/>
              </a:rPr>
              <a:t>popup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hromadna</a:t>
            </a:r>
            <a:r>
              <a:rPr lang="cs-CZ" sz="2000" dirty="0" smtClean="0">
                <a:hlinkClick r:id="rId5"/>
              </a:rPr>
              <a:t>-korespondence?id_</a:t>
            </a:r>
            <a:r>
              <a:rPr lang="cs-CZ" sz="2000" dirty="0" err="1" smtClean="0">
                <a:hlinkClick r:id="rId5"/>
              </a:rPr>
              <a:t>photo</a:t>
            </a:r>
            <a:r>
              <a:rPr lang="cs-CZ" sz="2000" dirty="0" smtClean="0">
                <a:hlinkClick r:id="rId5"/>
              </a:rPr>
              <a:t>=96</a:t>
            </a:r>
            <a:endParaRPr lang="cs-CZ" sz="2000" dirty="0" smtClean="0"/>
          </a:p>
          <a:p>
            <a:r>
              <a:rPr lang="cs-CZ" sz="2000" dirty="0" err="1" smtClean="0"/>
              <a:t>Wikipedie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145</TotalTime>
  <Words>614</Words>
  <Application>Microsoft Office PowerPoint</Application>
  <PresentationFormat>Předvádění na obrazovce (4:3)</PresentationFormat>
  <Paragraphs>87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Hromadná korespondence 2    OpenOffice</vt:lpstr>
      <vt:lpstr>Témata přednášky</vt:lpstr>
      <vt:lpstr>I. Úvod</vt:lpstr>
      <vt:lpstr>II. Ruční vložení pole z databáze </vt:lpstr>
      <vt:lpstr> Ruční vložení pole z databáze </vt:lpstr>
      <vt:lpstr> Ruční vložení pole z databáze </vt:lpstr>
      <vt:lpstr>III. Tiskneme </vt:lpstr>
      <vt:lpstr> Tiskneme </vt:lpstr>
      <vt:lpstr> Tiskneme </vt:lpstr>
      <vt:lpstr> Tiskneme </vt:lpstr>
      <vt:lpstr> Tiskneme </vt:lpstr>
      <vt:lpstr> Tiskneme </vt:lpstr>
      <vt:lpstr> Tiskneme </vt:lpstr>
      <vt:lpstr> Tiskneme </vt:lpstr>
      <vt:lpstr>IV. Závěr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perdek</dc:creator>
  <cp:lastModifiedBy>pc</cp:lastModifiedBy>
  <cp:revision>45</cp:revision>
  <dcterms:created xsi:type="dcterms:W3CDTF">2012-06-15T23:59:15Z</dcterms:created>
  <dcterms:modified xsi:type="dcterms:W3CDTF">2012-06-26T10:02:37Z</dcterms:modified>
</cp:coreProperties>
</file>