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73EAA0-19CF-4A5C-B0DF-DEF7E0EE8123}" type="doc">
      <dgm:prSet loTypeId="urn:microsoft.com/office/officeart/2005/8/layout/vList6" loCatId="list" qsTypeId="urn:microsoft.com/office/officeart/2005/8/quickstyle/3d6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27FBEBE-69F1-49DE-8605-84577234BC3B}">
      <dgm:prSet phldrT="[Text]"/>
      <dgm:spPr/>
      <dgm:t>
        <a:bodyPr/>
        <a:lstStyle/>
        <a:p>
          <a:r>
            <a:rPr lang="cs-CZ" dirty="0" smtClean="0"/>
            <a:t>Maloplošná území</a:t>
          </a:r>
          <a:endParaRPr lang="cs-CZ" dirty="0"/>
        </a:p>
      </dgm:t>
    </dgm:pt>
    <dgm:pt modelId="{7E44F584-B5A9-4F66-8067-AD0B3ED427A5}" type="parTrans" cxnId="{26D003A7-0380-4D72-9AE7-940284764796}">
      <dgm:prSet/>
      <dgm:spPr/>
      <dgm:t>
        <a:bodyPr/>
        <a:lstStyle/>
        <a:p>
          <a:endParaRPr lang="cs-CZ"/>
        </a:p>
      </dgm:t>
    </dgm:pt>
    <dgm:pt modelId="{D04B52F3-0126-4902-8C71-41BDAF136ED7}" type="sibTrans" cxnId="{26D003A7-0380-4D72-9AE7-940284764796}">
      <dgm:prSet/>
      <dgm:spPr/>
      <dgm:t>
        <a:bodyPr/>
        <a:lstStyle/>
        <a:p>
          <a:endParaRPr lang="cs-CZ"/>
        </a:p>
      </dgm:t>
    </dgm:pt>
    <dgm:pt modelId="{1992B1BE-BDB2-44BE-87B2-8FF797EAD7DC}">
      <dgm:prSet phldrT="[Text]"/>
      <dgm:spPr/>
      <dgm:t>
        <a:bodyPr/>
        <a:lstStyle/>
        <a:p>
          <a:r>
            <a:rPr lang="cs-CZ" dirty="0" smtClean="0"/>
            <a:t>Chráněné parky</a:t>
          </a:r>
          <a:endParaRPr lang="cs-CZ" dirty="0"/>
        </a:p>
      </dgm:t>
    </dgm:pt>
    <dgm:pt modelId="{1F9D7319-E49E-4570-AE6B-698FC1639FF2}" type="parTrans" cxnId="{508B5288-5404-4036-B9D8-D858C6F00EA6}">
      <dgm:prSet/>
      <dgm:spPr/>
      <dgm:t>
        <a:bodyPr/>
        <a:lstStyle/>
        <a:p>
          <a:endParaRPr lang="cs-CZ"/>
        </a:p>
      </dgm:t>
    </dgm:pt>
    <dgm:pt modelId="{756F853E-6EA4-4515-AAC7-F2DDBCDF7BFF}" type="sibTrans" cxnId="{508B5288-5404-4036-B9D8-D858C6F00EA6}">
      <dgm:prSet/>
      <dgm:spPr/>
      <dgm:t>
        <a:bodyPr/>
        <a:lstStyle/>
        <a:p>
          <a:endParaRPr lang="cs-CZ"/>
        </a:p>
      </dgm:t>
    </dgm:pt>
    <dgm:pt modelId="{38CFA076-6EBC-4AB4-90DC-5135040AA153}">
      <dgm:prSet phldrT="[Text]"/>
      <dgm:spPr/>
      <dgm:t>
        <a:bodyPr/>
        <a:lstStyle/>
        <a:p>
          <a:r>
            <a:rPr lang="cs-CZ" dirty="0" smtClean="0"/>
            <a:t>Velkoplošná území</a:t>
          </a:r>
          <a:endParaRPr lang="cs-CZ" dirty="0"/>
        </a:p>
      </dgm:t>
    </dgm:pt>
    <dgm:pt modelId="{17A149F3-8C01-407F-9E00-72C9E186D7AC}" type="parTrans" cxnId="{621DBCA2-8931-4B71-834D-924095C194B3}">
      <dgm:prSet/>
      <dgm:spPr/>
      <dgm:t>
        <a:bodyPr/>
        <a:lstStyle/>
        <a:p>
          <a:endParaRPr lang="cs-CZ"/>
        </a:p>
      </dgm:t>
    </dgm:pt>
    <dgm:pt modelId="{7CE1D9F7-2DFF-4E95-AF13-2E79630D8765}" type="sibTrans" cxnId="{621DBCA2-8931-4B71-834D-924095C194B3}">
      <dgm:prSet/>
      <dgm:spPr/>
      <dgm:t>
        <a:bodyPr/>
        <a:lstStyle/>
        <a:p>
          <a:endParaRPr lang="cs-CZ"/>
        </a:p>
      </dgm:t>
    </dgm:pt>
    <dgm:pt modelId="{AD24B257-5A84-4B4B-A372-F3DCC7612BA0}">
      <dgm:prSet phldrT="[Text]"/>
      <dgm:spPr/>
      <dgm:t>
        <a:bodyPr/>
        <a:lstStyle/>
        <a:p>
          <a:r>
            <a:rPr lang="cs-CZ" dirty="0" smtClean="0"/>
            <a:t>Chráněné krajinné oblasti</a:t>
          </a:r>
          <a:endParaRPr lang="cs-CZ" dirty="0"/>
        </a:p>
      </dgm:t>
    </dgm:pt>
    <dgm:pt modelId="{8B1EB8C7-E94D-4023-8590-372E4FD57029}" type="parTrans" cxnId="{C8D13B23-79C5-4C89-A7A5-DD8188113650}">
      <dgm:prSet/>
      <dgm:spPr/>
      <dgm:t>
        <a:bodyPr/>
        <a:lstStyle/>
        <a:p>
          <a:endParaRPr lang="cs-CZ"/>
        </a:p>
      </dgm:t>
    </dgm:pt>
    <dgm:pt modelId="{43FE2642-525B-40E3-B674-5447A2CFBC1E}" type="sibTrans" cxnId="{C8D13B23-79C5-4C89-A7A5-DD8188113650}">
      <dgm:prSet/>
      <dgm:spPr/>
      <dgm:t>
        <a:bodyPr/>
        <a:lstStyle/>
        <a:p>
          <a:endParaRPr lang="cs-CZ"/>
        </a:p>
      </dgm:t>
    </dgm:pt>
    <dgm:pt modelId="{F1A3FFEB-A7A9-4CB6-B1CF-2422AADFA624}">
      <dgm:prSet phldrT="[Text]"/>
      <dgm:spPr/>
      <dgm:t>
        <a:bodyPr/>
        <a:lstStyle/>
        <a:p>
          <a:r>
            <a:rPr lang="cs-CZ" dirty="0" smtClean="0"/>
            <a:t>Národní parky</a:t>
          </a:r>
          <a:endParaRPr lang="cs-CZ" dirty="0"/>
        </a:p>
      </dgm:t>
    </dgm:pt>
    <dgm:pt modelId="{D3D0BA05-7FB5-4896-888E-4791F097F48A}" type="parTrans" cxnId="{BEAF45E0-9B31-475C-8675-F49B8DB55D45}">
      <dgm:prSet/>
      <dgm:spPr/>
      <dgm:t>
        <a:bodyPr/>
        <a:lstStyle/>
        <a:p>
          <a:endParaRPr lang="cs-CZ"/>
        </a:p>
      </dgm:t>
    </dgm:pt>
    <dgm:pt modelId="{2894C300-4B2E-45FE-8252-0096C6E67B18}" type="sibTrans" cxnId="{BEAF45E0-9B31-475C-8675-F49B8DB55D45}">
      <dgm:prSet/>
      <dgm:spPr/>
      <dgm:t>
        <a:bodyPr/>
        <a:lstStyle/>
        <a:p>
          <a:endParaRPr lang="cs-CZ"/>
        </a:p>
      </dgm:t>
    </dgm:pt>
    <dgm:pt modelId="{2668F98D-D8B8-4B31-91CC-F713D4A28BE6}">
      <dgm:prSet phldrT="[Text]"/>
      <dgm:spPr/>
      <dgm:t>
        <a:bodyPr/>
        <a:lstStyle/>
        <a:p>
          <a:r>
            <a:rPr lang="cs-CZ" dirty="0" smtClean="0"/>
            <a:t>Chráněné zahrady</a:t>
          </a:r>
          <a:endParaRPr lang="cs-CZ" dirty="0"/>
        </a:p>
      </dgm:t>
    </dgm:pt>
    <dgm:pt modelId="{725327BE-6D92-4DD0-949F-35383A39CD51}" type="parTrans" cxnId="{DDCF91D1-D4A3-4CB9-8DA0-59A0D49C50FB}">
      <dgm:prSet/>
      <dgm:spPr/>
      <dgm:t>
        <a:bodyPr/>
        <a:lstStyle/>
        <a:p>
          <a:endParaRPr lang="cs-CZ"/>
        </a:p>
      </dgm:t>
    </dgm:pt>
    <dgm:pt modelId="{A8996949-C8C5-4F15-BA24-488ED5CBDD48}" type="sibTrans" cxnId="{DDCF91D1-D4A3-4CB9-8DA0-59A0D49C50FB}">
      <dgm:prSet/>
      <dgm:spPr/>
      <dgm:t>
        <a:bodyPr/>
        <a:lstStyle/>
        <a:p>
          <a:endParaRPr lang="cs-CZ"/>
        </a:p>
      </dgm:t>
    </dgm:pt>
    <dgm:pt modelId="{E2AC0B07-0CC2-467E-A4E3-6B216019B7A4}">
      <dgm:prSet phldrT="[Text]"/>
      <dgm:spPr/>
      <dgm:t>
        <a:bodyPr/>
        <a:lstStyle/>
        <a:p>
          <a:r>
            <a:rPr lang="cs-CZ" dirty="0" smtClean="0"/>
            <a:t>Přírodní rezervace</a:t>
          </a:r>
          <a:endParaRPr lang="cs-CZ" dirty="0"/>
        </a:p>
      </dgm:t>
    </dgm:pt>
    <dgm:pt modelId="{89164BCD-C957-4E12-AD3A-836E3940F2C4}" type="parTrans" cxnId="{3BEAB2C5-CA79-4B8E-A86D-7201864725E7}">
      <dgm:prSet/>
      <dgm:spPr/>
      <dgm:t>
        <a:bodyPr/>
        <a:lstStyle/>
        <a:p>
          <a:endParaRPr lang="cs-CZ"/>
        </a:p>
      </dgm:t>
    </dgm:pt>
    <dgm:pt modelId="{DD82694E-C54F-405B-83EB-8D9C8E5DF3A9}" type="sibTrans" cxnId="{3BEAB2C5-CA79-4B8E-A86D-7201864725E7}">
      <dgm:prSet/>
      <dgm:spPr/>
      <dgm:t>
        <a:bodyPr/>
        <a:lstStyle/>
        <a:p>
          <a:endParaRPr lang="cs-CZ"/>
        </a:p>
      </dgm:t>
    </dgm:pt>
    <dgm:pt modelId="{DF2AB3AE-6D40-40B1-A9F4-3BA054570E28}" type="pres">
      <dgm:prSet presAssocID="{5E73EAA0-19CF-4A5C-B0DF-DEF7E0EE8123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2E0379A-93F3-42CB-BFD9-455C195E365F}" type="pres">
      <dgm:prSet presAssocID="{527FBEBE-69F1-49DE-8605-84577234BC3B}" presName="linNode" presStyleCnt="0"/>
      <dgm:spPr/>
    </dgm:pt>
    <dgm:pt modelId="{04CAFF2F-7A3C-4B79-9012-E619ED4A0C71}" type="pres">
      <dgm:prSet presAssocID="{527FBEBE-69F1-49DE-8605-84577234BC3B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79C564-92F8-4F01-9307-82BBF4BB5662}" type="pres">
      <dgm:prSet presAssocID="{527FBEBE-69F1-49DE-8605-84577234BC3B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55404-A253-4819-BB3C-8B474D4FA96B}" type="pres">
      <dgm:prSet presAssocID="{D04B52F3-0126-4902-8C71-41BDAF136ED7}" presName="spacing" presStyleCnt="0"/>
      <dgm:spPr/>
    </dgm:pt>
    <dgm:pt modelId="{7D5D5461-D83C-49E9-8C61-FB3C816B2E3C}" type="pres">
      <dgm:prSet presAssocID="{38CFA076-6EBC-4AB4-90DC-5135040AA153}" presName="linNode" presStyleCnt="0"/>
      <dgm:spPr/>
    </dgm:pt>
    <dgm:pt modelId="{59791FB0-54C2-4D89-B0C2-922E5D5BD607}" type="pres">
      <dgm:prSet presAssocID="{38CFA076-6EBC-4AB4-90DC-5135040AA153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19898-AFA2-47E1-8F06-22396BEE58F4}" type="pres">
      <dgm:prSet presAssocID="{38CFA076-6EBC-4AB4-90DC-5135040AA153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B5A736-33D0-4716-9B9B-B4FBCB69F39D}" type="presOf" srcId="{5E73EAA0-19CF-4A5C-B0DF-DEF7E0EE8123}" destId="{DF2AB3AE-6D40-40B1-A9F4-3BA054570E28}" srcOrd="0" destOrd="0" presId="urn:microsoft.com/office/officeart/2005/8/layout/vList6"/>
    <dgm:cxn modelId="{BEAF45E0-9B31-475C-8675-F49B8DB55D45}" srcId="{38CFA076-6EBC-4AB4-90DC-5135040AA153}" destId="{F1A3FFEB-A7A9-4CB6-B1CF-2422AADFA624}" srcOrd="1" destOrd="0" parTransId="{D3D0BA05-7FB5-4896-888E-4791F097F48A}" sibTransId="{2894C300-4B2E-45FE-8252-0096C6E67B18}"/>
    <dgm:cxn modelId="{DDCF91D1-D4A3-4CB9-8DA0-59A0D49C50FB}" srcId="{527FBEBE-69F1-49DE-8605-84577234BC3B}" destId="{2668F98D-D8B8-4B31-91CC-F713D4A28BE6}" srcOrd="1" destOrd="0" parTransId="{725327BE-6D92-4DD0-949F-35383A39CD51}" sibTransId="{A8996949-C8C5-4F15-BA24-488ED5CBDD48}"/>
    <dgm:cxn modelId="{C0E55019-E3C5-4554-ACB5-5A59975CD993}" type="presOf" srcId="{1992B1BE-BDB2-44BE-87B2-8FF797EAD7DC}" destId="{F879C564-92F8-4F01-9307-82BBF4BB5662}" srcOrd="0" destOrd="0" presId="urn:microsoft.com/office/officeart/2005/8/layout/vList6"/>
    <dgm:cxn modelId="{DB54812A-006E-4BF9-90CE-ABD259722777}" type="presOf" srcId="{527FBEBE-69F1-49DE-8605-84577234BC3B}" destId="{04CAFF2F-7A3C-4B79-9012-E619ED4A0C71}" srcOrd="0" destOrd="0" presId="urn:microsoft.com/office/officeart/2005/8/layout/vList6"/>
    <dgm:cxn modelId="{3BEAB2C5-CA79-4B8E-A86D-7201864725E7}" srcId="{527FBEBE-69F1-49DE-8605-84577234BC3B}" destId="{E2AC0B07-0CC2-467E-A4E3-6B216019B7A4}" srcOrd="2" destOrd="0" parTransId="{89164BCD-C957-4E12-AD3A-836E3940F2C4}" sibTransId="{DD82694E-C54F-405B-83EB-8D9C8E5DF3A9}"/>
    <dgm:cxn modelId="{26D003A7-0380-4D72-9AE7-940284764796}" srcId="{5E73EAA0-19CF-4A5C-B0DF-DEF7E0EE8123}" destId="{527FBEBE-69F1-49DE-8605-84577234BC3B}" srcOrd="0" destOrd="0" parTransId="{7E44F584-B5A9-4F66-8067-AD0B3ED427A5}" sibTransId="{D04B52F3-0126-4902-8C71-41BDAF136ED7}"/>
    <dgm:cxn modelId="{F27E8236-AD4D-4D47-9130-E1BE68A34639}" type="presOf" srcId="{AD24B257-5A84-4B4B-A372-F3DCC7612BA0}" destId="{96419898-AFA2-47E1-8F06-22396BEE58F4}" srcOrd="0" destOrd="0" presId="urn:microsoft.com/office/officeart/2005/8/layout/vList6"/>
    <dgm:cxn modelId="{A7E166A9-E56B-4C3D-9D5B-AD0AC2D5430A}" type="presOf" srcId="{38CFA076-6EBC-4AB4-90DC-5135040AA153}" destId="{59791FB0-54C2-4D89-B0C2-922E5D5BD607}" srcOrd="0" destOrd="0" presId="urn:microsoft.com/office/officeart/2005/8/layout/vList6"/>
    <dgm:cxn modelId="{DDA5DCB9-0DD1-45B1-8BF9-00063130B662}" type="presOf" srcId="{F1A3FFEB-A7A9-4CB6-B1CF-2422AADFA624}" destId="{96419898-AFA2-47E1-8F06-22396BEE58F4}" srcOrd="0" destOrd="1" presId="urn:microsoft.com/office/officeart/2005/8/layout/vList6"/>
    <dgm:cxn modelId="{E3279ACD-0968-453F-9470-B8809AD6122E}" type="presOf" srcId="{E2AC0B07-0CC2-467E-A4E3-6B216019B7A4}" destId="{F879C564-92F8-4F01-9307-82BBF4BB5662}" srcOrd="0" destOrd="2" presId="urn:microsoft.com/office/officeart/2005/8/layout/vList6"/>
    <dgm:cxn modelId="{C8D13B23-79C5-4C89-A7A5-DD8188113650}" srcId="{38CFA076-6EBC-4AB4-90DC-5135040AA153}" destId="{AD24B257-5A84-4B4B-A372-F3DCC7612BA0}" srcOrd="0" destOrd="0" parTransId="{8B1EB8C7-E94D-4023-8590-372E4FD57029}" sibTransId="{43FE2642-525B-40E3-B674-5447A2CFBC1E}"/>
    <dgm:cxn modelId="{508B5288-5404-4036-B9D8-D858C6F00EA6}" srcId="{527FBEBE-69F1-49DE-8605-84577234BC3B}" destId="{1992B1BE-BDB2-44BE-87B2-8FF797EAD7DC}" srcOrd="0" destOrd="0" parTransId="{1F9D7319-E49E-4570-AE6B-698FC1639FF2}" sibTransId="{756F853E-6EA4-4515-AAC7-F2DDBCDF7BFF}"/>
    <dgm:cxn modelId="{621DBCA2-8931-4B71-834D-924095C194B3}" srcId="{5E73EAA0-19CF-4A5C-B0DF-DEF7E0EE8123}" destId="{38CFA076-6EBC-4AB4-90DC-5135040AA153}" srcOrd="1" destOrd="0" parTransId="{17A149F3-8C01-407F-9E00-72C9E186D7AC}" sibTransId="{7CE1D9F7-2DFF-4E95-AF13-2E79630D8765}"/>
    <dgm:cxn modelId="{5BB2FFD4-AF1F-4C71-B47F-35A4722F5925}" type="presOf" srcId="{2668F98D-D8B8-4B31-91CC-F713D4A28BE6}" destId="{F879C564-92F8-4F01-9307-82BBF4BB5662}" srcOrd="0" destOrd="1" presId="urn:microsoft.com/office/officeart/2005/8/layout/vList6"/>
    <dgm:cxn modelId="{424342A6-022A-4497-8ACC-F3D39141D625}" type="presParOf" srcId="{DF2AB3AE-6D40-40B1-A9F4-3BA054570E28}" destId="{82E0379A-93F3-42CB-BFD9-455C195E365F}" srcOrd="0" destOrd="0" presId="urn:microsoft.com/office/officeart/2005/8/layout/vList6"/>
    <dgm:cxn modelId="{1170CC8C-7AFB-45DB-883C-C1536249F286}" type="presParOf" srcId="{82E0379A-93F3-42CB-BFD9-455C195E365F}" destId="{04CAFF2F-7A3C-4B79-9012-E619ED4A0C71}" srcOrd="0" destOrd="0" presId="urn:microsoft.com/office/officeart/2005/8/layout/vList6"/>
    <dgm:cxn modelId="{5644E0F3-5F8E-4534-896F-BA7F7E1667DD}" type="presParOf" srcId="{82E0379A-93F3-42CB-BFD9-455C195E365F}" destId="{F879C564-92F8-4F01-9307-82BBF4BB5662}" srcOrd="1" destOrd="0" presId="urn:microsoft.com/office/officeart/2005/8/layout/vList6"/>
    <dgm:cxn modelId="{EA9EF9CD-D456-48B8-B121-687B1F688968}" type="presParOf" srcId="{DF2AB3AE-6D40-40B1-A9F4-3BA054570E28}" destId="{7F355404-A253-4819-BB3C-8B474D4FA96B}" srcOrd="1" destOrd="0" presId="urn:microsoft.com/office/officeart/2005/8/layout/vList6"/>
    <dgm:cxn modelId="{257139E8-24C6-4277-BDBC-ED51CC6C7F71}" type="presParOf" srcId="{DF2AB3AE-6D40-40B1-A9F4-3BA054570E28}" destId="{7D5D5461-D83C-49E9-8C61-FB3C816B2E3C}" srcOrd="2" destOrd="0" presId="urn:microsoft.com/office/officeart/2005/8/layout/vList6"/>
    <dgm:cxn modelId="{30E1EFE9-74A3-4DBA-8C01-21239BCD007C}" type="presParOf" srcId="{7D5D5461-D83C-49E9-8C61-FB3C816B2E3C}" destId="{59791FB0-54C2-4D89-B0C2-922E5D5BD607}" srcOrd="0" destOrd="0" presId="urn:microsoft.com/office/officeart/2005/8/layout/vList6"/>
    <dgm:cxn modelId="{359A78E8-DEAF-4662-9F71-2B76D1EF7F25}" type="presParOf" srcId="{7D5D5461-D83C-49E9-8C61-FB3C816B2E3C}" destId="{96419898-AFA2-47E1-8F06-22396BEE58F4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879C564-92F8-4F01-9307-82BBF4BB5662}">
      <dsp:nvSpPr>
        <dsp:cNvPr id="0" name=""/>
        <dsp:cNvSpPr/>
      </dsp:nvSpPr>
      <dsp:spPr>
        <a:xfrm>
          <a:off x="3291839" y="552"/>
          <a:ext cx="4937760" cy="21546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52400" prstMaterial="plastic">
          <a:bevelT w="25400" h="25400"/>
          <a:bevelB w="25400" h="254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Chráněné parky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Chráněné zahrady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Přírodní rezervace</a:t>
          </a:r>
          <a:endParaRPr lang="cs-CZ" sz="3000" kern="1200" dirty="0"/>
        </a:p>
      </dsp:txBody>
      <dsp:txXfrm>
        <a:off x="3291839" y="552"/>
        <a:ext cx="4937760" cy="2154694"/>
      </dsp:txXfrm>
    </dsp:sp>
    <dsp:sp modelId="{04CAFF2F-7A3C-4B79-9012-E619ED4A0C71}">
      <dsp:nvSpPr>
        <dsp:cNvPr id="0" name=""/>
        <dsp:cNvSpPr/>
      </dsp:nvSpPr>
      <dsp:spPr>
        <a:xfrm>
          <a:off x="0" y="552"/>
          <a:ext cx="3291840" cy="21546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Maloplošná území</a:t>
          </a:r>
          <a:endParaRPr lang="cs-CZ" sz="3800" kern="1200" dirty="0"/>
        </a:p>
      </dsp:txBody>
      <dsp:txXfrm>
        <a:off x="0" y="552"/>
        <a:ext cx="3291840" cy="2154694"/>
      </dsp:txXfrm>
    </dsp:sp>
    <dsp:sp modelId="{96419898-AFA2-47E1-8F06-22396BEE58F4}">
      <dsp:nvSpPr>
        <dsp:cNvPr id="0" name=""/>
        <dsp:cNvSpPr/>
      </dsp:nvSpPr>
      <dsp:spPr>
        <a:xfrm>
          <a:off x="3291839" y="2370716"/>
          <a:ext cx="4937760" cy="21546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z="-152400" prstMaterial="plastic">
          <a:bevelT w="25400" h="25400"/>
          <a:bevelB w="25400" h="254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Chráněné krajinné oblasti</a:t>
          </a:r>
          <a:endParaRPr lang="cs-CZ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Národní parky</a:t>
          </a:r>
          <a:endParaRPr lang="cs-CZ" sz="3000" kern="1200" dirty="0"/>
        </a:p>
      </dsp:txBody>
      <dsp:txXfrm>
        <a:off x="3291839" y="2370716"/>
        <a:ext cx="4937760" cy="2154694"/>
      </dsp:txXfrm>
    </dsp:sp>
    <dsp:sp modelId="{59791FB0-54C2-4D89-B0C2-922E5D5BD607}">
      <dsp:nvSpPr>
        <dsp:cNvPr id="0" name=""/>
        <dsp:cNvSpPr/>
      </dsp:nvSpPr>
      <dsp:spPr>
        <a:xfrm>
          <a:off x="0" y="2370716"/>
          <a:ext cx="3291840" cy="21546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prstMaterial="plastic">
          <a:bevelT w="50800" h="50800"/>
          <a:bevelB w="50800" h="508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Velkoplošná území</a:t>
          </a:r>
          <a:endParaRPr lang="cs-CZ" sz="3800" kern="1200" dirty="0"/>
        </a:p>
      </dsp:txBody>
      <dsp:txXfrm>
        <a:off x="0" y="2370716"/>
        <a:ext cx="3291840" cy="215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7E34356-8691-46C6-8364-D464A3730E9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4E99DD1-3FB0-4276-B324-E0E5FD6BB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b="1" dirty="0">
                <a:solidFill>
                  <a:schemeClr val="tx1"/>
                </a:solidFill>
              </a:rPr>
              <a:t>NÁZEV ŠKOLY:  Základní škola a praktická škola Arkadie o. p. s.</a:t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>
                <a:solidFill>
                  <a:schemeClr val="tx1"/>
                </a:solidFill>
              </a:rPr>
              <a:t>AUTOR:  Mgr. Martina Vitvarová</a:t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>
                <a:solidFill>
                  <a:schemeClr val="tx1"/>
                </a:solidFill>
              </a:rPr>
              <a:t>NÁZEV:  </a:t>
            </a:r>
            <a:r>
              <a:rPr lang="cs-CZ" sz="1600" b="1" dirty="0" smtClean="0">
                <a:solidFill>
                  <a:schemeClr val="tx1"/>
                </a:solidFill>
              </a:rPr>
              <a:t>VY_32_INOVACE_78_PŘÍRODOPIS_CHRÁNĚNÉ OBLASTI</a:t>
            </a:r>
            <a:r>
              <a:rPr lang="cs-CZ" sz="1600" b="1" dirty="0">
                <a:solidFill>
                  <a:schemeClr val="tx1"/>
                </a:solidFill>
              </a:rPr>
              <a:t/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>
                <a:solidFill>
                  <a:schemeClr val="tx1"/>
                </a:solidFill>
              </a:rPr>
              <a:t>TÉMA: </a:t>
            </a:r>
            <a:r>
              <a:rPr lang="cs-CZ" sz="1600" b="1" dirty="0" smtClean="0">
                <a:solidFill>
                  <a:schemeClr val="tx1"/>
                </a:solidFill>
              </a:rPr>
              <a:t>CHRÁNĚNÉ OBLASTI</a:t>
            </a:r>
            <a:r>
              <a:rPr lang="cs-CZ" sz="1600" b="1" dirty="0">
                <a:solidFill>
                  <a:schemeClr val="tx1"/>
                </a:solidFill>
              </a:rPr>
              <a:t/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>
                <a:solidFill>
                  <a:schemeClr val="tx1"/>
                </a:solidFill>
              </a:rPr>
              <a:t>ČÍSLO PROJEKTU:  CZ.1.07./1.4.00/21.2257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974557"/>
            <a:ext cx="5407152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62046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určený pro výuku přírodopisu v 9. ročníku základní školy praktické.</a:t>
            </a:r>
          </a:p>
          <a:p>
            <a:r>
              <a:rPr lang="cs-CZ" dirty="0"/>
              <a:t>Výklad nového učiva – </a:t>
            </a:r>
            <a:r>
              <a:rPr lang="cs-CZ" dirty="0" smtClean="0"/>
              <a:t>chráněná území ČR, rozdělení, poloha</a:t>
            </a:r>
          </a:p>
          <a:p>
            <a:r>
              <a:rPr lang="cs-CZ" dirty="0" smtClean="0"/>
              <a:t>Pomůcky - mapa ČR</a:t>
            </a:r>
            <a:endParaRPr lang="cs-CZ" dirty="0"/>
          </a:p>
          <a:p>
            <a:r>
              <a:rPr lang="cs-CZ" dirty="0"/>
              <a:t>Prostor pro samostatnou práci – </a:t>
            </a:r>
            <a:r>
              <a:rPr lang="cs-CZ" dirty="0" smtClean="0"/>
              <a:t>zakreslování </a:t>
            </a:r>
            <a:r>
              <a:rPr lang="cs-CZ" dirty="0" smtClean="0"/>
              <a:t>                  do </a:t>
            </a:r>
            <a:r>
              <a:rPr lang="cs-CZ" dirty="0" smtClean="0"/>
              <a:t>slepé mapy a vyhledávání v mapě ČR</a:t>
            </a:r>
            <a:endParaRPr lang="cs-CZ" dirty="0"/>
          </a:p>
          <a:p>
            <a:r>
              <a:rPr lang="cs-CZ" dirty="0"/>
              <a:t>Použití na interaktivní tabuli</a:t>
            </a:r>
          </a:p>
          <a:p>
            <a:r>
              <a:rPr lang="cs-CZ" dirty="0"/>
              <a:t>Práce žáky zaujala, aktivně pracovali </a:t>
            </a:r>
            <a:r>
              <a:rPr lang="cs-CZ" dirty="0" smtClean="0"/>
              <a:t>                                při </a:t>
            </a:r>
            <a:r>
              <a:rPr lang="cs-CZ" dirty="0"/>
              <a:t>samostatné </a:t>
            </a:r>
            <a:r>
              <a:rPr lang="cs-CZ" dirty="0" smtClean="0"/>
              <a:t>práci</a:t>
            </a:r>
          </a:p>
          <a:p>
            <a:r>
              <a:rPr lang="cs-CZ" dirty="0" smtClean="0"/>
              <a:t>Vytvořeno 17. 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817163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Chráněná území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07535202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8160421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CAFF2F-7A3C-4B79-9012-E619ED4A0C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04CAFF2F-7A3C-4B79-9012-E619ED4A0C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04CAFF2F-7A3C-4B79-9012-E619ED4A0C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04CAFF2F-7A3C-4B79-9012-E619ED4A0C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791FB0-54C2-4D89-B0C2-922E5D5BD6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59791FB0-54C2-4D89-B0C2-922E5D5BD6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59791FB0-54C2-4D89-B0C2-922E5D5BD6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59791FB0-54C2-4D89-B0C2-922E5D5BD6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79C564-92F8-4F01-9307-82BBF4B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F879C564-92F8-4F01-9307-82BBF4BB56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F879C564-92F8-4F01-9307-82BBF4B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F879C564-92F8-4F01-9307-82BBF4BB56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419898-AFA2-47E1-8F06-22396BEE58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96419898-AFA2-47E1-8F06-22396BEE58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96419898-AFA2-47E1-8F06-22396BEE58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96419898-AFA2-47E1-8F06-22396BEE58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Přírodní rezervace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Národní park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5795"/>
            <a:ext cx="2808312" cy="3740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76872"/>
            <a:ext cx="2856813" cy="3809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949675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038"/>
            <a:ext cx="8229600" cy="1154162"/>
          </a:xfrm>
        </p:spPr>
        <p:txBody>
          <a:bodyPr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  <a:buSzPts val="1000"/>
              <a:tabLst>
                <a:tab pos="457200" algn="l"/>
              </a:tabLst>
            </a:pP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Zakresli do mapy:</a:t>
            </a:r>
            <a:b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Krkonošský národní park (zeleně), Národní park Šumava (červeně), Národní park Podyjí (modře), Národní park České Švýcarsko (žlutě)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72816"/>
            <a:ext cx="7620000" cy="462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85093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Vyhledej v mapě přírodní rezervace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/>
          </a:p>
          <a:p>
            <a:r>
              <a:rPr lang="cs-CZ" sz="3600" b="1" dirty="0" smtClean="0"/>
              <a:t>Boubínský prales</a:t>
            </a:r>
          </a:p>
          <a:p>
            <a:r>
              <a:rPr lang="cs-CZ" sz="3600" b="1" dirty="0" smtClean="0"/>
              <a:t>Moravský kras</a:t>
            </a:r>
          </a:p>
          <a:p>
            <a:r>
              <a:rPr lang="cs-CZ" sz="3600" b="1" dirty="0" smtClean="0"/>
              <a:t>Černé a Čertovo jezero</a:t>
            </a:r>
          </a:p>
          <a:p>
            <a:r>
              <a:rPr lang="cs-CZ" sz="3600" b="1" dirty="0" smtClean="0"/>
              <a:t>Karlštejn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86460779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Znáš pravidla chování v chráněných územích?</a:t>
            </a:r>
            <a:endParaRPr lang="cs-CZ" sz="3600" dirty="0"/>
          </a:p>
        </p:txBody>
      </p:sp>
      <p:pic>
        <p:nvPicPr>
          <p:cNvPr id="3074" name="Picture 2" descr="C:\Users\vitvarova\AppData\Local\Microsoft\Windows\Temporary Internet Files\Content.IE5\ELR0BTAK\MC900441732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49158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70207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Přírodní rezervace.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2001-, 30. 3. 2008, 20:06 [cit. 2012-03-28]. Dostupné z: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</a:t>
            </a:r>
            <a:r>
              <a:rPr lang="cs-CZ" sz="1600" dirty="0" smtClean="0"/>
              <a:t>rg/wiki/Soubor:Prirodni_rezervace.jpg </a:t>
            </a:r>
          </a:p>
          <a:p>
            <a:r>
              <a:rPr lang="cs-CZ" sz="1600" dirty="0"/>
              <a:t>Cedule NP České Švýcarsko.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2012-03-28]. Dostupné z: http://cs.wikipedia.org/wiki/Soubor:Cedule_NP_%C4%8Cesk%C3%A9_%C5%A0v%C3%BDcarsko.jpg </a:t>
            </a:r>
            <a:endParaRPr lang="cs-CZ" sz="1600" dirty="0" smtClean="0"/>
          </a:p>
          <a:p>
            <a:r>
              <a:rPr lang="en-US" sz="1600" dirty="0"/>
              <a:t>Relief Map of Czech Republic. In: </a:t>
            </a:r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2001-, 28. 8. 2010, 11:53 [cit. 2012-03-28].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http://cs.wikipedia.org/wiki/Soubor:Relief_Map_of_Czech_Republic.png </a:t>
            </a:r>
            <a:endParaRPr lang="cs-CZ" sz="1600" dirty="0" smtClean="0"/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1600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4559713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51</TotalTime>
  <Words>249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NÁZEV ŠKOLY:  Základní škola a praktická škola Arkadie o. p. s. AUTOR:  Mgr. Martina Vitvarová NÁZEV:  VY_32_INOVACE_78_PŘÍRODOPIS_CHRÁNĚNÉ OBLASTI TÉMA: CHRÁNĚNÉ OBLASTI ČÍSLO PROJEKTU:  CZ.1.07./1.4.00/21.2257</vt:lpstr>
      <vt:lpstr>Anotace </vt:lpstr>
      <vt:lpstr>Chráněná území</vt:lpstr>
      <vt:lpstr>Označení </vt:lpstr>
      <vt:lpstr>Zakresli do mapy: Krkonošský národní park (zeleně), Národní park Šumava (červeně), Národní park Podyjí (modře), Národní park České Švýcarsko (žlutě)</vt:lpstr>
      <vt:lpstr>Vyhledej v mapě přírodní rezervace</vt:lpstr>
      <vt:lpstr>Znáš pravidla chování v chráněných územích?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a praktická škola Arkadie o. p. s. AUTOR:  Mgr. Martina Vitvarová NÁZEV:  VY_32_INOVACE_78_PŘÍRODOPIS_CHRÁNĚNÉ OBLASTI TÉMA: CHRÁNĚNÉ OBLASTI ČÍSLO PROJEKTU:  CZ.1.07./1.4.00/21.2257</dc:title>
  <dc:creator>Vitvarová Martina</dc:creator>
  <cp:lastModifiedBy>Dum</cp:lastModifiedBy>
  <cp:revision>8</cp:revision>
  <dcterms:created xsi:type="dcterms:W3CDTF">2012-05-28T09:55:20Z</dcterms:created>
  <dcterms:modified xsi:type="dcterms:W3CDTF">2012-06-26T11:11:40Z</dcterms:modified>
</cp:coreProperties>
</file>