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69" r:id="rId6"/>
    <p:sldId id="268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slide" Target="slide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Arkadie o. p. s.</a:t>
              </a:r>
              <a:b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Martina Vitvarová</a:t>
              </a:r>
              <a:b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VY_32_INOVACE_79_PŘÍRODOPIS_CHRÁNĚNÉ ROSTLINY, ŽIVOČICHOVÉ</a:t>
              </a:r>
              <a:b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TÉMA</a:t>
              </a:r>
              <a:r>
                <a:rPr lang="cs-CZ" sz="1400" b="1" dirty="0">
                  <a:solidFill>
                    <a:schemeClr val="accent2">
                      <a:lumMod val="75000"/>
                    </a:schemeClr>
                  </a:solidFill>
                </a:rPr>
                <a:t>: CHRÁNĚNÉ ROSTLINY, ŽIVOČICHOVÉ</a:t>
              </a:r>
              <a: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4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pro výuku </a:t>
            </a:r>
            <a:r>
              <a:rPr lang="cs-CZ" dirty="0"/>
              <a:t>p</a:t>
            </a:r>
            <a:r>
              <a:rPr lang="cs-CZ" dirty="0" smtClean="0"/>
              <a:t>řírodopisu v 9. třídě základní školy praktické</a:t>
            </a:r>
          </a:p>
          <a:p>
            <a:r>
              <a:rPr lang="cs-CZ" dirty="0"/>
              <a:t>Určeno pro interaktivní tabuli</a:t>
            </a:r>
          </a:p>
          <a:p>
            <a:r>
              <a:rPr lang="cs-CZ" dirty="0"/>
              <a:t>Výklad nové látky</a:t>
            </a:r>
            <a:r>
              <a:rPr lang="cs-CZ" dirty="0" smtClean="0"/>
              <a:t>, druhy chráněných rostlin a živočichů</a:t>
            </a:r>
          </a:p>
          <a:p>
            <a:r>
              <a:rPr lang="cs-CZ" dirty="0" smtClean="0"/>
              <a:t>Prostor pro samostatnou práci, kontrolní otázky</a:t>
            </a:r>
            <a:endParaRPr lang="cs-CZ" dirty="0"/>
          </a:p>
          <a:p>
            <a:r>
              <a:rPr lang="cs-CZ" dirty="0" smtClean="0"/>
              <a:t>Použití </a:t>
            </a:r>
            <a:r>
              <a:rPr lang="cs-CZ" dirty="0"/>
              <a:t>v hodině žáky zaujalo, aktivně se zapojovali do diskuse a práce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Vytvořeno 21. 3. </a:t>
            </a:r>
            <a:r>
              <a:rPr lang="cs-CZ" smtClean="0"/>
              <a:t>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296339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6768870" cy="1143000"/>
          </a:xfrm>
          <a:gradFill>
            <a:gsLst>
              <a:gs pos="0">
                <a:schemeClr val="accent2">
                  <a:lumMod val="75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</a:gradFill>
        </p:spPr>
        <p:txBody>
          <a:bodyPr>
            <a:normAutofit/>
          </a:bodyPr>
          <a:lstStyle/>
          <a:p>
            <a:r>
              <a:rPr lang="cs-CZ" sz="2800" b="1" dirty="0" smtClean="0"/>
              <a:t>Přečti si následující příběh. Vyhledej chyby, kterých se děti dopustily.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769643"/>
          </a:xfrm>
          <a:gradFill flip="none" rotWithShape="1">
            <a:gsLst>
              <a:gs pos="0">
                <a:schemeClr val="accent2">
                  <a:lumMod val="75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  <a:tileRect/>
          </a:gra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Děti se v</a:t>
            </a:r>
            <a:r>
              <a:rPr lang="cs-CZ" dirty="0"/>
              <a:t> </a:t>
            </a:r>
            <a:r>
              <a:rPr lang="cs-CZ" dirty="0" smtClean="0"/>
              <a:t>sobotu vydaly </a:t>
            </a:r>
            <a:r>
              <a:rPr lang="cs-CZ" dirty="0"/>
              <a:t>do blízkého lesa. </a:t>
            </a:r>
            <a:r>
              <a:rPr lang="cs-CZ" dirty="0" smtClean="0"/>
              <a:t>Nesly </a:t>
            </a:r>
            <a:r>
              <a:rPr lang="cs-CZ" dirty="0"/>
              <a:t>s sebou hlasitě puštěné rádio a tak </a:t>
            </a:r>
            <a:r>
              <a:rPr lang="cs-CZ" dirty="0" smtClean="0"/>
              <a:t>musely hodně křičet, </a:t>
            </a:r>
            <a:r>
              <a:rPr lang="cs-CZ" dirty="0"/>
              <a:t>aby se vůbec </a:t>
            </a:r>
            <a:r>
              <a:rPr lang="cs-CZ" dirty="0" smtClean="0"/>
              <a:t>slyšely. </a:t>
            </a:r>
            <a:r>
              <a:rPr lang="cs-CZ" dirty="0"/>
              <a:t>V lese rostlo hodně hub, </a:t>
            </a:r>
            <a:r>
              <a:rPr lang="cs-CZ" dirty="0" smtClean="0"/>
              <a:t>které děti neznaly </a:t>
            </a:r>
            <a:r>
              <a:rPr lang="cs-CZ" dirty="0"/>
              <a:t>a tak je </a:t>
            </a:r>
            <a:r>
              <a:rPr lang="cs-CZ" dirty="0" smtClean="0"/>
              <a:t>rozdupávaly.  Po chvíli dostaly </a:t>
            </a:r>
            <a:r>
              <a:rPr lang="cs-CZ" dirty="0"/>
              <a:t>hlad, tak si v lese </a:t>
            </a:r>
            <a:r>
              <a:rPr lang="cs-CZ" dirty="0" smtClean="0"/>
              <a:t>udělaly táborák </a:t>
            </a:r>
            <a:r>
              <a:rPr lang="cs-CZ" dirty="0"/>
              <a:t>a opékali buřty. </a:t>
            </a:r>
            <a:r>
              <a:rPr lang="cs-CZ" dirty="0" smtClean="0"/>
              <a:t>Bylo třeba zajistit </a:t>
            </a:r>
            <a:r>
              <a:rPr lang="cs-CZ" dirty="0"/>
              <a:t>dostatek dřeva na </a:t>
            </a:r>
            <a:r>
              <a:rPr lang="cs-CZ" dirty="0" smtClean="0"/>
              <a:t>oheň,  tak lámaly </a:t>
            </a:r>
            <a:r>
              <a:rPr lang="cs-CZ" dirty="0"/>
              <a:t>větve z okolních </a:t>
            </a:r>
            <a:r>
              <a:rPr lang="cs-CZ" dirty="0" smtClean="0"/>
              <a:t>stromů. </a:t>
            </a:r>
            <a:r>
              <a:rPr lang="cs-CZ" dirty="0"/>
              <a:t>Když se </a:t>
            </a:r>
            <a:r>
              <a:rPr lang="cs-CZ" dirty="0" smtClean="0"/>
              <a:t>odcházely z lesa, </a:t>
            </a:r>
            <a:r>
              <a:rPr lang="cs-CZ" dirty="0"/>
              <a:t>zůstalo po nich doutnající ohniště.</a:t>
            </a:r>
          </a:p>
          <a:p>
            <a:pPr marL="6858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2671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rostliny jsou chráněné?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144016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Jetel 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2692951"/>
            <a:ext cx="158417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Borůvka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16116" y="2492895"/>
            <a:ext cx="174705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Kopretina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789040"/>
            <a:ext cx="216024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Přeslička rolní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48164" y="3901118"/>
            <a:ext cx="2232248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Koniklec luční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71900" y="4637167"/>
            <a:ext cx="194421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Prvosenka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370393"/>
            <a:ext cx="2376264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Divizna ozdobná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05568" y="5356600"/>
            <a:ext cx="2052228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Vlčí mák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59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rostliny</a:t>
            </a:r>
            <a:endParaRPr lang="cs-CZ" dirty="0"/>
          </a:p>
        </p:txBody>
      </p:sp>
      <p:pic>
        <p:nvPicPr>
          <p:cNvPr id="4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24285" y="3138633"/>
            <a:ext cx="14954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pic>
        <p:nvPicPr>
          <p:cNvPr id="5" name="obrázek 7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216" y="2350957"/>
            <a:ext cx="14954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sp>
        <p:nvSpPr>
          <p:cNvPr id="7" name="Obdélník 6"/>
          <p:cNvSpPr/>
          <p:nvPr/>
        </p:nvSpPr>
        <p:spPr>
          <a:xfrm>
            <a:off x="3549924" y="5153097"/>
            <a:ext cx="204414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Divizna ozdobná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94514" y="4483801"/>
            <a:ext cx="133882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Prvosenka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86909" y="4306942"/>
            <a:ext cx="175400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Koniklec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luční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836" y="2381332"/>
            <a:ext cx="1368152" cy="1821162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63626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Chránění  živočichové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2304256" cy="1728192"/>
          </a:xfrm>
          <a:prstGeom prst="rect">
            <a:avLst/>
          </a:prstGeom>
          <a:noFill/>
          <a:ln>
            <a:noFill/>
          </a:ln>
          <a:effectLst>
            <a:outerShdw blurRad="50800" dist="38100" dir="18900000" algn="bl" rotWithShape="0">
              <a:schemeClr val="accent2">
                <a:lumMod val="75000"/>
                <a:alpha val="40000"/>
              </a:schemeClr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830" y="2204865"/>
            <a:ext cx="2071521" cy="1728191"/>
          </a:xfrm>
          <a:prstGeom prst="rect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869" y="3717032"/>
            <a:ext cx="2352346" cy="172153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842495" y="4208465"/>
            <a:ext cx="180530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Skokan zelený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89648" y="4208465"/>
            <a:ext cx="11416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Rak říční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28144" y="5692606"/>
            <a:ext cx="2069797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Ještěrka obecná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5517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Jak se nazývá seznam ohrožených živočichů a rostlin?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25780" indent="-457200">
              <a:buFont typeface="+mj-lt"/>
              <a:buAutoNum type="alphaUcPeriod"/>
            </a:pPr>
            <a:r>
              <a:rPr lang="cs-CZ" dirty="0">
                <a:hlinkClick r:id="rId2" action="ppaction://hlinksldjump"/>
              </a:rPr>
              <a:t>Č</a:t>
            </a:r>
            <a:r>
              <a:rPr lang="cs-CZ" dirty="0" smtClean="0">
                <a:hlinkClick r:id="rId2" action="ppaction://hlinksldjump"/>
              </a:rPr>
              <a:t>ervený seznam</a:t>
            </a:r>
            <a:endParaRPr lang="cs-CZ" dirty="0" smtClean="0"/>
          </a:p>
          <a:p>
            <a:pPr marL="525780" indent="-457200">
              <a:buFont typeface="+mj-lt"/>
              <a:buAutoNum type="alphaUcPeriod"/>
            </a:pPr>
            <a:r>
              <a:rPr lang="cs-CZ" dirty="0" smtClean="0">
                <a:hlinkClick r:id="rId3" action="ppaction://hlinksldjump"/>
              </a:rPr>
              <a:t>Zelený seznam</a:t>
            </a:r>
            <a:endParaRPr lang="cs-CZ" dirty="0"/>
          </a:p>
        </p:txBody>
      </p:sp>
      <p:pic>
        <p:nvPicPr>
          <p:cNvPr id="2050" name="Picture 2" descr="C:\Users\vitvarova\AppData\Local\Microsoft\Windows\Temporary Internet Files\Content.IE5\3G37S4U8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68960"/>
            <a:ext cx="2664296" cy="219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6833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Správná odpověď</a:t>
            </a:r>
            <a:endParaRPr lang="cs-CZ" b="1" dirty="0"/>
          </a:p>
        </p:txBody>
      </p:sp>
      <p:pic>
        <p:nvPicPr>
          <p:cNvPr id="6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83968" y="4869160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 rot="21233990">
            <a:off x="2997338" y="2686771"/>
            <a:ext cx="3741191" cy="173362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5830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pic>
        <p:nvPicPr>
          <p:cNvPr id="6" name="MS900074775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27784" y="3719723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 rot="1148908">
            <a:off x="3807885" y="2867454"/>
            <a:ext cx="3888432" cy="1704538"/>
          </a:xfrm>
          <a:prstGeom prst="smileyFace">
            <a:avLst>
              <a:gd name="adj" fmla="val -46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7308304" y="58772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8225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100" dirty="0" smtClean="0">
                <a:hlinkClick r:id="rId2"/>
              </a:rPr>
              <a:t>www.microsoft.office.com</a:t>
            </a:r>
            <a:endParaRPr lang="cs-CZ" sz="1100" dirty="0" smtClean="0"/>
          </a:p>
          <a:p>
            <a:r>
              <a:rPr lang="cs-CZ" sz="1100" dirty="0"/>
              <a:t>Koniklec luční.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2001-, 21. 7. 2010, 14:19 Náhled verze z 21. 7. 2010, 14:19 [cit. 2012-05-11]. Dostupné z: http://cs.wikipedia.org/wiki/Soubor:Pulsatilla_pratensis_ssp._nigricans_002.JPG </a:t>
            </a:r>
            <a:endParaRPr lang="cs-CZ" sz="1100" dirty="0" smtClean="0"/>
          </a:p>
          <a:p>
            <a:r>
              <a:rPr lang="cs-CZ" sz="1100" dirty="0"/>
              <a:t>Divizna velkokvětá.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2001-, 10. 7. 2006, 00:23 [cit. 2012-05-11]. Dostupné z: http://cs.wikipedia.org/wiki/Soubor:Verbascum_densiflorum_S2.jpg </a:t>
            </a:r>
            <a:endParaRPr lang="cs-CZ" sz="1100" dirty="0" smtClean="0"/>
          </a:p>
          <a:p>
            <a:r>
              <a:rPr lang="cs-CZ" sz="1100" dirty="0"/>
              <a:t>Prvosenka jarní.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2001-, 5. 5. 2008, 15:13 Náhled verze z 5. 5. 2008, 15:13 [cit. 2012-05-11]. Dostupné z: http://cs.wikipedia.org/wiki/Soubor:Primula_veris_0x.JPG </a:t>
            </a:r>
            <a:endParaRPr lang="cs-CZ" sz="1100" dirty="0" smtClean="0"/>
          </a:p>
          <a:p>
            <a:r>
              <a:rPr lang="cs-CZ" sz="1100" dirty="0" err="1"/>
              <a:t>Soubor:Potamobius</a:t>
            </a:r>
            <a:r>
              <a:rPr lang="cs-CZ" sz="1100" dirty="0"/>
              <a:t> astacus.jpg. In </a:t>
            </a:r>
            <a:r>
              <a:rPr lang="cs-CZ" sz="1100" dirty="0" err="1"/>
              <a:t>Wikipedia</a:t>
            </a:r>
            <a:r>
              <a:rPr lang="cs-CZ" sz="1100" dirty="0"/>
              <a:t> : 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 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9. 12. 2005, 11:24, last </a:t>
            </a:r>
            <a:r>
              <a:rPr lang="cs-CZ" sz="1100" dirty="0" err="1"/>
              <a:t>modified</a:t>
            </a:r>
            <a:r>
              <a:rPr lang="cs-CZ" sz="1100" dirty="0"/>
              <a:t> on 9. 12. 2005, 11:24 [cit. 2011-11-23]. Dostupné z WWW: &lt;http://cs.wikipedia.org/wiki/</a:t>
            </a:r>
            <a:r>
              <a:rPr lang="cs-CZ" sz="1100" dirty="0" err="1"/>
              <a:t>Soubor:Potamobius_astacus.jpg</a:t>
            </a:r>
            <a:r>
              <a:rPr lang="cs-CZ" sz="1100" dirty="0"/>
              <a:t>&gt;.</a:t>
            </a:r>
          </a:p>
          <a:p>
            <a:r>
              <a:rPr lang="cs-CZ" sz="1100" dirty="0"/>
              <a:t>Ještěrka obecná.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2001-, 19:42, 3 June 2007 [cit. 2012-02-20]. Dostupné z: http://commons.wikimedia.org/wiki/File:M_Zauneidechse1.JPG </a:t>
            </a:r>
          </a:p>
          <a:p>
            <a:r>
              <a:rPr lang="cs-CZ" sz="1100" dirty="0"/>
              <a:t>Skokan zelený. In: </a:t>
            </a:r>
            <a:r>
              <a:rPr lang="cs-CZ" sz="1100" dirty="0" err="1"/>
              <a:t>Wikipedia</a:t>
            </a:r>
            <a:r>
              <a:rPr lang="cs-CZ" sz="1100" dirty="0"/>
              <a:t>: 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 [online]. San Fr </a:t>
            </a:r>
            <a:r>
              <a:rPr lang="cs-CZ" sz="1100" dirty="0" err="1"/>
              <a:t>ancisco</a:t>
            </a:r>
            <a:r>
              <a:rPr lang="cs-CZ" sz="1100" dirty="0"/>
              <a:t>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2001-, 30. 7. 2005, 22:54 [cit. 2012-02-15]. Dostupné z: http://cs.wikipedia.org/wiki/Soubor:Teichfrosch.jpg 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240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445</TotalTime>
  <Words>417</Words>
  <Application>Microsoft Office PowerPoint</Application>
  <PresentationFormat>Předvádění na obrazovce (4:3)</PresentationFormat>
  <Paragraphs>40</Paragraphs>
  <Slides>10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Přečti si následující příběh. Vyhledej chyby, kterých se děti dopustily. </vt:lpstr>
      <vt:lpstr>Které rostliny jsou chráněné?</vt:lpstr>
      <vt:lpstr>Chráněné rostliny</vt:lpstr>
      <vt:lpstr>Chránění  živočichové</vt:lpstr>
      <vt:lpstr>Jak se nazývá seznam ohrožených živočichů a rostlin?</vt:lpstr>
      <vt:lpstr>Správná odpověď</vt:lpstr>
      <vt:lpstr>Špatná odpověď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Vitvarová Martina </cp:lastModifiedBy>
  <cp:revision>38</cp:revision>
  <dcterms:created xsi:type="dcterms:W3CDTF">2011-06-20T10:40:08Z</dcterms:created>
  <dcterms:modified xsi:type="dcterms:W3CDTF">2012-06-01T07:43:12Z</dcterms:modified>
</cp:coreProperties>
</file>