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62" r:id="rId2"/>
    <p:sldId id="256" r:id="rId3"/>
    <p:sldId id="258" r:id="rId4"/>
    <p:sldId id="257" r:id="rId5"/>
    <p:sldId id="259" r:id="rId6"/>
    <p:sldId id="260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45"/>
    </mc:Choice>
    <mc:Fallback>
      <c:style val="45"/>
    </mc:Fallback>
  </mc:AlternateContent>
  <c:chart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line3D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94265472"/>
        <c:axId val="194267008"/>
        <c:axId val="193373056"/>
      </c:line3DChart>
      <c:catAx>
        <c:axId val="194265472"/>
        <c:scaling>
          <c:orientation val="minMax"/>
        </c:scaling>
        <c:delete val="0"/>
        <c:axPos val="b"/>
        <c:majorTickMark val="out"/>
        <c:minorTickMark val="none"/>
        <c:tickLblPos val="nextTo"/>
        <c:crossAx val="194267008"/>
        <c:crosses val="autoZero"/>
        <c:auto val="1"/>
        <c:lblAlgn val="ctr"/>
        <c:lblOffset val="100"/>
        <c:noMultiLvlLbl val="0"/>
      </c:catAx>
      <c:valAx>
        <c:axId val="19426700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94265472"/>
        <c:crosses val="autoZero"/>
        <c:crossBetween val="between"/>
      </c:valAx>
      <c:serAx>
        <c:axId val="193373056"/>
        <c:scaling>
          <c:orientation val="minMax"/>
        </c:scaling>
        <c:delete val="0"/>
        <c:axPos val="b"/>
        <c:majorTickMark val="out"/>
        <c:minorTickMark val="none"/>
        <c:tickLblPos val="nextTo"/>
        <c:crossAx val="194267008"/>
        <c:crosses val="autoZero"/>
      </c:serAx>
      <c:spPr>
        <a:noFill/>
        <a:ln w="25400">
          <a:noFill/>
        </a:ln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6B943A-BE0A-4627-B35E-AA05D0FEF46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D09742-6EF0-450C-9C6A-074506DAF3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852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D09742-6EF0-450C-9C6A-074506DAF32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890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0A88FBE-601B-4E42-8FA0-1FF390FDFB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AC437CE-6151-4695-9228-6003FE06B3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997200"/>
            <a:ext cx="7854950" cy="2617788"/>
          </a:xfrm>
        </p:spPr>
        <p:txBody>
          <a:bodyPr lIns="0" rIns="18288">
            <a:normAutofit fontScale="850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VY_32_INOVACE_40_Cislovky 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Jazyk a jazyková komunikace –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Číslovky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5.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Hana Štrosová,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76672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84784"/>
            <a:ext cx="8136904" cy="5256584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                             </a:t>
            </a:r>
            <a:r>
              <a:rPr lang="cs-CZ" dirty="0" smtClean="0"/>
              <a:t>DRUHY   ČÍSLOVEK</a:t>
            </a:r>
          </a:p>
          <a:p>
            <a:pPr algn="just"/>
            <a:r>
              <a:rPr lang="cs-CZ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ZÁKLADNÍ: KOLIK?</a:t>
            </a:r>
          </a:p>
          <a:p>
            <a:pPr algn="just"/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ŘADOVÉ: KOLIKÁTÝ?</a:t>
            </a:r>
          </a:p>
          <a:p>
            <a:pPr algn="just"/>
            <a:r>
              <a:rPr lang="cs-CZ" sz="2800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DRUHOVÉ: KOLIKERÝ?</a:t>
            </a:r>
          </a:p>
          <a:p>
            <a:pPr algn="just"/>
            <a:r>
              <a:rPr lang="cs-CZ" sz="28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NÁSOBNÉ:  KOLIKRÁT?,KOLIKANÁSOBNÝ?</a:t>
            </a:r>
          </a:p>
          <a:p>
            <a:pPr algn="just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URČITÉ : Vyjadřují přesný počet nebo pořadí,</a:t>
            </a:r>
          </a:p>
          <a:p>
            <a:pPr algn="just"/>
            <a:r>
              <a:rPr lang="cs-CZ" sz="28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můžeme je vyjádřit 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číslicemi (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čtyři-4,čtvrtý-4.)</a:t>
            </a:r>
          </a:p>
          <a:p>
            <a:pPr algn="just"/>
            <a:r>
              <a:rPr lang="cs-CZ" sz="28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NEURČITÉ : Nevyjadřují přesný počet a pořadí</a:t>
            </a:r>
          </a:p>
          <a:p>
            <a:pPr algn="just"/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( několik, mnoho, málo,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několikrát).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136904" cy="836712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           Číslovky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24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ČÍSLOVKY ŘADOVÉ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u="sng" dirty="0" smtClean="0"/>
              <a:t>URČITÉ</a:t>
            </a:r>
            <a:r>
              <a:rPr lang="cs-CZ" sz="4000" dirty="0" smtClean="0"/>
              <a:t> : První-1.      Osmý-8.</a:t>
            </a:r>
          </a:p>
          <a:p>
            <a:pPr marL="4572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Desátý-10.           Dvacátý </a:t>
            </a:r>
            <a:r>
              <a:rPr lang="cs-CZ" sz="4000" dirty="0"/>
              <a:t>p</a:t>
            </a:r>
            <a:r>
              <a:rPr lang="cs-CZ" sz="4000" dirty="0" smtClean="0"/>
              <a:t>rvní-21.</a:t>
            </a:r>
          </a:p>
          <a:p>
            <a:pPr marL="4572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Třetí-3.              Pátý-5.</a:t>
            </a:r>
          </a:p>
          <a:p>
            <a:pPr marL="4572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Stý-100.          Tisící-1 000.</a:t>
            </a:r>
          </a:p>
          <a:p>
            <a:pPr marL="45720" indent="0">
              <a:buNone/>
            </a:pPr>
            <a:r>
              <a:rPr lang="cs-CZ" sz="4000" u="sng" dirty="0"/>
              <a:t> </a:t>
            </a:r>
            <a:r>
              <a:rPr lang="cs-CZ" sz="4000" u="sng" dirty="0" smtClean="0"/>
              <a:t>NEURČITÉ </a:t>
            </a:r>
            <a:r>
              <a:rPr lang="cs-CZ" sz="4000" dirty="0" smtClean="0"/>
              <a:t>: Několikátá      Kolikátý</a:t>
            </a:r>
          </a:p>
          <a:p>
            <a:pPr marL="4572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Tolikátý</a:t>
            </a:r>
          </a:p>
          <a:p>
            <a:pPr marL="45720" indent="0">
              <a:buNone/>
            </a:pPr>
            <a:endParaRPr lang="cs-CZ" sz="4000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3781044959"/>
              </p:ext>
            </p:extLst>
          </p:nvPr>
        </p:nvGraphicFramePr>
        <p:xfrm>
          <a:off x="1763688" y="8311376"/>
          <a:ext cx="648072" cy="457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81002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1367"/>
            <a:ext cx="6512511" cy="805345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   ČÍSLOVKY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196752"/>
            <a:ext cx="8784976" cy="5400600"/>
          </a:xfrm>
        </p:spPr>
        <p:txBody>
          <a:bodyPr>
            <a:normAutofit lnSpcReduction="10000"/>
          </a:bodyPr>
          <a:lstStyle/>
          <a:p>
            <a:pPr marL="45720" indent="0" algn="just">
              <a:buNone/>
            </a:pPr>
            <a:r>
              <a:rPr lang="cs-CZ" dirty="0" smtClean="0"/>
              <a:t> </a:t>
            </a:r>
            <a:r>
              <a:rPr lang="cs-CZ" sz="4000" u="sng" dirty="0" smtClean="0"/>
              <a:t>URČITÉ:  </a:t>
            </a:r>
            <a:r>
              <a:rPr lang="cs-CZ" sz="3200" dirty="0" smtClean="0"/>
              <a:t>Jeden-1    Pět- 5   Osm- 8</a:t>
            </a:r>
          </a:p>
          <a:p>
            <a:pPr marL="45720" indent="0" algn="just">
              <a:buNone/>
            </a:pPr>
            <a:r>
              <a:rPr lang="cs-CZ" sz="3200" dirty="0" smtClean="0"/>
              <a:t>Deset-10    Jedenáct – 11        Dvacet-20</a:t>
            </a:r>
          </a:p>
          <a:p>
            <a:pPr marL="45720" indent="0" algn="just">
              <a:buNone/>
            </a:pPr>
            <a:r>
              <a:rPr lang="cs-CZ" sz="3200" dirty="0" smtClean="0"/>
              <a:t> Dva- 2               Sedm- 7            Tři- 3</a:t>
            </a:r>
            <a:endParaRPr lang="cs-CZ" sz="3200" dirty="0"/>
          </a:p>
          <a:p>
            <a:pPr marL="45720" indent="0" algn="just">
              <a:buNone/>
            </a:pPr>
            <a:r>
              <a:rPr lang="cs-CZ" sz="3200" dirty="0" smtClean="0"/>
              <a:t>      Šest- 6               Padesát dva- 52       </a:t>
            </a:r>
          </a:p>
          <a:p>
            <a:pPr marL="45720" indent="0" algn="just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Sedmdesát sedm – 77 </a:t>
            </a:r>
          </a:p>
          <a:p>
            <a:pPr marL="45720" indent="0" algn="just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Patnáct- 15            Dvanáct- 12</a:t>
            </a:r>
            <a:endParaRPr lang="cs-CZ" sz="3200" dirty="0"/>
          </a:p>
          <a:p>
            <a:pPr marL="45720" indent="0" algn="just">
              <a:buNone/>
            </a:pPr>
            <a:r>
              <a:rPr lang="cs-CZ" sz="4000" u="sng" dirty="0" smtClean="0"/>
              <a:t>NEURČITÉ:  </a:t>
            </a:r>
            <a:r>
              <a:rPr lang="cs-CZ" sz="3200" dirty="0" smtClean="0"/>
              <a:t>Několik          Mnoho         Kolik      				Málo   Tolik</a:t>
            </a:r>
          </a:p>
          <a:p>
            <a:pPr marL="45720" indent="0" algn="just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2726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ČÍSLOVKY DRUHOVÉ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616" y="1196752"/>
            <a:ext cx="9119383" cy="566124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400" u="sng" dirty="0" smtClean="0"/>
              <a:t>URČITÉ</a:t>
            </a:r>
            <a:r>
              <a:rPr lang="cs-CZ" sz="4400" dirty="0" smtClean="0"/>
              <a:t> :  Dvojí       Patery</a:t>
            </a:r>
          </a:p>
          <a:p>
            <a:pPr marL="4572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Dvoje      Troje        Čtvery</a:t>
            </a:r>
          </a:p>
          <a:p>
            <a:pPr marL="45720" indent="0">
              <a:buNone/>
            </a:pPr>
            <a:endParaRPr lang="cs-CZ" sz="4400" dirty="0"/>
          </a:p>
          <a:p>
            <a:pPr marL="45720" indent="0">
              <a:buNone/>
            </a:pPr>
            <a:r>
              <a:rPr lang="cs-CZ" sz="4400" u="sng" dirty="0" smtClean="0"/>
              <a:t>NEURČITÉ</a:t>
            </a:r>
            <a:r>
              <a:rPr lang="cs-CZ" sz="4400" dirty="0" smtClean="0"/>
              <a:t> :          Kolikerý</a:t>
            </a:r>
          </a:p>
          <a:p>
            <a:pPr marL="4572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Několikerý            Několikery</a:t>
            </a:r>
          </a:p>
          <a:p>
            <a:pPr marL="4572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5646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ČÍSLOVKY NÁSOBNÉ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400" u="sng" dirty="0" smtClean="0"/>
              <a:t>URČITÉ :  </a:t>
            </a:r>
            <a:r>
              <a:rPr lang="cs-CZ" sz="4400" dirty="0" smtClean="0"/>
              <a:t>Jednou     Dvakrát</a:t>
            </a:r>
          </a:p>
          <a:p>
            <a:pPr marL="4572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Pětkrát         Osmkrát     Třikrát</a:t>
            </a:r>
          </a:p>
          <a:p>
            <a:pPr marL="4572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Desetkrát    Dvacetkrát</a:t>
            </a:r>
          </a:p>
          <a:p>
            <a:pPr marL="45720" indent="0">
              <a:buNone/>
            </a:pPr>
            <a:r>
              <a:rPr lang="cs-CZ" sz="4400" u="sng" dirty="0" smtClean="0"/>
              <a:t>NEURČITÉ </a:t>
            </a:r>
            <a:r>
              <a:rPr lang="cs-CZ" sz="4400" dirty="0" smtClean="0"/>
              <a:t>:  Několikrát  </a:t>
            </a:r>
          </a:p>
          <a:p>
            <a:pPr marL="4572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                     Mnohokrát  </a:t>
            </a:r>
          </a:p>
          <a:p>
            <a:pPr marL="45720" indent="0">
              <a:buNone/>
            </a:pPr>
            <a:r>
              <a:rPr lang="cs-CZ" sz="4400" dirty="0" smtClean="0"/>
              <a:t>                 Několikanásobný                  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295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5" y="5373216"/>
            <a:ext cx="5637010" cy="5614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175351" cy="3960440"/>
          </a:xfrm>
        </p:spPr>
        <p:txBody>
          <a:bodyPr/>
          <a:lstStyle/>
          <a:p>
            <a:r>
              <a:rPr lang="cs-CZ" sz="2800" dirty="0" smtClean="0"/>
              <a:t>Roztřiď číslovky do dvou skupin: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jedenáct, několik, pátý, osmery, nula, několikanásobný, jedenadvacet,</a:t>
            </a:r>
            <a:br>
              <a:rPr lang="cs-CZ" sz="2800" dirty="0" smtClean="0"/>
            </a:br>
            <a:r>
              <a:rPr lang="cs-CZ" sz="2800" dirty="0" smtClean="0"/>
              <a:t>mnoho, šedesát dva, šestnáctá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určité:				neurčité: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58" y="958081"/>
            <a:ext cx="7920880" cy="47295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Autor DUM: Hana Štrosová, Základní škola a Mateřská škola Jivina, Jivina 9 294 14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Období vytvoření DUM: 1. a 2. pololetí </a:t>
            </a:r>
            <a:r>
              <a:rPr lang="cs-CZ" dirty="0" err="1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šk</a:t>
            </a: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. roku 2010/2011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Ročník: pátý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Vzdělávací oblast: Jazyk a jazyková komunikace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Vzdělávací obor: český jazyk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Tematický okruh : Tvarosloví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Téma: Slovní druhy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DUM byl vytvořen jako doprovodný materiál pro procvičování v předmětu  český jazyk v pátém ročníku ZŠ. Je určen k prezentaci   pomocí datového projektoru nebo předvedení na monitorech žáků. 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Lze ho využít i pro procvičování do žákovských sešitů , stejně tak ho lze zaslat mailem žákům, kteří v době procvičování učiva </a:t>
            </a:r>
            <a:r>
              <a:rPr lang="cs-CZ" smtClean="0">
                <a:solidFill>
                  <a:prstClr val="black"/>
                </a:solidFill>
                <a:latin typeface="Calibri"/>
                <a:cs typeface="Times New Roman" pitchFamily="18" charset="0"/>
              </a:rPr>
              <a:t>chyběli.</a:t>
            </a:r>
          </a:p>
          <a:p>
            <a:pPr marL="365760" lvl="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dirty="0" smtClean="0">
              <a:solidFill>
                <a:prstClr val="black"/>
              </a:solidFill>
              <a:latin typeface="Calibri"/>
              <a:cs typeface="Times New Roman" pitchFamily="18" charset="0"/>
            </a:endParaRPr>
          </a:p>
          <a:p>
            <a:pPr marL="365125" lvl="0" indent="-255588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4F81BD"/>
              </a:buClr>
              <a:buSzPct val="65000"/>
              <a:buFont typeface="Wingdings 3" pitchFamily="18" charset="2"/>
              <a:buChar char=""/>
              <a:defRPr/>
            </a:pP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Použité zdroje: vlastní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3283" y="188640"/>
            <a:ext cx="25574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Základní</a:t>
            </a: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 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údaje o DUM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04634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108</TotalTime>
  <Words>321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           Číslovky</vt:lpstr>
      <vt:lpstr>ČÍSLOVKY ŘADOVÉ</vt:lpstr>
      <vt:lpstr>   ČÍSLOVKY ZÁKLADNÍ</vt:lpstr>
      <vt:lpstr>ČÍSLOVKY DRUHOVÉ</vt:lpstr>
      <vt:lpstr>ČÍSLOVKY NÁSOBNÉ</vt:lpstr>
      <vt:lpstr>Roztřiď číslovky do dvou skupin:  jedenáct, několik, pátý, osmery, nula, několikanásobný, jedenadvacet, mnoho, šedesát dva, šestnáctá  určité:    neurčité: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Tabule</dc:creator>
  <cp:lastModifiedBy>User</cp:lastModifiedBy>
  <cp:revision>14</cp:revision>
  <dcterms:created xsi:type="dcterms:W3CDTF">2011-05-11T11:11:56Z</dcterms:created>
  <dcterms:modified xsi:type="dcterms:W3CDTF">2012-06-26T11:50:22Z</dcterms:modified>
</cp:coreProperties>
</file>