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NÁZEV:VY_32_INOVACE_3.2.8.1. </a:t>
          </a:r>
          <a:r>
            <a:rPr lang="cs-CZ" sz="2000" dirty="0" smtClean="0"/>
            <a:t>K02 Předpony s-, z-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</a:t>
          </a:r>
          <a:r>
            <a:rPr lang="cs-CZ" sz="2000" smtClean="0"/>
            <a:t>Český </a:t>
          </a:r>
          <a:r>
            <a:rPr lang="cs-CZ" sz="2000" dirty="0" smtClean="0"/>
            <a:t>jazyk 6.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2826" custLinFactNeighborY="-9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016C1A-02C3-407A-B509-C89F2F0E525A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58E65B8-CD26-4598-B142-D8EAAA259C62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AD1F2E-E732-44E0-8D33-194293A1901F}" type="presOf" srcId="{D1D4F407-5343-4D3F-B5B9-D407B03CAEB4}" destId="{AED2198E-93D5-4001-81B4-73124B309672}" srcOrd="1" destOrd="0" presId="urn:microsoft.com/office/officeart/2005/8/layout/target3"/>
    <dgm:cxn modelId="{9FD23B36-9508-404C-8249-287A38544C25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AD7965-0E02-4C65-947B-0B18AB06C0DA}" type="presOf" srcId="{D8197B8C-B260-4A16-BDF4-0947B075E274}" destId="{5A5FFA88-C948-4069-8E93-59FA12366E83}" srcOrd="1" destOrd="0" presId="urn:microsoft.com/office/officeart/2005/8/layout/target3"/>
    <dgm:cxn modelId="{4456E1CA-4543-4311-915F-7E0B5A48741A}" type="presOf" srcId="{757F3AB3-0718-4624-B441-E567A8F0AB56}" destId="{333A1088-737F-45CB-B68E-254E46348037}" srcOrd="0" destOrd="0" presId="urn:microsoft.com/office/officeart/2005/8/layout/target3"/>
    <dgm:cxn modelId="{74CBED0D-462B-4022-9A6D-A83003AB1B55}" type="presOf" srcId="{4C35D32F-0EAB-4CD7-82EE-45574DC2A586}" destId="{8BEBB6EC-1DAA-4CAC-8A25-BC0FCBD5DBD5}" srcOrd="0" destOrd="0" presId="urn:microsoft.com/office/officeart/2005/8/layout/target3"/>
    <dgm:cxn modelId="{B8C6EF42-85E6-4AD6-9195-15DB52D3F6B0}" type="presOf" srcId="{D1D4F407-5343-4D3F-B5B9-D407B03CAEB4}" destId="{D005CE8C-CC26-4C3E-AC11-E15060ECD759}" srcOrd="0" destOrd="0" presId="urn:microsoft.com/office/officeart/2005/8/layout/target3"/>
    <dgm:cxn modelId="{3F4EF9A4-93CC-465F-89D4-B15A5419FB32}" type="presOf" srcId="{4C35D32F-0EAB-4CD7-82EE-45574DC2A586}" destId="{890E4F0B-2866-4A3F-A3C7-2A14B1797930}" srcOrd="1" destOrd="0" presId="urn:microsoft.com/office/officeart/2005/8/layout/target3"/>
    <dgm:cxn modelId="{946EC332-7781-454A-8687-31CD9938FEBA}" type="presOf" srcId="{D1B46980-6531-4606-95E6-44980827E919}" destId="{6140AFEC-043D-4C43-A2F9-D0F5331DF3A3}" srcOrd="0" destOrd="0" presId="urn:microsoft.com/office/officeart/2005/8/layout/target3"/>
    <dgm:cxn modelId="{45A99EE5-A737-466A-909D-72EDA1E2710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C7B871E-289A-460A-B567-6D87DB9FCDAF}" type="presParOf" srcId="{333A1088-737F-45CB-B68E-254E46348037}" destId="{F5ABB229-8D3B-4694-996A-96F23CF14429}" srcOrd="0" destOrd="0" presId="urn:microsoft.com/office/officeart/2005/8/layout/target3"/>
    <dgm:cxn modelId="{98446008-E7B7-4CC7-ADDC-114F85953616}" type="presParOf" srcId="{333A1088-737F-45CB-B68E-254E46348037}" destId="{F41139FD-01EE-4571-8B17-4FB00FC51163}" srcOrd="1" destOrd="0" presId="urn:microsoft.com/office/officeart/2005/8/layout/target3"/>
    <dgm:cxn modelId="{2185AAB9-9EA3-45FB-834F-8CAC5AF6A27B}" type="presParOf" srcId="{333A1088-737F-45CB-B68E-254E46348037}" destId="{D005CE8C-CC26-4C3E-AC11-E15060ECD759}" srcOrd="2" destOrd="0" presId="urn:microsoft.com/office/officeart/2005/8/layout/target3"/>
    <dgm:cxn modelId="{03F5255B-8167-499C-B739-0A7936605294}" type="presParOf" srcId="{333A1088-737F-45CB-B68E-254E46348037}" destId="{2C702D82-9B77-49B7-9568-BB8EB47C3372}" srcOrd="3" destOrd="0" presId="urn:microsoft.com/office/officeart/2005/8/layout/target3"/>
    <dgm:cxn modelId="{787FCD78-E21A-4B6F-8100-90894C3F4260}" type="presParOf" srcId="{333A1088-737F-45CB-B68E-254E46348037}" destId="{A52A0455-90FF-4808-ABD0-F02540D31D5A}" srcOrd="4" destOrd="0" presId="urn:microsoft.com/office/officeart/2005/8/layout/target3"/>
    <dgm:cxn modelId="{9DECFA1C-00D3-42FB-AF9E-78642ECA14F9}" type="presParOf" srcId="{333A1088-737F-45CB-B68E-254E46348037}" destId="{6140AFEC-043D-4C43-A2F9-D0F5331DF3A3}" srcOrd="5" destOrd="0" presId="urn:microsoft.com/office/officeart/2005/8/layout/target3"/>
    <dgm:cxn modelId="{90143C50-1B49-48CA-B616-48DA8DAC8917}" type="presParOf" srcId="{333A1088-737F-45CB-B68E-254E46348037}" destId="{9358AC05-5D7D-4327-9F80-1AD486AEA664}" srcOrd="6" destOrd="0" presId="urn:microsoft.com/office/officeart/2005/8/layout/target3"/>
    <dgm:cxn modelId="{8D21C750-75E4-4DBB-8BF3-40F2F45C41D3}" type="presParOf" srcId="{333A1088-737F-45CB-B68E-254E46348037}" destId="{313FC574-E1CD-4FB4-B054-0B805CE0447D}" srcOrd="7" destOrd="0" presId="urn:microsoft.com/office/officeart/2005/8/layout/target3"/>
    <dgm:cxn modelId="{040008DC-5AAE-4848-AFF7-1DDA39E2DC0F}" type="presParOf" srcId="{333A1088-737F-45CB-B68E-254E46348037}" destId="{619D679B-A015-4ECF-8348-D1034C574F40}" srcOrd="8" destOrd="0" presId="urn:microsoft.com/office/officeart/2005/8/layout/target3"/>
    <dgm:cxn modelId="{78825550-615B-490F-9A96-F50D1AD09145}" type="presParOf" srcId="{333A1088-737F-45CB-B68E-254E46348037}" destId="{322283A8-4A27-4CDA-BAE3-F381106A9174}" srcOrd="9" destOrd="0" presId="urn:microsoft.com/office/officeart/2005/8/layout/target3"/>
    <dgm:cxn modelId="{AEC8F9B0-E079-4B2A-94AB-FA63165B05A4}" type="presParOf" srcId="{333A1088-737F-45CB-B68E-254E46348037}" destId="{FFC9F71D-1B4F-4AD9-A4A6-86ADEFC8AF5C}" srcOrd="10" destOrd="0" presId="urn:microsoft.com/office/officeart/2005/8/layout/target3"/>
    <dgm:cxn modelId="{A54B5A4B-4F00-4028-ACA1-AE246F8B6B72}" type="presParOf" srcId="{333A1088-737F-45CB-B68E-254E46348037}" destId="{25B08C86-7E15-44DC-BE7F-FFB55DD49D12}" srcOrd="11" destOrd="0" presId="urn:microsoft.com/office/officeart/2005/8/layout/target3"/>
    <dgm:cxn modelId="{6F03A5BF-4C41-48B2-8C7A-CD8D667C8730}" type="presParOf" srcId="{333A1088-737F-45CB-B68E-254E46348037}" destId="{76644BE8-9D7C-4C09-B250-3D10AF48CBB7}" srcOrd="12" destOrd="0" presId="urn:microsoft.com/office/officeart/2005/8/layout/target3"/>
    <dgm:cxn modelId="{DB30607C-28C6-4183-A1F6-82FB01FA33FB}" type="presParOf" srcId="{333A1088-737F-45CB-B68E-254E46348037}" destId="{EE85B701-7295-41C0-BA7A-34D3756A2AE6}" srcOrd="13" destOrd="0" presId="urn:microsoft.com/office/officeart/2005/8/layout/target3"/>
    <dgm:cxn modelId="{0233145C-1A22-4041-8641-9DAA56C07137}" type="presParOf" srcId="{333A1088-737F-45CB-B68E-254E46348037}" destId="{8BEBB6EC-1DAA-4CAC-8A25-BC0FCBD5DBD5}" srcOrd="14" destOrd="0" presId="urn:microsoft.com/office/officeart/2005/8/layout/target3"/>
    <dgm:cxn modelId="{6ED77534-C5D8-4C82-97C8-ADF4D3C81235}" type="presParOf" srcId="{333A1088-737F-45CB-B68E-254E46348037}" destId="{AED2198E-93D5-4001-81B4-73124B309672}" srcOrd="15" destOrd="0" presId="urn:microsoft.com/office/officeart/2005/8/layout/target3"/>
    <dgm:cxn modelId="{FC92D3EB-1A0F-49F1-8708-389180A13E78}" type="presParOf" srcId="{333A1088-737F-45CB-B68E-254E46348037}" destId="{2BE915AB-18AA-4053-B92C-3BFC9ED204BB}" srcOrd="16" destOrd="0" presId="urn:microsoft.com/office/officeart/2005/8/layout/target3"/>
    <dgm:cxn modelId="{8E4B658D-017B-41EB-9720-F06E58A4BE8A}" type="presParOf" srcId="{333A1088-737F-45CB-B68E-254E46348037}" destId="{6BB5E863-4638-4E1D-BFDE-399D028AC4ED}" srcOrd="17" destOrd="0" presId="urn:microsoft.com/office/officeart/2005/8/layout/target3"/>
    <dgm:cxn modelId="{DD41CC07-84DC-403E-91CA-7941CFF277D3}" type="presParOf" srcId="{333A1088-737F-45CB-B68E-254E46348037}" destId="{5A5FFA88-C948-4069-8E93-59FA12366E83}" srcOrd="18" destOrd="0" presId="urn:microsoft.com/office/officeart/2005/8/layout/target3"/>
    <dgm:cxn modelId="{30B753F3-6418-47BF-99FE-1EA5A724A45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-2496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4491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4491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NÁZEV:VY_32_INOVACE_3.2.8.1. </a:t>
          </a:r>
          <a:r>
            <a:rPr lang="cs-CZ" sz="2000" kern="1200" dirty="0" smtClean="0"/>
            <a:t>K02 Předpony s-, z-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</a:t>
          </a:r>
          <a:r>
            <a:rPr lang="cs-CZ" sz="2000" kern="1200" smtClean="0"/>
            <a:t>Český </a:t>
          </a:r>
          <a:r>
            <a:rPr lang="cs-CZ" sz="2000" kern="1200" dirty="0" smtClean="0"/>
            <a:t>jazyk 6.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FEDED-1A55-4A6C-B44C-11B9D40EB9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C7A0-4057-4462-98E1-5B5A0E873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392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FEDED-1A55-4A6C-B44C-11B9D40EB9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C7A0-4057-4462-98E1-5B5A0E873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8002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FEDED-1A55-4A6C-B44C-11B9D40EB9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C7A0-4057-4462-98E1-5B5A0E873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18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FEDED-1A55-4A6C-B44C-11B9D40EB9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C7A0-4057-4462-98E1-5B5A0E873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233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FEDED-1A55-4A6C-B44C-11B9D40EB9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C7A0-4057-4462-98E1-5B5A0E873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301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FEDED-1A55-4A6C-B44C-11B9D40EB9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C7A0-4057-4462-98E1-5B5A0E873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659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FEDED-1A55-4A6C-B44C-11B9D40EB9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C7A0-4057-4462-98E1-5B5A0E873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906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FEDED-1A55-4A6C-B44C-11B9D40EB9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C7A0-4057-4462-98E1-5B5A0E873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97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FEDED-1A55-4A6C-B44C-11B9D40EB9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C7A0-4057-4462-98E1-5B5A0E873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851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FEDED-1A55-4A6C-B44C-11B9D40EB9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C7A0-4057-4462-98E1-5B5A0E873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215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FEDED-1A55-4A6C-B44C-11B9D40EB9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D8C7A0-4057-4462-98E1-5B5A0E873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156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FEDED-1A55-4A6C-B44C-11B9D40EB9B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D8C7A0-4057-4462-98E1-5B5A0E873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333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407459397"/>
              </p:ext>
            </p:extLst>
          </p:nvPr>
        </p:nvGraphicFramePr>
        <p:xfrm>
          <a:off x="17951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04251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Předpony s-, z-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266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Tato prezentace slouží žákům 6. třídy v hodinách českého jazyka – mluvnice. Může být jako výkladová, kdy rozšiřuje učivo 5. ročníku o předponách s-, z-, kdy se probírají předpony prvně.  Nyní -  v 6. třídě se žáci zaměří na slova, která stejně znějí a jejichž výklad by v pátém ročníku učivo o předponách udělal obtížným. Také může tato prezentace posloužit jako procvičovací. Cvičení lze pak vytisknout a zadat žákům jako prověřovací či domácí.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4091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Některá slova se liší předponou s- a z- a mnohá z nich se vyslovují stejně:</a:t>
            </a:r>
          </a:p>
          <a:p>
            <a:pPr marL="0" indent="0">
              <a:buNone/>
            </a:pPr>
            <a:r>
              <a:rPr lang="cs-CZ" b="1" dirty="0"/>
              <a:t>z</a:t>
            </a:r>
            <a:r>
              <a:rPr lang="cs-CZ" dirty="0" smtClean="0"/>
              <a:t>práva (v novinách) X </a:t>
            </a:r>
            <a:r>
              <a:rPr lang="cs-CZ" b="1" dirty="0" smtClean="0"/>
              <a:t>s</a:t>
            </a:r>
            <a:r>
              <a:rPr lang="cs-CZ" dirty="0" smtClean="0"/>
              <a:t>práva (obuvi nebo města) </a:t>
            </a:r>
          </a:p>
          <a:p>
            <a:pPr marL="0" indent="0">
              <a:buNone/>
            </a:pPr>
            <a:r>
              <a:rPr lang="cs-CZ" b="1" dirty="0" smtClean="0"/>
              <a:t>s</a:t>
            </a:r>
            <a:r>
              <a:rPr lang="cs-CZ" dirty="0" smtClean="0"/>
              <a:t>běh (lidu) X </a:t>
            </a:r>
            <a:r>
              <a:rPr lang="cs-CZ" b="1" dirty="0" smtClean="0"/>
              <a:t>z</a:t>
            </a:r>
            <a:r>
              <a:rPr lang="cs-CZ" dirty="0" smtClean="0"/>
              <a:t>běh (dezertér)</a:t>
            </a:r>
          </a:p>
          <a:p>
            <a:pPr marL="0" indent="0">
              <a:buNone/>
            </a:pPr>
            <a:r>
              <a:rPr lang="cs-CZ" b="1" dirty="0"/>
              <a:t>s</a:t>
            </a:r>
            <a:r>
              <a:rPr lang="cs-CZ" dirty="0" smtClean="0"/>
              <a:t>těžovat si (naříkat) X </a:t>
            </a:r>
            <a:r>
              <a:rPr lang="cs-CZ" b="1" dirty="0" smtClean="0"/>
              <a:t>z</a:t>
            </a:r>
            <a:r>
              <a:rPr lang="cs-CZ" dirty="0" smtClean="0"/>
              <a:t>těžovat (někomu práci)</a:t>
            </a:r>
          </a:p>
          <a:p>
            <a:pPr marL="0" indent="0">
              <a:buNone/>
            </a:pPr>
            <a:r>
              <a:rPr lang="cs-CZ" b="1" dirty="0"/>
              <a:t>s</a:t>
            </a:r>
            <a:r>
              <a:rPr lang="cs-CZ" dirty="0" smtClean="0"/>
              <a:t>vrhnout (dolů) X </a:t>
            </a:r>
            <a:r>
              <a:rPr lang="cs-CZ" b="1" dirty="0" smtClean="0"/>
              <a:t>z</a:t>
            </a:r>
            <a:r>
              <a:rPr lang="cs-CZ" dirty="0" smtClean="0"/>
              <a:t>vrhnout (převrhnout)</a:t>
            </a:r>
          </a:p>
          <a:p>
            <a:pPr marL="0" indent="0">
              <a:buNone/>
            </a:pPr>
            <a:r>
              <a:rPr lang="cs-CZ" b="1" dirty="0" smtClean="0"/>
              <a:t>s</a:t>
            </a:r>
            <a:r>
              <a:rPr lang="cs-CZ" dirty="0" smtClean="0"/>
              <a:t>užovat (trápit) X </a:t>
            </a:r>
            <a:r>
              <a:rPr lang="cs-CZ" b="1" dirty="0" smtClean="0"/>
              <a:t>z</a:t>
            </a:r>
            <a:r>
              <a:rPr lang="cs-CZ" dirty="0" smtClean="0"/>
              <a:t>užovat (činit úzkým)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6778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s</a:t>
            </a:r>
            <a:r>
              <a:rPr lang="cs-CZ" dirty="0" smtClean="0"/>
              <a:t>bít (dohromady) X </a:t>
            </a:r>
            <a:r>
              <a:rPr lang="cs-CZ" b="1" dirty="0" smtClean="0"/>
              <a:t>z</a:t>
            </a:r>
            <a:r>
              <a:rPr lang="cs-CZ" dirty="0" smtClean="0"/>
              <a:t>bít (nabít někomu)</a:t>
            </a:r>
          </a:p>
          <a:p>
            <a:pPr marL="0" indent="0">
              <a:buNone/>
            </a:pPr>
            <a:r>
              <a:rPr lang="cs-CZ" b="1" dirty="0"/>
              <a:t>s</a:t>
            </a:r>
            <a:r>
              <a:rPr lang="cs-CZ" dirty="0" smtClean="0"/>
              <a:t>hlédnout (shora dolů) X </a:t>
            </a:r>
            <a:r>
              <a:rPr lang="cs-CZ" b="1" dirty="0" smtClean="0"/>
              <a:t>z</a:t>
            </a:r>
            <a:r>
              <a:rPr lang="cs-CZ" dirty="0" smtClean="0"/>
              <a:t>hlédnout (film)</a:t>
            </a:r>
          </a:p>
          <a:p>
            <a:pPr marL="0" indent="0">
              <a:buNone/>
            </a:pPr>
            <a:r>
              <a:rPr lang="cs-CZ" b="1" dirty="0" smtClean="0"/>
              <a:t>s</a:t>
            </a:r>
            <a:r>
              <a:rPr lang="cs-CZ" dirty="0" smtClean="0"/>
              <a:t>trhat (dolů) X </a:t>
            </a:r>
            <a:r>
              <a:rPr lang="cs-CZ" b="1" dirty="0" smtClean="0"/>
              <a:t>z</a:t>
            </a:r>
            <a:r>
              <a:rPr lang="cs-CZ" dirty="0" smtClean="0"/>
              <a:t>trhat </a:t>
            </a:r>
            <a:r>
              <a:rPr lang="cs-CZ" dirty="0"/>
              <a:t>(</a:t>
            </a:r>
            <a:r>
              <a:rPr lang="cs-CZ" dirty="0" smtClean="0"/>
              <a:t>námahou nebo kritikou)</a:t>
            </a:r>
          </a:p>
          <a:p>
            <a:pPr marL="0" indent="0">
              <a:buNone/>
            </a:pPr>
            <a:r>
              <a:rPr lang="cs-CZ" b="1" dirty="0"/>
              <a:t>s</a:t>
            </a:r>
            <a:r>
              <a:rPr lang="cs-CZ" dirty="0" smtClean="0"/>
              <a:t>eškrábat (škrábáním odstranit) X </a:t>
            </a:r>
            <a:r>
              <a:rPr lang="cs-CZ" b="1" dirty="0" smtClean="0"/>
              <a:t>z</a:t>
            </a:r>
            <a:r>
              <a:rPr lang="cs-CZ" dirty="0" smtClean="0"/>
              <a:t>eškrábat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(poškrábat někoho)</a:t>
            </a:r>
          </a:p>
          <a:p>
            <a:pPr marL="0" indent="0">
              <a:buNone/>
            </a:pPr>
            <a:r>
              <a:rPr lang="cs-CZ" b="1" dirty="0"/>
              <a:t>s</a:t>
            </a:r>
            <a:r>
              <a:rPr lang="cs-CZ" dirty="0" smtClean="0"/>
              <a:t>jednat (mír) X </a:t>
            </a:r>
            <a:r>
              <a:rPr lang="cs-CZ" b="1" dirty="0" smtClean="0"/>
              <a:t>z</a:t>
            </a:r>
            <a:r>
              <a:rPr lang="cs-CZ" dirty="0" smtClean="0"/>
              <a:t>jednat (pořádek)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3221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Připojte vhodnou předponu s-, z-, </a:t>
            </a:r>
            <a:r>
              <a:rPr lang="cs-CZ" sz="3200" dirty="0" err="1" smtClean="0"/>
              <a:t>vz</a:t>
            </a:r>
            <a:r>
              <a:rPr lang="cs-CZ" sz="3200" dirty="0" smtClean="0"/>
              <a:t>-, předponu užijte ve slovním spojení nebo ve větě, odůvodněte ji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état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áhnout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alit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hladit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1770818"/>
            <a:ext cx="64453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zlétat letadlem nahoru, slétat se dohromady, zlétat všechna místa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2852936"/>
            <a:ext cx="4453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ztáhnout ruku vzhůru, stáhnout dohromady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8257" y="4005064"/>
            <a:ext cx="1631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balit zavazadla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6830" y="5291916"/>
            <a:ext cx="14661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chladit hlavu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602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Doplňte tvary sloves uvedených za cvičením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Při exkurzi jsme … celý podnik. Stanuli jsme na věži a … jsme dolů. Již několik let jej … těžká choroba. Obrovský balvan … cestu tak, že se těžko dalo projet. Kotě chlapci … obě ruce. Malíř musel nejprve … vrstvu staré malby. Zástupci obou států … smlouvu o kulturní spolupráci. Otec brzo … pořádek.</a:t>
            </a:r>
          </a:p>
          <a:p>
            <a:pPr marL="0" indent="0">
              <a:buNone/>
            </a:pPr>
            <a:r>
              <a:rPr lang="cs-CZ" dirty="0" smtClean="0"/>
              <a:t>(shlédnout, zhlédnout, sužovat, zužovat, seškrábat, zeškrábat, sjednat, zjednat)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203848" y="1340768"/>
            <a:ext cx="793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zhlédli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2597" y="1910522"/>
            <a:ext cx="792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shlédli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81869" y="1934317"/>
            <a:ext cx="778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sužuje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52647" y="2407888"/>
            <a:ext cx="778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zužuje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8956" y="2854842"/>
            <a:ext cx="1173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zeškrábalo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95458" y="3316342"/>
            <a:ext cx="10770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seškrábat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05193" y="3711930"/>
            <a:ext cx="904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sjednali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02436" y="4187726"/>
            <a:ext cx="853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zjednal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732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Text:</a:t>
            </a:r>
          </a:p>
          <a:p>
            <a:pPr marL="0" indent="0">
              <a:buNone/>
            </a:pPr>
            <a:r>
              <a:rPr lang="cs-CZ" sz="2400" i="1" dirty="0"/>
              <a:t>Český jazyk</a:t>
            </a:r>
            <a:r>
              <a:rPr lang="cs-CZ" sz="2400" dirty="0"/>
              <a:t>: </a:t>
            </a:r>
            <a:r>
              <a:rPr lang="cs-CZ" sz="2400" i="1" dirty="0"/>
              <a:t>Přehled učiva základní školy</a:t>
            </a:r>
            <a:r>
              <a:rPr lang="cs-CZ" sz="2400" dirty="0"/>
              <a:t>. 11. vydání. Praha: SPN, 1990. ISBN 80-04-24454-8.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Vlastní zdroje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92812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411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Předpony s-, z-</vt:lpstr>
      <vt:lpstr>Anotace</vt:lpstr>
      <vt:lpstr>Prezentace aplikace PowerPoint</vt:lpstr>
      <vt:lpstr>Prezentace aplikace PowerPoint</vt:lpstr>
      <vt:lpstr>Připojte vhodnou předponu s-, z-, vz-, předponu užijte ve slovním spojení nebo ve větě, odůvodněte ji</vt:lpstr>
      <vt:lpstr>Doplňte tvary sloves uvedených za cvičením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Předpony s-, z-</dc:title>
  <dc:creator>Hanka-mamka</dc:creator>
  <cp:lastModifiedBy>KLETECKOVAH</cp:lastModifiedBy>
  <cp:revision>18</cp:revision>
  <dcterms:created xsi:type="dcterms:W3CDTF">2012-01-19T18:03:11Z</dcterms:created>
  <dcterms:modified xsi:type="dcterms:W3CDTF">2012-06-25T20:16:28Z</dcterms:modified>
</cp:coreProperties>
</file>