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72" r:id="rId4"/>
    <p:sldId id="271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NÁZEV:VY_32_INOVACE_3.2.8.1. K </a:t>
          </a:r>
          <a:r>
            <a:rPr lang="cs-CZ" sz="2000" dirty="0" smtClean="0"/>
            <a:t>03 Karel Jaromír Erben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Český jazyk 6. </a:t>
          </a:r>
          <a:r>
            <a:rPr lang="cs-CZ" sz="2000" smtClean="0"/>
            <a:t>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Y="-9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A05E503-CE69-4298-815A-ED67FA42F2C2}" type="presOf" srcId="{D1D4F407-5343-4D3F-B5B9-D407B03CAEB4}" destId="{AED2198E-93D5-4001-81B4-73124B309672}" srcOrd="1" destOrd="0" presId="urn:microsoft.com/office/officeart/2005/8/layout/target3"/>
    <dgm:cxn modelId="{26910355-D0E8-4211-89F7-F6474370AB15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EDC26A6-881E-4548-8D1C-AFF7C26CAC76}" type="presOf" srcId="{D8197B8C-B260-4A16-BDF4-0947B075E274}" destId="{25B08C86-7E15-44DC-BE7F-FFB55DD49D12}" srcOrd="0" destOrd="0" presId="urn:microsoft.com/office/officeart/2005/8/layout/target3"/>
    <dgm:cxn modelId="{9A4979A4-103B-40FC-AA27-90E96D79CD13}" type="presOf" srcId="{B651F6E3-6281-48DB-9319-2AEAFDAE7572}" destId="{6BB5E863-4638-4E1D-BFDE-399D028AC4ED}" srcOrd="1" destOrd="0" presId="urn:microsoft.com/office/officeart/2005/8/layout/target3"/>
    <dgm:cxn modelId="{F7C95419-F960-4633-8878-688B90AF6568}" type="presOf" srcId="{B651F6E3-6281-48DB-9319-2AEAFDAE7572}" destId="{619D679B-A015-4ECF-8348-D1034C574F40}" srcOrd="0" destOrd="0" presId="urn:microsoft.com/office/officeart/2005/8/layout/target3"/>
    <dgm:cxn modelId="{DA6EB6E1-6BA7-4EA9-BFF1-E1A31F28DE6F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013E0C-E0E8-4B9B-AB49-08A9596E88C7}" type="presOf" srcId="{D1D4F407-5343-4D3F-B5B9-D407B03CAEB4}" destId="{D005CE8C-CC26-4C3E-AC11-E15060ECD759}" srcOrd="0" destOrd="0" presId="urn:microsoft.com/office/officeart/2005/8/layout/target3"/>
    <dgm:cxn modelId="{417D84DC-FFCE-456A-8DF1-7FBD31C3B4F3}" type="presOf" srcId="{D1B46980-6531-4606-95E6-44980827E919}" destId="{6140AFEC-043D-4C43-A2F9-D0F5331DF3A3}" srcOrd="0" destOrd="0" presId="urn:microsoft.com/office/officeart/2005/8/layout/target3"/>
    <dgm:cxn modelId="{AB4C41BE-120C-4E28-B874-B330C7DEF707}" type="presOf" srcId="{4C35D32F-0EAB-4CD7-82EE-45574DC2A586}" destId="{8BEBB6EC-1DAA-4CAC-8A25-BC0FCBD5DBD5}" srcOrd="0" destOrd="0" presId="urn:microsoft.com/office/officeart/2005/8/layout/target3"/>
    <dgm:cxn modelId="{A9E40865-10F9-436A-87E2-1C60BCD03D92}" type="presOf" srcId="{757F3AB3-0718-4624-B441-E567A8F0AB56}" destId="{333A1088-737F-45CB-B68E-254E46348037}" srcOrd="0" destOrd="0" presId="urn:microsoft.com/office/officeart/2005/8/layout/target3"/>
    <dgm:cxn modelId="{43611635-55CB-4DEF-B7D7-3ACBB929CCDC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EF13A36-1EC0-4834-9C37-2605D8CFE235}" type="presParOf" srcId="{333A1088-737F-45CB-B68E-254E46348037}" destId="{F5ABB229-8D3B-4694-996A-96F23CF14429}" srcOrd="0" destOrd="0" presId="urn:microsoft.com/office/officeart/2005/8/layout/target3"/>
    <dgm:cxn modelId="{22A0AF7C-E270-4705-B67C-AF9B504B8CB5}" type="presParOf" srcId="{333A1088-737F-45CB-B68E-254E46348037}" destId="{F41139FD-01EE-4571-8B17-4FB00FC51163}" srcOrd="1" destOrd="0" presId="urn:microsoft.com/office/officeart/2005/8/layout/target3"/>
    <dgm:cxn modelId="{15C9E672-42CC-4212-BD6F-680FB1B1EB89}" type="presParOf" srcId="{333A1088-737F-45CB-B68E-254E46348037}" destId="{D005CE8C-CC26-4C3E-AC11-E15060ECD759}" srcOrd="2" destOrd="0" presId="urn:microsoft.com/office/officeart/2005/8/layout/target3"/>
    <dgm:cxn modelId="{6AA3850F-8A26-4AB8-94B0-7ADCBEACEBEF}" type="presParOf" srcId="{333A1088-737F-45CB-B68E-254E46348037}" destId="{2C702D82-9B77-49B7-9568-BB8EB47C3372}" srcOrd="3" destOrd="0" presId="urn:microsoft.com/office/officeart/2005/8/layout/target3"/>
    <dgm:cxn modelId="{88B2A5EC-A474-4E4D-A025-1366F08C6D6D}" type="presParOf" srcId="{333A1088-737F-45CB-B68E-254E46348037}" destId="{A52A0455-90FF-4808-ABD0-F02540D31D5A}" srcOrd="4" destOrd="0" presId="urn:microsoft.com/office/officeart/2005/8/layout/target3"/>
    <dgm:cxn modelId="{305B1EBE-736B-4224-9680-D0E2A08F0C31}" type="presParOf" srcId="{333A1088-737F-45CB-B68E-254E46348037}" destId="{6140AFEC-043D-4C43-A2F9-D0F5331DF3A3}" srcOrd="5" destOrd="0" presId="urn:microsoft.com/office/officeart/2005/8/layout/target3"/>
    <dgm:cxn modelId="{CEA1C958-FCF9-4E5D-B616-7D405CA4BD87}" type="presParOf" srcId="{333A1088-737F-45CB-B68E-254E46348037}" destId="{9358AC05-5D7D-4327-9F80-1AD486AEA664}" srcOrd="6" destOrd="0" presId="urn:microsoft.com/office/officeart/2005/8/layout/target3"/>
    <dgm:cxn modelId="{ED7F082E-7B2D-4423-B582-D1A138FA345A}" type="presParOf" srcId="{333A1088-737F-45CB-B68E-254E46348037}" destId="{313FC574-E1CD-4FB4-B054-0B805CE0447D}" srcOrd="7" destOrd="0" presId="urn:microsoft.com/office/officeart/2005/8/layout/target3"/>
    <dgm:cxn modelId="{C43F5069-92C4-4676-B22E-774D955706FA}" type="presParOf" srcId="{333A1088-737F-45CB-B68E-254E46348037}" destId="{619D679B-A015-4ECF-8348-D1034C574F40}" srcOrd="8" destOrd="0" presId="urn:microsoft.com/office/officeart/2005/8/layout/target3"/>
    <dgm:cxn modelId="{CDFDD484-E579-481C-AE1A-6931EDB5428C}" type="presParOf" srcId="{333A1088-737F-45CB-B68E-254E46348037}" destId="{322283A8-4A27-4CDA-BAE3-F381106A9174}" srcOrd="9" destOrd="0" presId="urn:microsoft.com/office/officeart/2005/8/layout/target3"/>
    <dgm:cxn modelId="{582E5203-EC2A-4685-8BF1-8B5900B34D91}" type="presParOf" srcId="{333A1088-737F-45CB-B68E-254E46348037}" destId="{FFC9F71D-1B4F-4AD9-A4A6-86ADEFC8AF5C}" srcOrd="10" destOrd="0" presId="urn:microsoft.com/office/officeart/2005/8/layout/target3"/>
    <dgm:cxn modelId="{6FE86FC6-AA93-4495-B6BF-D998F3EF16EE}" type="presParOf" srcId="{333A1088-737F-45CB-B68E-254E46348037}" destId="{25B08C86-7E15-44DC-BE7F-FFB55DD49D12}" srcOrd="11" destOrd="0" presId="urn:microsoft.com/office/officeart/2005/8/layout/target3"/>
    <dgm:cxn modelId="{BD5F9409-3945-48F4-B3AC-F8421D57BBA0}" type="presParOf" srcId="{333A1088-737F-45CB-B68E-254E46348037}" destId="{76644BE8-9D7C-4C09-B250-3D10AF48CBB7}" srcOrd="12" destOrd="0" presId="urn:microsoft.com/office/officeart/2005/8/layout/target3"/>
    <dgm:cxn modelId="{B37277D3-38ED-4F89-96D2-F4393ADC24AB}" type="presParOf" srcId="{333A1088-737F-45CB-B68E-254E46348037}" destId="{EE85B701-7295-41C0-BA7A-34D3756A2AE6}" srcOrd="13" destOrd="0" presId="urn:microsoft.com/office/officeart/2005/8/layout/target3"/>
    <dgm:cxn modelId="{CDC98A2E-758E-4789-BF39-1CC706C3B32C}" type="presParOf" srcId="{333A1088-737F-45CB-B68E-254E46348037}" destId="{8BEBB6EC-1DAA-4CAC-8A25-BC0FCBD5DBD5}" srcOrd="14" destOrd="0" presId="urn:microsoft.com/office/officeart/2005/8/layout/target3"/>
    <dgm:cxn modelId="{39D7F216-C351-4AD6-8103-E70E9D135178}" type="presParOf" srcId="{333A1088-737F-45CB-B68E-254E46348037}" destId="{AED2198E-93D5-4001-81B4-73124B309672}" srcOrd="15" destOrd="0" presId="urn:microsoft.com/office/officeart/2005/8/layout/target3"/>
    <dgm:cxn modelId="{837690E2-FC02-48BB-B5D6-E1547B13F285}" type="presParOf" srcId="{333A1088-737F-45CB-B68E-254E46348037}" destId="{2BE915AB-18AA-4053-B92C-3BFC9ED204BB}" srcOrd="16" destOrd="0" presId="urn:microsoft.com/office/officeart/2005/8/layout/target3"/>
    <dgm:cxn modelId="{F74804BA-67F8-43C9-8F93-627333DCF7D0}" type="presParOf" srcId="{333A1088-737F-45CB-B68E-254E46348037}" destId="{6BB5E863-4638-4E1D-BFDE-399D028AC4ED}" srcOrd="17" destOrd="0" presId="urn:microsoft.com/office/officeart/2005/8/layout/target3"/>
    <dgm:cxn modelId="{0BE56A1D-C415-4127-B77E-7D991630F56D}" type="presParOf" srcId="{333A1088-737F-45CB-B68E-254E46348037}" destId="{5A5FFA88-C948-4069-8E93-59FA12366E83}" srcOrd="18" destOrd="0" presId="urn:microsoft.com/office/officeart/2005/8/layout/target3"/>
    <dgm:cxn modelId="{4DE2542E-C3E8-4DC4-9597-386106B2A5D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-2496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Kletečková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NÁZEV:VY_32_INOVACE_3.2.8.1. K </a:t>
          </a:r>
          <a:r>
            <a:rPr lang="cs-CZ" sz="2000" kern="1200" dirty="0" smtClean="0"/>
            <a:t>03 Karel Jaromír Erben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Český jazyk 6. </a:t>
          </a:r>
          <a:r>
            <a:rPr lang="cs-CZ" sz="2000" kern="1200" smtClean="0"/>
            <a:t>třída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E168F-C32C-488D-9BF8-D255B59044D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E3157-7A54-47A8-9753-2651DA25D8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44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E168F-C32C-488D-9BF8-D255B59044D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E3157-7A54-47A8-9753-2651DA25D8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0160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E168F-C32C-488D-9BF8-D255B59044D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E3157-7A54-47A8-9753-2651DA25D8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0850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E168F-C32C-488D-9BF8-D255B59044D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E3157-7A54-47A8-9753-2651DA25D8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241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E168F-C32C-488D-9BF8-D255B59044D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E3157-7A54-47A8-9753-2651DA25D8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890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E168F-C32C-488D-9BF8-D255B59044D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E3157-7A54-47A8-9753-2651DA25D8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139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E168F-C32C-488D-9BF8-D255B59044D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E3157-7A54-47A8-9753-2651DA25D8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668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E168F-C32C-488D-9BF8-D255B59044D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E3157-7A54-47A8-9753-2651DA25D8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8870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E168F-C32C-488D-9BF8-D255B59044D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E3157-7A54-47A8-9753-2651DA25D8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817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E168F-C32C-488D-9BF8-D255B59044D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E3157-7A54-47A8-9753-2651DA25D8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5275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E168F-C32C-488D-9BF8-D255B59044D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E3157-7A54-47A8-9753-2651DA25D8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087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6E168F-C32C-488D-9BF8-D255B59044D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0E3157-7A54-47A8-9753-2651DA25D8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185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74872467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706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Karel Jaromír Erben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1811 Miletín – 1870 Praha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2100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Tato prezentace slouží  žákům 6. třídy v hodinách literární výchovy. Slouží jako výkladová nebo jako shrnující, bu</a:t>
            </a:r>
            <a:r>
              <a:rPr lang="cs-CZ" sz="2400" dirty="0"/>
              <a:t>ď</a:t>
            </a:r>
            <a:r>
              <a:rPr lang="cs-CZ" sz="2400" dirty="0" smtClean="0"/>
              <a:t> tedy před probíráním K. J. </a:t>
            </a:r>
            <a:r>
              <a:rPr lang="cs-CZ" sz="2400" dirty="0"/>
              <a:t>E</a:t>
            </a:r>
            <a:r>
              <a:rPr lang="cs-CZ" sz="2400" dirty="0" smtClean="0"/>
              <a:t>rbena nebo až po přečtení ukázek.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0398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Karel </a:t>
            </a:r>
            <a:r>
              <a:rPr lang="cs-CZ" sz="2400" dirty="0"/>
              <a:t>J</a:t>
            </a:r>
            <a:r>
              <a:rPr lang="cs-CZ" sz="2400" dirty="0" smtClean="0"/>
              <a:t>aromír </a:t>
            </a:r>
            <a:r>
              <a:rPr lang="cs-CZ" sz="2400" dirty="0"/>
              <a:t>E</a:t>
            </a:r>
            <a:r>
              <a:rPr lang="cs-CZ" sz="2400" dirty="0" smtClean="0"/>
              <a:t>rben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2133575"/>
            <a:ext cx="2913112" cy="37433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13781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/>
              <a:t>č</a:t>
            </a:r>
            <a:r>
              <a:rPr lang="cs-CZ" sz="2800" dirty="0" smtClean="0"/>
              <a:t>eský historik</a:t>
            </a:r>
            <a:br>
              <a:rPr lang="cs-CZ" sz="2800" dirty="0" smtClean="0"/>
            </a:br>
            <a:r>
              <a:rPr lang="cs-CZ" sz="2800" dirty="0" smtClean="0"/>
              <a:t>právník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rvní archivář Prahy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pisovatel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ásník</a:t>
            </a:r>
          </a:p>
          <a:p>
            <a:pPr marL="0" indent="0">
              <a:buNone/>
            </a:pPr>
            <a:r>
              <a:rPr lang="cs-CZ" dirty="0" smtClean="0"/>
              <a:t>překladatel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běratel pohádek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ředstavitel </a:t>
            </a:r>
            <a:r>
              <a:rPr lang="cs-CZ" u="sng" dirty="0" smtClean="0"/>
              <a:t>romantismu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2774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odiče – švec Jan, Anna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ocházel z dvojčat – bratr zemřel</a:t>
            </a:r>
          </a:p>
          <a:p>
            <a:pPr marL="0" indent="0">
              <a:buNone/>
            </a:pPr>
            <a:r>
              <a:rPr lang="cs-CZ" dirty="0" smtClean="0"/>
              <a:t>Erben často churavěl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ada výslovnosti</a:t>
            </a:r>
          </a:p>
          <a:p>
            <a:pPr marL="0" indent="0">
              <a:buNone/>
            </a:pPr>
            <a:r>
              <a:rPr lang="cs-CZ" dirty="0" smtClean="0"/>
              <a:t>Škola v Miletíně (dědeček a strýc učitelé)</a:t>
            </a:r>
          </a:p>
          <a:p>
            <a:pPr marL="0" indent="0">
              <a:buNone/>
            </a:pPr>
            <a:r>
              <a:rPr lang="cs-CZ" dirty="0" smtClean="0"/>
              <a:t>Gymnázium v Hradci Králové</a:t>
            </a:r>
          </a:p>
          <a:p>
            <a:pPr marL="0" indent="0">
              <a:buNone/>
            </a:pPr>
            <a:r>
              <a:rPr lang="cs-CZ" dirty="0" smtClean="0"/>
              <a:t>Filozofická fakulta, práva v Praze</a:t>
            </a:r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istorické a přírodovědecké zájmy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ásnické příspěvky do českých časopisů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9092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Zaměstnání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Královská česká společnost nauk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ekretář Českého muzea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rchivář města Prahy</a:t>
            </a:r>
          </a:p>
          <a:p>
            <a:pPr marL="0" indent="0">
              <a:buNone/>
            </a:pPr>
            <a:r>
              <a:rPr lang="cs-CZ" dirty="0"/>
              <a:t>ř</a:t>
            </a:r>
            <a:r>
              <a:rPr lang="cs-CZ" dirty="0" smtClean="0"/>
              <a:t>editel pomocných úřadů pražských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9643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Kytice z pověstí národních (1853, rozšířené vydání 1861)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Prostonárodní české písně a říkadla (1864)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Sto prostonárodních pohádek a pověstí (1865)</a:t>
            </a:r>
          </a:p>
        </p:txBody>
      </p:sp>
    </p:spTree>
    <p:extLst>
      <p:ext uri="{BB962C8B-B14F-4D97-AF65-F5344CB8AC3E}">
        <p14:creationId xmlns:p14="http://schemas.microsoft.com/office/powerpoint/2010/main" val="937424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Jméno Karla Jaromíra Erbena bylo umístěno pod okny Národního muzea v Praze spolu s mnoha dalšími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4343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Přátelé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Karel Hynek Mácha</a:t>
            </a:r>
          </a:p>
          <a:p>
            <a:pPr marL="0" indent="0">
              <a:buNone/>
            </a:pPr>
            <a:r>
              <a:rPr lang="cs-CZ" dirty="0" smtClean="0"/>
              <a:t>František Palacký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807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Zápis do sešitu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běratel -  Prostonárodní české písně a říkadla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ohádky </a:t>
            </a:r>
            <a:r>
              <a:rPr lang="cs-CZ" dirty="0"/>
              <a:t> </a:t>
            </a:r>
            <a:r>
              <a:rPr lang="cs-CZ" dirty="0" smtClean="0"/>
              <a:t>- např. o Zlatovlásce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ediná básnická sbírka Kytice z pověstí národních (1853) – dnes jedna z nejčtenějších českých knih</a:t>
            </a:r>
          </a:p>
          <a:p>
            <a:pPr>
              <a:buFontTx/>
              <a:buChar char="-"/>
            </a:pPr>
            <a:r>
              <a:rPr lang="cs-CZ" dirty="0" smtClean="0"/>
              <a:t> náměty z lidových pověstí</a:t>
            </a:r>
          </a:p>
          <a:p>
            <a:pPr>
              <a:buFontTx/>
              <a:buChar char="-"/>
            </a:pPr>
            <a:r>
              <a:rPr lang="cs-CZ" dirty="0" smtClean="0"/>
              <a:t> vše je dáno osudem</a:t>
            </a:r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dirty="0" smtClean="0"/>
              <a:t>každou vinu stihne trest (krutý)</a:t>
            </a:r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dirty="0" smtClean="0"/>
              <a:t>u mladších balad možnost odčinit chybu pokáním</a:t>
            </a:r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dirty="0" smtClean="0"/>
              <a:t>báseň </a:t>
            </a:r>
            <a:r>
              <a:rPr lang="cs-CZ" u="sng" dirty="0" smtClean="0"/>
              <a:t>Kytice </a:t>
            </a:r>
            <a:r>
              <a:rPr lang="cs-CZ" dirty="0" smtClean="0"/>
              <a:t>(je úvodní, vysvětluje její název lidová slovesnost = matčin odkaz dětem)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698994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Vodník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cera nedbá matčina zákazu, stihne ji krutý trest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azykové prostředky</a:t>
            </a:r>
          </a:p>
          <a:p>
            <a:pPr marL="0" indent="0">
              <a:buNone/>
            </a:pPr>
            <a:r>
              <a:rPr lang="cs-CZ" dirty="0" smtClean="0"/>
              <a:t> - neúplné věty (zelené šatky)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krátká slova (sviť, měsíčku, sviť, ať mi šije nit)</a:t>
            </a:r>
          </a:p>
          <a:p>
            <a:pPr marL="0" indent="0">
              <a:buNone/>
            </a:pPr>
            <a:r>
              <a:rPr lang="cs-CZ" dirty="0" smtClean="0"/>
              <a:t> - zvolací věty (zůstaň dnes doma, moje dcero)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pravidelný rým a rytmus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zvukomalebnost (hláska l)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zvukosled (a chceš-li mne rybou míti…)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živost a spád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0445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Polednice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na zlobivé dítě unavená matka „zavolá“ polednici - divou   ženu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atčina  vina je nepoměrně menší než ve Vodníkovi, trest je však stejně krutý – mrtvé dítě </a:t>
            </a:r>
          </a:p>
          <a:p>
            <a:pPr marL="0" indent="0">
              <a:buNone/>
            </a:pPr>
            <a:r>
              <a:rPr lang="cs-CZ" dirty="0" smtClean="0"/>
              <a:t>kdysi hrály pověry v životě lidí důležitou úlohu</a:t>
            </a:r>
          </a:p>
          <a:p>
            <a:pPr marL="0" indent="0">
              <a:buNone/>
            </a:pPr>
            <a:r>
              <a:rPr lang="cs-CZ" u="sng" dirty="0" smtClean="0"/>
              <a:t>Jazykové prostředky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neúplné věty (Poledne v tom okamžení)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krátká slova (Tu slyš: jedna – druhá – třetí)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zvolací věty (</a:t>
            </a:r>
            <a:r>
              <a:rPr lang="cs-CZ" dirty="0" err="1" smtClean="0"/>
              <a:t>Bodejž</a:t>
            </a:r>
            <a:r>
              <a:rPr lang="cs-CZ" dirty="0" smtClean="0"/>
              <a:t> jsi jen trochu málo, ty cikáně, mlčelo)</a:t>
            </a:r>
          </a:p>
          <a:p>
            <a:pPr marL="0" indent="0">
              <a:buNone/>
            </a:pPr>
            <a:r>
              <a:rPr lang="cs-CZ" dirty="0" smtClean="0"/>
              <a:t> - pravidelná rým a rytmus (střídavý)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zvukomalba (hláska l) – (zpět pohlíží blíž se plíží)</a:t>
            </a:r>
          </a:p>
          <a:p>
            <a:pPr marL="0" indent="0">
              <a:buNone/>
            </a:pPr>
            <a:r>
              <a:rPr lang="cs-CZ" dirty="0" smtClean="0"/>
              <a:t> - zvukosled (u lavice dítě stálo)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9865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Spojitost  s </a:t>
            </a:r>
            <a:r>
              <a:rPr lang="cs-CZ" sz="3200" dirty="0" smtClean="0"/>
              <a:t>hudbou, divadlem, výtvarným uměním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sbírka Kytice inspirovala divadelníka J. Suchého (muzikál)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bírka Kytice byla zfilmována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bírku Kytici ilustroval Jan Zrzavý </a:t>
            </a:r>
          </a:p>
          <a:p>
            <a:pPr marL="0" indent="0">
              <a:buNone/>
            </a:pPr>
            <a:r>
              <a:rPr lang="cs-CZ" dirty="0"/>
              <a:t>balada Vodník inspirovala hudebníky – Fibicha, Dvořáka, Martinů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2787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Text:</a:t>
            </a:r>
          </a:p>
          <a:p>
            <a:pPr marL="0" indent="0">
              <a:buNone/>
            </a:pPr>
            <a:r>
              <a:rPr lang="cs-CZ" sz="1600" dirty="0" smtClean="0"/>
              <a:t>Vlastní zdroje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Obrázek:</a:t>
            </a:r>
          </a:p>
          <a:p>
            <a:pPr marL="0" indent="0">
              <a:buNone/>
            </a:pPr>
            <a:r>
              <a:rPr lang="cs-CZ" sz="1600"/>
              <a:t>Karel </a:t>
            </a:r>
            <a:r>
              <a:rPr lang="cs-CZ" sz="1600" dirty="0" err="1" smtClean="0"/>
              <a:t>J</a:t>
            </a:r>
            <a:r>
              <a:rPr lang="cs-CZ" sz="1600" smtClean="0"/>
              <a:t>aromír </a:t>
            </a:r>
            <a:r>
              <a:rPr lang="cs-CZ" sz="1600" dirty="0"/>
              <a:t>Erben. </a:t>
            </a:r>
            <a:r>
              <a:rPr lang="cs-CZ" sz="1600" i="1" dirty="0"/>
              <a:t>Bing.com</a:t>
            </a:r>
            <a:r>
              <a:rPr lang="cs-CZ" sz="1600" dirty="0"/>
              <a:t> [online]. 2011 [cit. 2012-06-24]. Dostupné z: http://www.bing.com/images/search?q=bo%c5%beena+N%c4%9bmcov%c3%a1&amp;view=detail&amp;id=125530774110C46D893C75D24CFE8F206769AE07&amp;FORM=IDFRIR </a:t>
            </a: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14630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534</Words>
  <Application>Microsoft Office PowerPoint</Application>
  <PresentationFormat>Předvádění na obrazovce (4:3)</PresentationFormat>
  <Paragraphs>85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Karel Jaromír Erben</vt:lpstr>
      <vt:lpstr>Anotace</vt:lpstr>
      <vt:lpstr>Karel Jaromír Erben</vt:lpstr>
      <vt:lpstr>český historik právník</vt:lpstr>
      <vt:lpstr>Život</vt:lpstr>
      <vt:lpstr>Zaměstnání</vt:lpstr>
      <vt:lpstr>Dílo</vt:lpstr>
      <vt:lpstr>Prezentace aplikace PowerPoint</vt:lpstr>
      <vt:lpstr>Přátelé</vt:lpstr>
      <vt:lpstr>Zápis do sešitu</vt:lpstr>
      <vt:lpstr>Vodník</vt:lpstr>
      <vt:lpstr>Polednice</vt:lpstr>
      <vt:lpstr>Spojitost  s hudbou, divadlem, výtvarným uměním</vt:lpstr>
      <vt:lpstr>Citace: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Jaromír Erben</dc:title>
  <dc:creator>Hanka-mamka</dc:creator>
  <cp:lastModifiedBy>KLETECKOVAH</cp:lastModifiedBy>
  <cp:revision>31</cp:revision>
  <dcterms:created xsi:type="dcterms:W3CDTF">2012-02-14T21:09:13Z</dcterms:created>
  <dcterms:modified xsi:type="dcterms:W3CDTF">2012-06-25T20:17:11Z</dcterms:modified>
</cp:coreProperties>
</file>