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71" r:id="rId2"/>
    <p:sldId id="272" r:id="rId3"/>
    <p:sldId id="273" r:id="rId4"/>
    <p:sldId id="258" r:id="rId5"/>
    <p:sldId id="280" r:id="rId6"/>
    <p:sldId id="276" r:id="rId7"/>
    <p:sldId id="277" r:id="rId8"/>
    <p:sldId id="281" r:id="rId9"/>
    <p:sldId id="262" r:id="rId10"/>
    <p:sldId id="270" r:id="rId11"/>
    <p:sldId id="282" r:id="rId12"/>
    <p:sldId id="263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shop.tescoma.cz/peceni/odmerky-vahy-a-teplomery/accura/634524-kuchynske-vahy-accura-5-0-kg" TargetMode="External"/><Relationship Id="rId2" Type="http://schemas.openxmlformats.org/officeDocument/2006/relationships/hyperlink" Target="http://www.bipm.org/en/scientific/mass/pictures_mass/prototyp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e.all.biz/cs/g917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F6/08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Hmotnost, jednotky, váhy, převody.</a:t>
            </a: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„Hmotnost“.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Materiál seznámí žáky se základními vztahy mezi jednotkami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hmotnosti. Prezentace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obsahuje příklady k procvičení.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915816" y="4005064"/>
            <a:ext cx="3600400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HMOTNOST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46449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určuje množství látky v tělese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určuje se vážením pomocí vah tak, že neznámou hmotnost předmětu porovnáváme se známou hmotností závaží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Značka hmotnosti:</a:t>
            </a:r>
          </a:p>
          <a:p>
            <a:pPr lvl="0" algn="ctr">
              <a:buNone/>
              <a:defRPr/>
            </a:pPr>
            <a:r>
              <a:rPr lang="cs-CZ" sz="4800" dirty="0" smtClean="0">
                <a:latin typeface="Calibri" pitchFamily="34" charset="0"/>
                <a:cs typeface="Calibri" pitchFamily="34" charset="0"/>
              </a:rPr>
              <a:t>m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MĚŘIDLA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579608"/>
            <a:ext cx="8424936" cy="48737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3"/>
                </a:solidFill>
                <a:latin typeface="Calibri" pitchFamily="34" charset="0"/>
                <a:cs typeface="Calibri" pitchFamily="34" charset="0"/>
              </a:rPr>
              <a:t>Různé druhy vah: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laboratorní - rovnoramenné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kuchyňské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osobní…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chemeClr val="accent3"/>
                </a:solidFill>
                <a:latin typeface="Calibri" pitchFamily="34" charset="0"/>
                <a:cs typeface="Calibri" pitchFamily="34" charset="0"/>
              </a:rPr>
              <a:t>!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mezi měřidla patří i závaží</a:t>
            </a:r>
          </a:p>
          <a:p>
            <a:pPr algn="ctr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 descr="http://officeimg.vo.msecnd.net/en-us/images/MH900402852.jpg"/>
          <p:cNvPicPr>
            <a:picLocks noChangeAspect="1" noChangeArrowheads="1"/>
          </p:cNvPicPr>
          <p:nvPr/>
        </p:nvPicPr>
        <p:blipFill>
          <a:blip r:embed="rId2" cstate="print"/>
          <a:srcRect l="23261" t="16283" r="11607" b="16260"/>
          <a:stretch>
            <a:fillRect/>
          </a:stretch>
        </p:blipFill>
        <p:spPr bwMode="auto">
          <a:xfrm>
            <a:off x="5724128" y="836712"/>
            <a:ext cx="3222105" cy="3337179"/>
          </a:xfrm>
          <a:prstGeom prst="rect">
            <a:avLst/>
          </a:prstGeom>
          <a:noFill/>
        </p:spPr>
      </p:pic>
      <p:pic>
        <p:nvPicPr>
          <p:cNvPr id="6152" name="Picture 8" descr="http://officeimg.vo.msecnd.net/en-us/images/MH900337262.jpg"/>
          <p:cNvPicPr>
            <a:picLocks noChangeAspect="1" noChangeArrowheads="1"/>
          </p:cNvPicPr>
          <p:nvPr/>
        </p:nvPicPr>
        <p:blipFill>
          <a:blip r:embed="rId3" cstate="print"/>
          <a:srcRect t="13957" b="16260"/>
          <a:stretch>
            <a:fillRect/>
          </a:stretch>
        </p:blipFill>
        <p:spPr bwMode="auto">
          <a:xfrm>
            <a:off x="5724128" y="4365104"/>
            <a:ext cx="3125291" cy="2180942"/>
          </a:xfrm>
          <a:prstGeom prst="rect">
            <a:avLst/>
          </a:prstGeom>
          <a:noFill/>
        </p:spPr>
      </p:pic>
      <p:pic>
        <p:nvPicPr>
          <p:cNvPr id="6156" name="Picture 12" descr="http://de.all.biz/img/de/catalog/9175.jpeg"/>
          <p:cNvPicPr>
            <a:picLocks noChangeAspect="1" noChangeArrowheads="1"/>
          </p:cNvPicPr>
          <p:nvPr/>
        </p:nvPicPr>
        <p:blipFill>
          <a:blip r:embed="rId4" cstate="print"/>
          <a:srcRect b="10812"/>
          <a:stretch>
            <a:fillRect/>
          </a:stretch>
        </p:blipFill>
        <p:spPr bwMode="auto">
          <a:xfrm>
            <a:off x="971600" y="3717032"/>
            <a:ext cx="2039935" cy="2088232"/>
          </a:xfrm>
          <a:prstGeom prst="rect">
            <a:avLst/>
          </a:prstGeom>
          <a:noFill/>
        </p:spPr>
      </p:pic>
      <p:pic>
        <p:nvPicPr>
          <p:cNvPr id="6154" name="Picture 10" descr="http://www1.tescoma.com/images/zbozi/634524.jpg"/>
          <p:cNvPicPr>
            <a:picLocks noChangeAspect="1" noChangeArrowheads="1"/>
          </p:cNvPicPr>
          <p:nvPr/>
        </p:nvPicPr>
        <p:blipFill>
          <a:blip r:embed="rId5" cstate="print"/>
          <a:srcRect l="33352" t="6670" r="31072" b="6613"/>
          <a:stretch>
            <a:fillRect/>
          </a:stretch>
        </p:blipFill>
        <p:spPr bwMode="auto">
          <a:xfrm>
            <a:off x="3419872" y="2636912"/>
            <a:ext cx="2245173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 r="1848"/>
          <a:stretch>
            <a:fillRect/>
          </a:stretch>
        </p:blipFill>
        <p:spPr bwMode="auto">
          <a:xfrm>
            <a:off x="5140031" y="1700808"/>
            <a:ext cx="3824457" cy="4851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JEDNOTKY HMOTNOSTI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08912" cy="472971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základní jednotka: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kilogram - kg</a:t>
            </a:r>
          </a:p>
          <a:p>
            <a:pPr algn="ctr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endParaRPr lang="cs-CZ" baseline="30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4067944" y="2852936"/>
            <a:ext cx="504056" cy="504056"/>
          </a:xfrm>
          <a:prstGeom prst="downArrow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717032"/>
            <a:ext cx="45720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1kg je roven hmotnosti mezinárodního prototypu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          ve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tvaru válce s výškou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                a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průměrem 39 mm </a:t>
            </a:r>
          </a:p>
          <a:p>
            <a:pPr algn="ctr"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(uložen v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Sévres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u Paříže)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Násobky a díly kilogramu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1772816"/>
          <a:ext cx="7776863" cy="23118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1"/>
                <a:gridCol w="1175482"/>
                <a:gridCol w="3433030"/>
              </a:tblGrid>
              <a:tr h="691262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483883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tuna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t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1t = 1000kg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483883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gram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g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1kg = 1000g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645227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miligram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mg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1kg = 1000 000 mg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4437112"/>
            <a:ext cx="8424936" cy="223224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v maloobchodě s potravinami používáme dekagram</a:t>
            </a:r>
          </a:p>
          <a:p>
            <a:pPr algn="ctr">
              <a:buNone/>
            </a:pPr>
            <a:r>
              <a:rPr lang="cs-CZ" sz="26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dag (častěji zastaralé dkg): 1kg = 100dag</a:t>
            </a:r>
          </a:p>
          <a:p>
            <a:pPr algn="ctr"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pro určování hmotnosti stavebních hmot používáme  metrický cent, tzv. „metrák“</a:t>
            </a:r>
          </a:p>
          <a:p>
            <a:pPr algn="ctr">
              <a:buNone/>
            </a:pPr>
            <a:r>
              <a:rPr lang="cs-CZ" sz="26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1q = 100kg</a:t>
            </a:r>
          </a:p>
          <a:p>
            <a:pPr algn="ctr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endParaRPr lang="cs-CZ" baseline="30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352928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Vztahy mezi jednotkami hmotnosti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1" y="3717032"/>
          <a:ext cx="806490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</a:tblGrid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t</a:t>
                      </a:r>
                      <a:endParaRPr lang="cs-CZ" sz="3200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q</a:t>
                      </a:r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kg</a:t>
                      </a:r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dag</a:t>
                      </a:r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g</a:t>
                      </a:r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  <a:cs typeface="Calibri" pitchFamily="34" charset="0"/>
                        </a:rPr>
                        <a:t>mg</a:t>
                      </a:r>
                      <a:endParaRPr lang="cs-CZ" sz="32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0" name="Obdélník 29"/>
          <p:cNvSpPr/>
          <p:nvPr/>
        </p:nvSpPr>
        <p:spPr>
          <a:xfrm>
            <a:off x="4788024" y="2780928"/>
            <a:ext cx="6960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331640" y="2636912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788024" y="4797152"/>
            <a:ext cx="731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75656" y="4941168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2" name="Arc 23"/>
          <p:cNvSpPr>
            <a:spLocks/>
          </p:cNvSpPr>
          <p:nvPr/>
        </p:nvSpPr>
        <p:spPr bwMode="auto">
          <a:xfrm rot="8146094">
            <a:off x="1195333" y="3637357"/>
            <a:ext cx="1712772" cy="154396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Arc 23"/>
          <p:cNvSpPr>
            <a:spLocks/>
          </p:cNvSpPr>
          <p:nvPr/>
        </p:nvSpPr>
        <p:spPr bwMode="auto">
          <a:xfrm rot="8146094">
            <a:off x="5017764" y="4048086"/>
            <a:ext cx="620637" cy="70445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Arc 23"/>
          <p:cNvSpPr>
            <a:spLocks/>
          </p:cNvSpPr>
          <p:nvPr/>
        </p:nvSpPr>
        <p:spPr bwMode="auto">
          <a:xfrm rot="8146094" flipH="1" flipV="1">
            <a:off x="1247994" y="2818526"/>
            <a:ext cx="1607454" cy="165214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Arc 23"/>
          <p:cNvSpPr>
            <a:spLocks/>
          </p:cNvSpPr>
          <p:nvPr/>
        </p:nvSpPr>
        <p:spPr bwMode="auto">
          <a:xfrm rot="8146094" flipH="1" flipV="1">
            <a:off x="4998517" y="3348513"/>
            <a:ext cx="659131" cy="66491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779914" y="2637760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923930" y="4942016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7" name="Arc 23"/>
          <p:cNvSpPr>
            <a:spLocks/>
          </p:cNvSpPr>
          <p:nvPr/>
        </p:nvSpPr>
        <p:spPr bwMode="auto">
          <a:xfrm rot="8146094">
            <a:off x="3643607" y="3638205"/>
            <a:ext cx="1712772" cy="154396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Arc 23"/>
          <p:cNvSpPr>
            <a:spLocks/>
          </p:cNvSpPr>
          <p:nvPr/>
        </p:nvSpPr>
        <p:spPr bwMode="auto">
          <a:xfrm rot="8146094" flipH="1" flipV="1">
            <a:off x="3696268" y="2819374"/>
            <a:ext cx="1607454" cy="165214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228183" y="2666283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372199" y="4970539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7" name="Arc 23"/>
          <p:cNvSpPr>
            <a:spLocks/>
          </p:cNvSpPr>
          <p:nvPr/>
        </p:nvSpPr>
        <p:spPr bwMode="auto">
          <a:xfrm rot="8146094">
            <a:off x="6091876" y="3666728"/>
            <a:ext cx="1712772" cy="154396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Arc 23"/>
          <p:cNvSpPr>
            <a:spLocks/>
          </p:cNvSpPr>
          <p:nvPr/>
        </p:nvSpPr>
        <p:spPr bwMode="auto">
          <a:xfrm rot="8146094" flipH="1" flipV="1">
            <a:off x="6144537" y="2847897"/>
            <a:ext cx="1607454" cy="165214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979712" y="2924944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979712" y="4581128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1" name="Arc 23"/>
          <p:cNvSpPr>
            <a:spLocks/>
          </p:cNvSpPr>
          <p:nvPr/>
        </p:nvSpPr>
        <p:spPr bwMode="auto">
          <a:xfrm rot="8146094">
            <a:off x="1906307" y="3837807"/>
            <a:ext cx="1082914" cy="105544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Arc 23"/>
          <p:cNvSpPr>
            <a:spLocks/>
          </p:cNvSpPr>
          <p:nvPr/>
        </p:nvSpPr>
        <p:spPr bwMode="auto">
          <a:xfrm rot="8146094" flipH="1" flipV="1">
            <a:off x="1917059" y="3122097"/>
            <a:ext cx="1061411" cy="107753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563888" y="2960784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635896" y="4616968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5" name="Arc 23"/>
          <p:cNvSpPr>
            <a:spLocks/>
          </p:cNvSpPr>
          <p:nvPr/>
        </p:nvSpPr>
        <p:spPr bwMode="auto">
          <a:xfrm rot="8146094">
            <a:off x="3490483" y="3801121"/>
            <a:ext cx="1082914" cy="105544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Arc 23"/>
          <p:cNvSpPr>
            <a:spLocks/>
          </p:cNvSpPr>
          <p:nvPr/>
        </p:nvSpPr>
        <p:spPr bwMode="auto">
          <a:xfrm rot="8146094" flipH="1" flipV="1">
            <a:off x="3501235" y="3157937"/>
            <a:ext cx="1061411" cy="107753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xit" presetSubtype="5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8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3" presetClass="exit" presetSubtype="5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8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9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9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1" grpId="1"/>
      <p:bldP spid="38" grpId="0"/>
      <p:bldP spid="39" grpId="0"/>
      <p:bldP spid="39" grpId="1"/>
      <p:bldP spid="22" grpId="0" animBg="1"/>
      <p:bldP spid="22" grpId="1" animBg="1"/>
      <p:bldP spid="24" grpId="0" animBg="1"/>
      <p:bldP spid="27" grpId="0" animBg="1"/>
      <p:bldP spid="27" grpId="1" animBg="1"/>
      <p:bldP spid="32" grpId="0" animBg="1"/>
      <p:bldP spid="45" grpId="0"/>
      <p:bldP spid="45" grpId="1"/>
      <p:bldP spid="46" grpId="0"/>
      <p:bldP spid="46" grpId="1"/>
      <p:bldP spid="47" grpId="0" animBg="1"/>
      <p:bldP spid="47" grpId="1" animBg="1"/>
      <p:bldP spid="48" grpId="0" animBg="1"/>
      <p:bldP spid="48" grpId="1" animBg="1"/>
      <p:bldP spid="49" grpId="0"/>
      <p:bldP spid="49" grpId="1"/>
      <p:bldP spid="50" grpId="0"/>
      <p:bldP spid="50" grpId="1"/>
      <p:bldP spid="57" grpId="0" animBg="1"/>
      <p:bldP spid="57" grpId="1" animBg="1"/>
      <p:bldP spid="58" grpId="0" animBg="1"/>
      <p:bldP spid="58" grpId="1" animBg="1"/>
      <p:bldP spid="59" grpId="0"/>
      <p:bldP spid="60" grpId="0"/>
      <p:bldP spid="61" grpId="0" animBg="1"/>
      <p:bldP spid="62" grpId="0" animBg="1"/>
      <p:bldP spid="63" grpId="0"/>
      <p:bldP spid="64" grpId="0"/>
      <p:bldP spid="65" grpId="0" animBg="1"/>
      <p:bldP spid="6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67640"/>
            <a:ext cx="8363272" cy="47297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Hmotnost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určuje množství látky v tělese</a:t>
            </a: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fyzikální veličina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hmotnost</a:t>
            </a: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značka: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jednotka: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kg (kilogram)</a:t>
            </a: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měřidlo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váhy (různé druhy – laboratorní, kuchyňské, 		          osobní…)</a:t>
            </a:r>
          </a:p>
          <a:p>
            <a:pPr lvl="5" algn="just"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	</a:t>
            </a:r>
            <a:r>
              <a:rPr lang="cs-CZ" sz="28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! mezi měřidla patří i závaží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363272" cy="4729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Násobky a díly kilogramu: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2204864"/>
          <a:ext cx="6408711" cy="31153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1491408"/>
                <a:gridCol w="2829071"/>
              </a:tblGrid>
              <a:tr h="676919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6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6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6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2419"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tuna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t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1t = 1000kg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2419"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metrický cent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q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1q = 100kg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2419"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dekagram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dag (dkg)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1kg = 100dag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2419"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gram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g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1kg = 1000g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2419"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miligram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mg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1kg = 1000 000 mg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28357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450 g =</a:t>
            </a:r>
            <a:r>
              <a:rPr lang="cs-CZ" sz="11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            mg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80 t =	            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dag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35,8 dag =             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mg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4,25 kg =                 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12 mg =  	  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        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g</a:t>
            </a:r>
          </a:p>
          <a:p>
            <a:pPr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5"/>
            <a:ext cx="4038600" cy="28357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16854 dag =             t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1566 g =                   kg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14346 mg =             dag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6,5 t =                       g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15 kg =               	      g</a:t>
            </a:r>
          </a:p>
          <a:p>
            <a:pPr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835696" y="2260029"/>
            <a:ext cx="1656184" cy="520899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450 000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619672" y="2836093"/>
            <a:ext cx="208823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8 000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123728" y="3356992"/>
            <a:ext cx="1656184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358 000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51720" y="3861048"/>
            <a:ext cx="1584176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0,00425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23728" y="4437112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0,012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660232" y="2332037"/>
            <a:ext cx="1440160" cy="520899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0,16854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660232" y="2836093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1,566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660232" y="3340149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1,4346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580112" y="3861048"/>
            <a:ext cx="2592288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6 500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156176" y="4365104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15 000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na webu Office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Online: www.office.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microsoft.com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bipm.org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en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scientific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mass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pictures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_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mass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/prototype.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html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http://eshop.tescoma.cz/peceni/odmerky-vahy-a-teplomery/accura/634524-kuchynske-vahy-accura-5-0-kg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4"/>
              </a:rPr>
              <a:t>http://www.de.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4"/>
              </a:rPr>
              <a:t>all.biz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4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4"/>
              </a:rPr>
              <a:t>cs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4"/>
              </a:rPr>
              <a:t>/g9175/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812</TotalTime>
  <Words>312</Words>
  <Application>Microsoft Office PowerPoint</Application>
  <PresentationFormat>Předvádění na obrazovce (4:3)</PresentationFormat>
  <Paragraphs>163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HMOTNOST</vt:lpstr>
      <vt:lpstr>MĚŘIDLA</vt:lpstr>
      <vt:lpstr>JEDNOTKY HMOTNOSTI</vt:lpstr>
      <vt:lpstr>Násobky a díly kilogramu</vt:lpstr>
      <vt:lpstr>Vztahy mezi jednotkami hmotnosti</vt:lpstr>
      <vt:lpstr>ZÁPISKY</vt:lpstr>
      <vt:lpstr>Snímek 10</vt:lpstr>
      <vt:lpstr>Příklady k procvičení: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Dum</cp:lastModifiedBy>
  <cp:revision>88</cp:revision>
  <dcterms:created xsi:type="dcterms:W3CDTF">2012-01-03T20:22:29Z</dcterms:created>
  <dcterms:modified xsi:type="dcterms:W3CDTF">2012-06-26T13:52:38Z</dcterms:modified>
</cp:coreProperties>
</file>