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3"/>
  </p:handoutMasterIdLst>
  <p:sldIdLst>
    <p:sldId id="271" r:id="rId2"/>
    <p:sldId id="272" r:id="rId3"/>
    <p:sldId id="273" r:id="rId4"/>
    <p:sldId id="258" r:id="rId5"/>
    <p:sldId id="284" r:id="rId6"/>
    <p:sldId id="289" r:id="rId7"/>
    <p:sldId id="290" r:id="rId8"/>
    <p:sldId id="285" r:id="rId9"/>
    <p:sldId id="287" r:id="rId10"/>
    <p:sldId id="292" r:id="rId11"/>
    <p:sldId id="291" r:id="rId12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374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.all.biz/cs/g9175/" TargetMode="External"/><Relationship Id="rId2" Type="http://schemas.openxmlformats.org/officeDocument/2006/relationships/hyperlink" Target="http://www.vahy.sk/sada-zavazi-p-186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</a:t>
            </a:r>
            <a:r>
              <a:rPr lang="cs-CZ" b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:  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F6/10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Hmotnost pevného a kapalného tělesa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Hmotnost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vážení, závaží,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rovnoramenné </a:t>
            </a:r>
            <a:r>
              <a:rPr lang="cs-CZ" sz="2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váhy.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„Hmotnost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pevného a kapalného tělesa“. Materiál seznámí žáky s postupem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při stanovení hmotnosti tělesa pomocí rovnoramenných vah.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www.vahy.sk/oscthumb.php?src=/images/zavazie_P.jpg&amp;w=800&amp;h=600&amp;fltr%5b%5d=wmt|Vahy.sk|15|C|000000|arial.ttf|20|0|0&amp;f=jpg&amp;q=95&amp;zc=1&amp;hash=95323ad9a0018a87b2bf74eb5ababf75"/>
          <p:cNvPicPr>
            <a:picLocks noChangeAspect="1" noChangeArrowheads="1"/>
          </p:cNvPicPr>
          <p:nvPr/>
        </p:nvPicPr>
        <p:blipFill>
          <a:blip r:embed="rId2" cstate="print"/>
          <a:srcRect b="5039"/>
          <a:stretch>
            <a:fillRect/>
          </a:stretch>
        </p:blipFill>
        <p:spPr bwMode="auto">
          <a:xfrm flipH="1">
            <a:off x="4355976" y="3514288"/>
            <a:ext cx="4632176" cy="329908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VÁŽENÍ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72816"/>
            <a:ext cx="8363272" cy="4464496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při měření hmotnosti tělesa porovnáváme neznámou hmotnost tělesa se známou hmotností závaží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 	</a:t>
            </a: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závaží je těleso z určitého kovu na kterém je vyznačena jeho hmotnost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12" descr="http://de.all.biz/img/de/catalog/9175.jpeg"/>
          <p:cNvPicPr>
            <a:picLocks noChangeAspect="1" noChangeArrowheads="1"/>
          </p:cNvPicPr>
          <p:nvPr/>
        </p:nvPicPr>
        <p:blipFill>
          <a:blip r:embed="rId3" cstate="print"/>
          <a:srcRect b="10812"/>
          <a:stretch>
            <a:fillRect/>
          </a:stretch>
        </p:blipFill>
        <p:spPr bwMode="auto">
          <a:xfrm>
            <a:off x="1763688" y="4365104"/>
            <a:ext cx="2039935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Nastavení vah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72816"/>
            <a:ext cx="8363272" cy="4464496"/>
          </a:xfrm>
        </p:spPr>
        <p:txBody>
          <a:bodyPr>
            <a:normAutofit/>
          </a:bodyPr>
          <a:lstStyle/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pomocí stavěcích šroubů nastavíme váhy do vodorovné polohy</a:t>
            </a:r>
          </a:p>
          <a:p>
            <a:pPr marL="624078" indent="-514350"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(kontrolujeme olovnicí na sloupku vah nebo libelou)</a:t>
            </a:r>
          </a:p>
          <a:p>
            <a:pPr marL="624078" indent="-514350"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 startAt="2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kontrolním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odaretováním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ověříme správnou funkci vah</a:t>
            </a:r>
          </a:p>
          <a:p>
            <a:pPr marL="624078" indent="-514350" algn="just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(jazýček se kývá okolo střední čárky stupnice a jeho výchylky jsou na obě strany stejné)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06016"/>
            <a:ext cx="8820472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POSTUP PŘI MĚŘENÍ HMOTNOSTI TĚLESA</a:t>
            </a:r>
            <a:endParaRPr lang="cs-CZ" sz="3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916832"/>
            <a:ext cx="8363272" cy="4608512"/>
          </a:xfrm>
        </p:spPr>
        <p:txBody>
          <a:bodyPr>
            <a:normAutofit/>
          </a:bodyPr>
          <a:lstStyle/>
          <a:p>
            <a:pPr marL="624078" indent="-514350" algn="just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malá závaží přenášíme ze sady na misku a zpět pinzetou, ne rukou</a:t>
            </a:r>
          </a:p>
          <a:p>
            <a:pPr marL="624078" indent="-514350" algn="just">
              <a:buFont typeface="+mj-lt"/>
              <a:buAutoNum type="arabicPeriod"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před každou změnou váhy aretujeme</a:t>
            </a:r>
          </a:p>
          <a:p>
            <a:pPr marL="624078" indent="-514350" algn="just">
              <a:buFont typeface="+mj-lt"/>
              <a:buAutoNum type="arabicPeriod"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těleso, jehož hmotnost zjišťujeme, položíme na levou misku vah a pokusíme se odhadnout jeho hmotnost</a:t>
            </a:r>
          </a:p>
          <a:p>
            <a:pPr marL="624078" indent="-514350" algn="just">
              <a:buFont typeface="+mj-lt"/>
              <a:buAutoNum type="arabicPeriod"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ze sady vybereme vhodné závaží a položíme je na pravou misku vah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268760"/>
            <a:ext cx="8363272" cy="5544616"/>
          </a:xfrm>
        </p:spPr>
        <p:txBody>
          <a:bodyPr>
            <a:normAutofit/>
          </a:bodyPr>
          <a:lstStyle/>
          <a:p>
            <a:pPr marL="624078" indent="-514350" algn="just">
              <a:buFont typeface="+mj-lt"/>
              <a:buAutoNum type="arabicPeriod" startAt="5"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odaretujeme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(odjistíme) váhy</a:t>
            </a:r>
          </a:p>
          <a:p>
            <a:pPr marL="624078" indent="-514350" algn="just">
              <a:buNone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 marL="1181862" lvl="2" indent="-514350" algn="just">
              <a:buClr>
                <a:schemeClr val="accent3"/>
              </a:buClr>
              <a:buFont typeface="+mj-lt"/>
              <a:buAutoNum type="alphaLcParenR"/>
            </a:pP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miska se závažím klesne    </a:t>
            </a:r>
          </a:p>
          <a:p>
            <a:pPr marL="1181862" lvl="2" indent="-514350" algn="just">
              <a:buClr>
                <a:schemeClr val="accent3"/>
              </a:buClr>
              <a:buNone/>
            </a:pP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	hmotnost závaží je větší než hmotnost tělesa    </a:t>
            </a:r>
          </a:p>
          <a:p>
            <a:pPr marL="1181862" lvl="2" indent="-514350" algn="just">
              <a:buClr>
                <a:schemeClr val="accent3"/>
              </a:buClr>
              <a:buNone/>
            </a:pP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	(po aretaci snížíme hmotnost závaží)</a:t>
            </a:r>
          </a:p>
          <a:p>
            <a:pPr marL="1181862" lvl="2" indent="-514350" algn="just">
              <a:buClr>
                <a:schemeClr val="accent3"/>
              </a:buClr>
              <a:buNone/>
            </a:pPr>
            <a:r>
              <a:rPr lang="cs-CZ" sz="11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 marL="1181862" lvl="2" indent="-514350" algn="just">
              <a:buClr>
                <a:schemeClr val="accent3"/>
              </a:buClr>
              <a:buFont typeface="+mj-lt"/>
              <a:buAutoNum type="alphaLcParenR" startAt="2"/>
            </a:pP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miska s tělesem klesne    </a:t>
            </a:r>
          </a:p>
          <a:p>
            <a:pPr marL="1181862" lvl="2" indent="-514350" algn="just">
              <a:buClr>
                <a:schemeClr val="accent3"/>
              </a:buClr>
              <a:buNone/>
            </a:pPr>
            <a:r>
              <a:rPr lang="cs-CZ" sz="26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	hmotnost tělesa je větší než hmotnost závaží   	(po aretaci přidáme další závaží)</a:t>
            </a:r>
          </a:p>
          <a:p>
            <a:pPr marL="1181862" lvl="2" indent="-514350" algn="just">
              <a:buClr>
                <a:schemeClr val="accent3"/>
              </a:buCl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marL="624078" indent="-514350" algn="just">
              <a:buFont typeface="+mj-lt"/>
              <a:buAutoNum type="arabicPeriod" startAt="6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po vyvážení vah určíme hmotnost tělesa 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součtem hmotností všech závaží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691680" y="2420888"/>
            <a:ext cx="504056" cy="36004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691680" y="3933056"/>
            <a:ext cx="504056" cy="36004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HMOTNOST KAPALNÉHO TĚLESA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772816"/>
            <a:ext cx="8363272" cy="4896544"/>
          </a:xfrm>
        </p:spPr>
        <p:txBody>
          <a:bodyPr>
            <a:normAutofit/>
          </a:bodyPr>
          <a:lstStyle/>
          <a:p>
            <a:pPr marL="624078" indent="-514350" algn="just">
              <a:buFont typeface="+mj-lt"/>
              <a:buAutoNum type="arabicPeriod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na levou misku postavíme suchou nádobu a váhy vyvážíme (např. pomocí drobných broků)</a:t>
            </a:r>
          </a:p>
          <a:p>
            <a:pPr marL="624078" indent="-514350" algn="just">
              <a:buFont typeface="+mj-lt"/>
              <a:buAutoNum type="arabicPeriod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do nádoby nalijeme kapalinu</a:t>
            </a:r>
          </a:p>
          <a:p>
            <a:pPr marL="624078" indent="-514350"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marL="624078" indent="-514350" algn="just">
              <a:buFont typeface="+mj-lt"/>
              <a:buAutoNum type="arabicPeriod" startAt="4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dále postupujeme stejným způsobem jako u měření hmotnosti pevného tělesa	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lvl="0" algn="ctr">
              <a:buNone/>
              <a:defRPr/>
            </a:pPr>
            <a:endParaRPr lang="cs-CZ" sz="4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363272" cy="518457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Měření hmotnosti tělesa</a:t>
            </a:r>
            <a:endParaRPr lang="cs-CZ" sz="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ClrTx/>
              <a:buFont typeface="Calibri" pitchFamily="34" charset="0"/>
              <a:buChar char="–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váhy nastavíme do vodorovné polohy (pomocí stavěcích šroubů)</a:t>
            </a:r>
          </a:p>
          <a:p>
            <a:pPr algn="just">
              <a:buClrTx/>
              <a:buFont typeface="Calibri" pitchFamily="34" charset="0"/>
              <a:buChar char="–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kontrolním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odaretováním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ověříme správnou funkci vah</a:t>
            </a:r>
            <a:endParaRPr lang="cs-CZ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ClrTx/>
              <a:buFont typeface="Calibri" pitchFamily="34" charset="0"/>
              <a:buChar char="–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malá závaží přenášíme pinzetou</a:t>
            </a:r>
          </a:p>
          <a:p>
            <a:pPr algn="just">
              <a:buClrTx/>
              <a:buFont typeface="Calibri" pitchFamily="34" charset="0"/>
              <a:buChar char="–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před každou změnou váhy aretujeme</a:t>
            </a: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ClrTx/>
              <a:buFont typeface="+mj-lt"/>
              <a:buAutoNum type="arabicPeriod"/>
            </a:pP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hmotnost pevného tělesa:</a:t>
            </a:r>
          </a:p>
          <a:p>
            <a:pPr marL="624078" indent="-514350" algn="just">
              <a:buNone/>
            </a:pPr>
            <a:endParaRPr lang="cs-CZ" sz="1600" b="1" u="sng" dirty="0" smtClean="0">
              <a:latin typeface="Calibri" pitchFamily="34" charset="0"/>
              <a:cs typeface="Calibri" pitchFamily="34" charset="0"/>
            </a:endParaRPr>
          </a:p>
          <a:p>
            <a:pPr lvl="2" algn="just">
              <a:buClrTx/>
              <a:buFont typeface="Calibri" pitchFamily="34" charset="0"/>
              <a:buChar char="–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na levou misku dáme těleso, na pravou misku závaží</a:t>
            </a:r>
          </a:p>
          <a:p>
            <a:pPr lvl="1" algn="just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1181862" lvl="2" indent="-514350" algn="just">
              <a:buClrTx/>
              <a:buFont typeface="+mj-lt"/>
              <a:buAutoNum type="alphaLcParenR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miska se závažím klesne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  <a:sym typeface="Symbol"/>
              </a:rPr>
              <a:t> </a:t>
            </a:r>
            <a:r>
              <a:rPr lang="cs-CZ" sz="2800" b="1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závaží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  <a:sym typeface="Symbol"/>
              </a:rPr>
              <a:t> </a:t>
            </a:r>
            <a:r>
              <a:rPr lang="cs-CZ" sz="2800" b="1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  <a:sym typeface="Symbol"/>
              </a:rPr>
              <a:t>m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tělesa    </a:t>
            </a:r>
          </a:p>
          <a:p>
            <a:pPr marL="1181862" lvl="2" indent="-514350" algn="just">
              <a:buClrTx/>
              <a:buNone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(snížíme hmotnost závaží)</a:t>
            </a:r>
          </a:p>
          <a:p>
            <a:pPr marL="1181862" lvl="2" indent="-514350" algn="just">
              <a:buClrTx/>
              <a:buFont typeface="+mj-lt"/>
              <a:buAutoNum type="alphaLcParenR" startAt="2"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miska s tělesem klesne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  <a:sym typeface="Symbol"/>
              </a:rPr>
              <a:t> </a:t>
            </a:r>
            <a:r>
              <a:rPr lang="cs-CZ" sz="2800" b="1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závaží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  <a:sym typeface="Symbol"/>
              </a:rPr>
              <a:t> </a:t>
            </a:r>
            <a:r>
              <a:rPr lang="cs-CZ" sz="2800" b="1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  <a:sym typeface="Symbol"/>
              </a:rPr>
              <a:t>m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tělesa   </a:t>
            </a:r>
          </a:p>
          <a:p>
            <a:pPr marL="1181862" lvl="2" indent="-514350" algn="just">
              <a:buClrTx/>
              <a:buNone/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(přidáme další závaží)</a:t>
            </a:r>
          </a:p>
          <a:p>
            <a:pPr marL="1181862" lvl="2" indent="-514350" algn="just">
              <a:buClrTx/>
              <a:buNone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marL="1181862" lvl="2" indent="-514350" algn="just">
              <a:buClrTx/>
              <a:buNone/>
            </a:pPr>
            <a:endParaRPr lang="cs-CZ" sz="26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1181862" lvl="2" indent="-514350" algn="just">
              <a:buClrTx/>
              <a:buNone/>
            </a:pPr>
            <a:endParaRPr lang="cs-CZ" sz="26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1181862" lvl="2" indent="-514350" algn="just">
              <a:buClr>
                <a:schemeClr val="accent3"/>
              </a:buCl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363272" cy="5517232"/>
          </a:xfrm>
        </p:spPr>
        <p:txBody>
          <a:bodyPr>
            <a:normAutofit/>
          </a:bodyPr>
          <a:lstStyle/>
          <a:p>
            <a:pPr marL="624078" indent="-514350" algn="just">
              <a:buClrTx/>
              <a:buNone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!!! hmotnost tělesa = součet hmotností všech závaží na misce</a:t>
            </a:r>
          </a:p>
          <a:p>
            <a:pPr marL="624078" indent="-514350" algn="just">
              <a:buClrTx/>
              <a:buFont typeface="+mj-lt"/>
              <a:buAutoNum type="arabicPeriod" startAt="2"/>
            </a:pPr>
            <a:endParaRPr lang="cs-CZ" sz="2400" b="1" u="sng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ClrTx/>
              <a:buFont typeface="+mj-lt"/>
              <a:buAutoNum type="arabicPeriod" startAt="2"/>
            </a:pPr>
            <a:r>
              <a:rPr lang="cs-CZ" sz="2400" b="1" u="sng" dirty="0" smtClean="0">
                <a:latin typeface="Calibri" pitchFamily="34" charset="0"/>
                <a:cs typeface="Calibri" pitchFamily="34" charset="0"/>
              </a:rPr>
              <a:t>Hmotnost kapalného tělesa:</a:t>
            </a:r>
          </a:p>
          <a:p>
            <a:pPr marL="624078" indent="-514350" algn="just">
              <a:buNone/>
            </a:pPr>
            <a:endParaRPr lang="cs-CZ" sz="1200" b="1" u="sng" dirty="0" smtClean="0">
              <a:latin typeface="Calibri" pitchFamily="34" charset="0"/>
              <a:cs typeface="Calibri" pitchFamily="34" charset="0"/>
            </a:endParaRPr>
          </a:p>
          <a:p>
            <a:pPr lvl="2" algn="just">
              <a:buClrTx/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na levou misku postavíme suchou nádobu a váhy vyvážíme (např. pomocí drobných broků)</a:t>
            </a:r>
          </a:p>
          <a:p>
            <a:pPr lvl="2" algn="just">
              <a:buClrTx/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do nádoby nalijeme kapalinu</a:t>
            </a:r>
          </a:p>
          <a:p>
            <a:pPr lvl="2" algn="just">
              <a:buClrTx/>
              <a:buFont typeface="Calibri" pitchFamily="34" charset="0"/>
              <a:buChar char="–"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dále postupujeme stejně jako u měření hmotnosti pevného tělesa	</a:t>
            </a:r>
          </a:p>
          <a:p>
            <a:pPr marL="1181862" lvl="2" indent="-514350" algn="just">
              <a:buClrTx/>
              <a:buNone/>
            </a:pPr>
            <a:endParaRPr lang="cs-CZ" sz="26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1181862" lvl="2" indent="-514350" algn="just">
              <a:buClr>
                <a:schemeClr val="accent3"/>
              </a:buClr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vahy.sk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/sada-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zavazi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-p-186.html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http://www.de.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all.biz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cs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/g9175/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960</TotalTime>
  <Words>186</Words>
  <Application>Microsoft Office PowerPoint</Application>
  <PresentationFormat>Předvádění na obrazovce (4:3)</PresentationFormat>
  <Paragraphs>122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Výukový materiál </vt:lpstr>
      <vt:lpstr>Snímek 2</vt:lpstr>
      <vt:lpstr>Snímek 3</vt:lpstr>
      <vt:lpstr>VÁŽENÍ</vt:lpstr>
      <vt:lpstr>Nastavení vah</vt:lpstr>
      <vt:lpstr>POSTUP PŘI MĚŘENÍ HMOTNOSTI TĚLESA</vt:lpstr>
      <vt:lpstr>Snímek 7</vt:lpstr>
      <vt:lpstr>HMOTNOST KAPALNÉHO TĚLESA</vt:lpstr>
      <vt:lpstr>ZÁPISKY</vt:lpstr>
      <vt:lpstr>Snímek 10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105</cp:revision>
  <dcterms:created xsi:type="dcterms:W3CDTF">2012-01-03T20:22:29Z</dcterms:created>
  <dcterms:modified xsi:type="dcterms:W3CDTF">2012-05-30T19:00:51Z</dcterms:modified>
</cp:coreProperties>
</file>