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2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6" r:id="rId12"/>
    <p:sldId id="267" r:id="rId13"/>
    <p:sldId id="269" r:id="rId14"/>
    <p:sldId id="270" r:id="rId15"/>
    <p:sldId id="271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7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21" autoAdjust="0"/>
    <p:restoredTop sz="94671" autoAdjust="0"/>
  </p:normalViewPr>
  <p:slideViewPr>
    <p:cSldViewPr>
      <p:cViewPr>
        <p:scale>
          <a:sx n="60" d="100"/>
          <a:sy n="60" d="100"/>
        </p:scale>
        <p:origin x="-1008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30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04 Stupňování příd. jmen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6. </a:t>
          </a:r>
          <a:r>
            <a:rPr lang="cs-CZ" sz="2000" smtClean="0"/>
            <a:t>třída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91A96B-A780-4CEB-8BB3-8B4CEB769F71}" type="presOf" srcId="{757F3AB3-0718-4624-B441-E567A8F0AB56}" destId="{333A1088-737F-45CB-B68E-254E46348037}" srcOrd="0" destOrd="0" presId="urn:microsoft.com/office/officeart/2005/8/layout/target3"/>
    <dgm:cxn modelId="{E2788B0A-06EB-4FF0-809E-E7C3AEB63DB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A269E0-69F3-4189-8BD8-673E5FBE07CC}" type="presOf" srcId="{B651F6E3-6281-48DB-9319-2AEAFDAE7572}" destId="{619D679B-A015-4ECF-8348-D1034C574F40}" srcOrd="0" destOrd="0" presId="urn:microsoft.com/office/officeart/2005/8/layout/target3"/>
    <dgm:cxn modelId="{7C6D98C3-4156-40B6-AF2B-B0F207DF10DA}" type="presOf" srcId="{B651F6E3-6281-48DB-9319-2AEAFDAE7572}" destId="{6BB5E863-4638-4E1D-BFDE-399D028AC4ED}" srcOrd="1" destOrd="0" presId="urn:microsoft.com/office/officeart/2005/8/layout/target3"/>
    <dgm:cxn modelId="{1F5519EB-64DD-4F56-9A0A-D90D6FDF22D2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4368411-B595-4451-966F-90C713A8AC1A}" type="presOf" srcId="{D1B46980-6531-4606-95E6-44980827E919}" destId="{2BE915AB-18AA-4053-B92C-3BFC9ED204BB}" srcOrd="1" destOrd="0" presId="urn:microsoft.com/office/officeart/2005/8/layout/target3"/>
    <dgm:cxn modelId="{83828FBE-E965-4A5B-A0DF-F554D5FBF025}" type="presOf" srcId="{D8197B8C-B260-4A16-BDF4-0947B075E274}" destId="{5A5FFA88-C948-4069-8E93-59FA12366E83}" srcOrd="1" destOrd="0" presId="urn:microsoft.com/office/officeart/2005/8/layout/target3"/>
    <dgm:cxn modelId="{454AD967-17F8-423A-97A1-11DCDEB7FBD8}" type="presOf" srcId="{D1B46980-6531-4606-95E6-44980827E919}" destId="{6140AFEC-043D-4C43-A2F9-D0F5331DF3A3}" srcOrd="0" destOrd="0" presId="urn:microsoft.com/office/officeart/2005/8/layout/target3"/>
    <dgm:cxn modelId="{B6CEF4F3-DA1C-4637-82F8-FF977A9D730C}" type="presOf" srcId="{D1D4F407-5343-4D3F-B5B9-D407B03CAEB4}" destId="{D005CE8C-CC26-4C3E-AC11-E15060ECD759}" srcOrd="0" destOrd="0" presId="urn:microsoft.com/office/officeart/2005/8/layout/target3"/>
    <dgm:cxn modelId="{5E3C9755-6439-4D4B-9A0B-AD31885F1AFC}" type="presOf" srcId="{4C35D32F-0EAB-4CD7-82EE-45574DC2A586}" destId="{890E4F0B-2866-4A3F-A3C7-2A14B1797930}" srcOrd="1" destOrd="0" presId="urn:microsoft.com/office/officeart/2005/8/layout/target3"/>
    <dgm:cxn modelId="{F9FB7649-7329-4631-8DEA-064A18FCCAED}" type="presOf" srcId="{D8197B8C-B260-4A16-BDF4-0947B075E274}" destId="{25B08C86-7E15-44DC-BE7F-FFB55DD49D12}" srcOrd="0" destOrd="0" presId="urn:microsoft.com/office/officeart/2005/8/layout/target3"/>
    <dgm:cxn modelId="{DF61A936-E30F-4DF3-AC3C-D0E15F8A418A}" type="presParOf" srcId="{333A1088-737F-45CB-B68E-254E46348037}" destId="{F5ABB229-8D3B-4694-996A-96F23CF14429}" srcOrd="0" destOrd="0" presId="urn:microsoft.com/office/officeart/2005/8/layout/target3"/>
    <dgm:cxn modelId="{02DCA542-B706-4C94-9C3E-935743975240}" type="presParOf" srcId="{333A1088-737F-45CB-B68E-254E46348037}" destId="{F41139FD-01EE-4571-8B17-4FB00FC51163}" srcOrd="1" destOrd="0" presId="urn:microsoft.com/office/officeart/2005/8/layout/target3"/>
    <dgm:cxn modelId="{34FD2E6B-49A3-4A9B-94A3-0C0D48C2C93C}" type="presParOf" srcId="{333A1088-737F-45CB-B68E-254E46348037}" destId="{D005CE8C-CC26-4C3E-AC11-E15060ECD759}" srcOrd="2" destOrd="0" presId="urn:microsoft.com/office/officeart/2005/8/layout/target3"/>
    <dgm:cxn modelId="{F6E42B0A-A9FC-46D3-8A5A-E90FECD9879B}" type="presParOf" srcId="{333A1088-737F-45CB-B68E-254E46348037}" destId="{2C702D82-9B77-49B7-9568-BB8EB47C3372}" srcOrd="3" destOrd="0" presId="urn:microsoft.com/office/officeart/2005/8/layout/target3"/>
    <dgm:cxn modelId="{6A24958C-53F3-4662-9D4A-37A7F7E9F69E}" type="presParOf" srcId="{333A1088-737F-45CB-B68E-254E46348037}" destId="{A52A0455-90FF-4808-ABD0-F02540D31D5A}" srcOrd="4" destOrd="0" presId="urn:microsoft.com/office/officeart/2005/8/layout/target3"/>
    <dgm:cxn modelId="{F2FF9968-68A7-4C86-BE9D-6AAB85E5C2DC}" type="presParOf" srcId="{333A1088-737F-45CB-B68E-254E46348037}" destId="{6140AFEC-043D-4C43-A2F9-D0F5331DF3A3}" srcOrd="5" destOrd="0" presId="urn:microsoft.com/office/officeart/2005/8/layout/target3"/>
    <dgm:cxn modelId="{A6E22872-62AC-4181-804A-0DE4502D9D68}" type="presParOf" srcId="{333A1088-737F-45CB-B68E-254E46348037}" destId="{9358AC05-5D7D-4327-9F80-1AD486AEA664}" srcOrd="6" destOrd="0" presId="urn:microsoft.com/office/officeart/2005/8/layout/target3"/>
    <dgm:cxn modelId="{2F4304DE-B637-4FF0-8181-3B41A2ED699E}" type="presParOf" srcId="{333A1088-737F-45CB-B68E-254E46348037}" destId="{313FC574-E1CD-4FB4-B054-0B805CE0447D}" srcOrd="7" destOrd="0" presId="urn:microsoft.com/office/officeart/2005/8/layout/target3"/>
    <dgm:cxn modelId="{82045C78-9DF9-4625-A92B-7F98EE70CCCF}" type="presParOf" srcId="{333A1088-737F-45CB-B68E-254E46348037}" destId="{619D679B-A015-4ECF-8348-D1034C574F40}" srcOrd="8" destOrd="0" presId="urn:microsoft.com/office/officeart/2005/8/layout/target3"/>
    <dgm:cxn modelId="{AF3FE028-41FA-47EF-BB3F-FBF4CA69D9A6}" type="presParOf" srcId="{333A1088-737F-45CB-B68E-254E46348037}" destId="{322283A8-4A27-4CDA-BAE3-F381106A9174}" srcOrd="9" destOrd="0" presId="urn:microsoft.com/office/officeart/2005/8/layout/target3"/>
    <dgm:cxn modelId="{A7C23588-058D-4160-89FD-E35FECA69325}" type="presParOf" srcId="{333A1088-737F-45CB-B68E-254E46348037}" destId="{FFC9F71D-1B4F-4AD9-A4A6-86ADEFC8AF5C}" srcOrd="10" destOrd="0" presId="urn:microsoft.com/office/officeart/2005/8/layout/target3"/>
    <dgm:cxn modelId="{55E5BCCA-BE03-4414-9A78-B04EDA3CAB38}" type="presParOf" srcId="{333A1088-737F-45CB-B68E-254E46348037}" destId="{25B08C86-7E15-44DC-BE7F-FFB55DD49D12}" srcOrd="11" destOrd="0" presId="urn:microsoft.com/office/officeart/2005/8/layout/target3"/>
    <dgm:cxn modelId="{0B38AA65-E624-4737-BDBA-B1C723D39CBD}" type="presParOf" srcId="{333A1088-737F-45CB-B68E-254E46348037}" destId="{76644BE8-9D7C-4C09-B250-3D10AF48CBB7}" srcOrd="12" destOrd="0" presId="urn:microsoft.com/office/officeart/2005/8/layout/target3"/>
    <dgm:cxn modelId="{02AAF792-3CF7-4802-9501-F686D51BC2CD}" type="presParOf" srcId="{333A1088-737F-45CB-B68E-254E46348037}" destId="{EE85B701-7295-41C0-BA7A-34D3756A2AE6}" srcOrd="13" destOrd="0" presId="urn:microsoft.com/office/officeart/2005/8/layout/target3"/>
    <dgm:cxn modelId="{A71FE960-5CC2-41B4-B535-2B633D627E1C}" type="presParOf" srcId="{333A1088-737F-45CB-B68E-254E46348037}" destId="{8BEBB6EC-1DAA-4CAC-8A25-BC0FCBD5DBD5}" srcOrd="14" destOrd="0" presId="urn:microsoft.com/office/officeart/2005/8/layout/target3"/>
    <dgm:cxn modelId="{9B657E39-FD06-4E07-A20F-965EF17DB3E5}" type="presParOf" srcId="{333A1088-737F-45CB-B68E-254E46348037}" destId="{AED2198E-93D5-4001-81B4-73124B309672}" srcOrd="15" destOrd="0" presId="urn:microsoft.com/office/officeart/2005/8/layout/target3"/>
    <dgm:cxn modelId="{C45B609B-BD96-4308-B212-245D5394B60D}" type="presParOf" srcId="{333A1088-737F-45CB-B68E-254E46348037}" destId="{2BE915AB-18AA-4053-B92C-3BFC9ED204BB}" srcOrd="16" destOrd="0" presId="urn:microsoft.com/office/officeart/2005/8/layout/target3"/>
    <dgm:cxn modelId="{180FDF84-266E-4081-AD3C-1EF1AE71E00F}" type="presParOf" srcId="{333A1088-737F-45CB-B68E-254E46348037}" destId="{6BB5E863-4638-4E1D-BFDE-399D028AC4ED}" srcOrd="17" destOrd="0" presId="urn:microsoft.com/office/officeart/2005/8/layout/target3"/>
    <dgm:cxn modelId="{040D8809-557F-4104-94E1-CDBE27827754}" type="presParOf" srcId="{333A1088-737F-45CB-B68E-254E46348037}" destId="{5A5FFA88-C948-4069-8E93-59FA12366E83}" srcOrd="18" destOrd="0" presId="urn:microsoft.com/office/officeart/2005/8/layout/target3"/>
    <dgm:cxn modelId="{D5EFCFC5-DFF1-4A05-9075-8F343DBBAF7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491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4491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04 Stupňování příd. jmen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6. </a:t>
          </a:r>
          <a:r>
            <a:rPr lang="cs-CZ" sz="2000" kern="1200" smtClean="0"/>
            <a:t>třída 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8716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3965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3895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9433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6489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187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7569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7112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8624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529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251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CDCB6-D827-4B8C-96AD-9359B2C7BB3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EC096-2E6D-4C9C-B3E8-ABA0D57FBA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8059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90051188"/>
              </p:ext>
            </p:extLst>
          </p:nvPr>
        </p:nvGraphicFramePr>
        <p:xfrm>
          <a:off x="17951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9222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485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vykládá stupňování přídavných jmen. Je určena pro 6. třídu. Slouží jako výkladová. Může být i jako opakovací či procvičovací. </a:t>
            </a:r>
          </a:p>
        </p:txBody>
      </p:sp>
    </p:spTree>
    <p:extLst>
      <p:ext uri="{BB962C8B-B14F-4D97-AF65-F5344CB8AC3E}">
        <p14:creationId xmlns:p14="http://schemas.microsoft.com/office/powerpoint/2010/main" xmlns="" val="235986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Stupňování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Stupňování je vyjadřování různého stupně vlastnosti</a:t>
            </a:r>
          </a:p>
          <a:p>
            <a:r>
              <a:rPr lang="cs-CZ" dirty="0" smtClean="0"/>
              <a:t>Většina přídavných jmen může při srovnávání vyjadřovat </a:t>
            </a:r>
            <a:r>
              <a:rPr lang="cs-CZ" b="1" dirty="0" smtClean="0"/>
              <a:t>trojí stupeň vlastnosti</a:t>
            </a:r>
          </a:p>
          <a:p>
            <a:r>
              <a:rPr lang="cs-CZ" b="1" dirty="0" smtClean="0"/>
              <a:t>1. stupeň  </a:t>
            </a:r>
            <a:r>
              <a:rPr lang="cs-CZ" dirty="0" smtClean="0"/>
              <a:t>veselý</a:t>
            </a:r>
          </a:p>
          <a:p>
            <a:r>
              <a:rPr lang="cs-CZ" b="1" dirty="0" smtClean="0"/>
              <a:t>2. stupeň </a:t>
            </a:r>
            <a:r>
              <a:rPr lang="cs-CZ" dirty="0" smtClean="0"/>
              <a:t> veselejší</a:t>
            </a:r>
          </a:p>
          <a:p>
            <a:r>
              <a:rPr lang="cs-CZ" b="1" dirty="0" smtClean="0"/>
              <a:t>3. stupeň  </a:t>
            </a:r>
            <a:r>
              <a:rPr lang="cs-CZ" dirty="0" smtClean="0"/>
              <a:t>nejveselejší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421663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s</a:t>
            </a:r>
            <a:r>
              <a:rPr lang="cs-CZ" b="1" dirty="0" smtClean="0"/>
              <a:t>tupeň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Tvoří se z prvního stupně </a:t>
            </a:r>
          </a:p>
          <a:p>
            <a:pPr marL="0" indent="0">
              <a:buNone/>
            </a:pPr>
            <a:r>
              <a:rPr lang="cs-CZ" b="1" dirty="0" smtClean="0"/>
              <a:t>    příponami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-</a:t>
            </a:r>
            <a:r>
              <a:rPr lang="cs-CZ" b="1" dirty="0" err="1" smtClean="0"/>
              <a:t>ejší</a:t>
            </a:r>
            <a:r>
              <a:rPr lang="cs-CZ" b="1" dirty="0" smtClean="0"/>
              <a:t> </a:t>
            </a:r>
            <a:r>
              <a:rPr lang="cs-CZ" dirty="0" smtClean="0"/>
              <a:t>(ostřejší)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</a:t>
            </a:r>
            <a:r>
              <a:rPr lang="cs-CZ" b="1" dirty="0" smtClean="0"/>
              <a:t>-</a:t>
            </a:r>
            <a:r>
              <a:rPr lang="cs-CZ" b="1" dirty="0" err="1" smtClean="0"/>
              <a:t>ější</a:t>
            </a:r>
            <a:r>
              <a:rPr lang="cs-CZ" b="1" dirty="0" smtClean="0"/>
              <a:t> </a:t>
            </a:r>
            <a:r>
              <a:rPr lang="cs-CZ" dirty="0" smtClean="0"/>
              <a:t>(lidštější)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</a:t>
            </a:r>
            <a:r>
              <a:rPr lang="cs-CZ" b="1" dirty="0" smtClean="0"/>
              <a:t>-</a:t>
            </a:r>
            <a:r>
              <a:rPr lang="cs-CZ" b="1" dirty="0" err="1" smtClean="0"/>
              <a:t>ší</a:t>
            </a:r>
            <a:r>
              <a:rPr lang="cs-CZ" b="1" dirty="0" smtClean="0"/>
              <a:t> </a:t>
            </a:r>
            <a:r>
              <a:rPr lang="cs-CZ" dirty="0" smtClean="0"/>
              <a:t>(dražší)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</a:t>
            </a:r>
            <a:r>
              <a:rPr lang="cs-CZ" b="1" dirty="0"/>
              <a:t>  </a:t>
            </a:r>
            <a:r>
              <a:rPr lang="cs-CZ" b="1" dirty="0" smtClean="0"/>
              <a:t>                </a:t>
            </a:r>
          </a:p>
          <a:p>
            <a:pPr marL="0" indent="0">
              <a:buNone/>
            </a:pPr>
            <a:r>
              <a:rPr lang="cs-CZ" b="1" dirty="0" smtClean="0"/>
              <a:t>    koncovkou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-í </a:t>
            </a:r>
            <a:r>
              <a:rPr lang="cs-CZ" dirty="0" smtClean="0"/>
              <a:t>(měkčí)</a:t>
            </a:r>
          </a:p>
          <a:p>
            <a:pPr marL="0" indent="0">
              <a:buNone/>
            </a:pPr>
            <a:r>
              <a:rPr lang="cs-CZ" dirty="0" smtClean="0"/>
              <a:t>Některá mají dvojí tvary (snazší i snadnější)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60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Způsoby tvoření 2. stupně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k</a:t>
            </a:r>
            <a:r>
              <a:rPr lang="cs-CZ" b="1" dirty="0" smtClean="0"/>
              <a:t>rátký – kratší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dsuneme příponu -</a:t>
            </a:r>
            <a:r>
              <a:rPr lang="cs-CZ" dirty="0" err="1" smtClean="0"/>
              <a:t>ký</a:t>
            </a:r>
            <a:r>
              <a:rPr lang="cs-CZ" dirty="0" smtClean="0"/>
              <a:t>, přidáme -</a:t>
            </a:r>
            <a:r>
              <a:rPr lang="cs-CZ" dirty="0" err="1" smtClean="0"/>
              <a:t>ší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 </a:t>
            </a:r>
            <a:r>
              <a:rPr lang="cs-CZ" b="1" dirty="0" smtClean="0"/>
              <a:t>t</a:t>
            </a:r>
            <a:r>
              <a:rPr lang="cs-CZ" dirty="0" smtClean="0"/>
              <a:t> a </a:t>
            </a:r>
            <a:r>
              <a:rPr lang="cs-CZ" b="1" dirty="0" smtClean="0"/>
              <a:t>d </a:t>
            </a:r>
            <a:r>
              <a:rPr lang="cs-CZ" dirty="0" smtClean="0"/>
              <a:t>je přípona </a:t>
            </a:r>
            <a:r>
              <a:rPr lang="cs-CZ" b="1" dirty="0"/>
              <a:t>-</a:t>
            </a:r>
            <a:r>
              <a:rPr lang="cs-CZ" b="1" dirty="0" err="1" smtClean="0"/>
              <a:t>ší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rudký – prudší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ladký – sladší</a:t>
            </a:r>
          </a:p>
          <a:p>
            <a:pPr marL="0" indent="0">
              <a:buNone/>
            </a:pPr>
            <a:r>
              <a:rPr lang="cs-CZ" dirty="0"/>
              <a:t>ř</a:t>
            </a:r>
            <a:r>
              <a:rPr lang="cs-CZ" dirty="0" smtClean="0"/>
              <a:t>ídký - řidší</a:t>
            </a:r>
          </a:p>
          <a:p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2175" y="1268760"/>
            <a:ext cx="7579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</a:t>
            </a:r>
            <a:r>
              <a:rPr lang="cs-CZ" sz="4400" b="1" dirty="0" err="1" smtClean="0"/>
              <a:t>ší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1392385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h</a:t>
            </a:r>
            <a:r>
              <a:rPr lang="cs-CZ" dirty="0" smtClean="0"/>
              <a:t> se mění v </a:t>
            </a:r>
            <a:r>
              <a:rPr lang="cs-CZ" b="1" dirty="0" smtClean="0"/>
              <a:t>ž  </a:t>
            </a:r>
            <a:r>
              <a:rPr lang="cs-CZ" dirty="0" smtClean="0"/>
              <a:t> drahý – dražší</a:t>
            </a:r>
          </a:p>
          <a:p>
            <a:pPr marL="0" indent="0">
              <a:buNone/>
            </a:pPr>
            <a:r>
              <a:rPr lang="cs-CZ" b="1" dirty="0"/>
              <a:t>s</a:t>
            </a:r>
            <a:r>
              <a:rPr lang="cs-CZ" dirty="0" smtClean="0"/>
              <a:t> se mění v </a:t>
            </a:r>
            <a:r>
              <a:rPr lang="cs-CZ" b="1" dirty="0" smtClean="0"/>
              <a:t>š    </a:t>
            </a:r>
            <a:r>
              <a:rPr lang="cs-CZ" dirty="0" smtClean="0"/>
              <a:t>vysoký – vyšší</a:t>
            </a:r>
          </a:p>
          <a:p>
            <a:pPr marL="0" indent="0">
              <a:buNone/>
            </a:pPr>
            <a:r>
              <a:rPr lang="cs-CZ" b="1" dirty="0"/>
              <a:t>c</a:t>
            </a:r>
            <a:r>
              <a:rPr lang="cs-CZ" b="1" dirty="0" smtClean="0"/>
              <a:t>h</a:t>
            </a:r>
            <a:r>
              <a:rPr lang="cs-CZ" dirty="0" smtClean="0"/>
              <a:t> se mění v </a:t>
            </a:r>
            <a:r>
              <a:rPr lang="cs-CZ" b="1" dirty="0" smtClean="0"/>
              <a:t>š   </a:t>
            </a:r>
            <a:r>
              <a:rPr lang="cs-CZ" dirty="0" smtClean="0"/>
              <a:t>tichý – tišší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54794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t</a:t>
            </a:r>
            <a:r>
              <a:rPr lang="cs-CZ" b="1" dirty="0" smtClean="0"/>
              <a:t>ěžký – těžší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dsuneme příponu -</a:t>
            </a:r>
            <a:r>
              <a:rPr lang="cs-CZ" dirty="0" err="1" smtClean="0"/>
              <a:t>ký</a:t>
            </a:r>
            <a:r>
              <a:rPr lang="cs-CZ" dirty="0" smtClean="0"/>
              <a:t>, přidáme příponu -</a:t>
            </a:r>
            <a:r>
              <a:rPr lang="cs-CZ" dirty="0" err="1" smtClean="0"/>
              <a:t>ší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z</a:t>
            </a:r>
            <a:r>
              <a:rPr lang="cs-CZ" b="1" dirty="0" smtClean="0"/>
              <a:t> </a:t>
            </a:r>
            <a:r>
              <a:rPr lang="cs-CZ" dirty="0" smtClean="0"/>
              <a:t>se mění v </a:t>
            </a:r>
            <a:r>
              <a:rPr lang="cs-CZ" b="1" dirty="0"/>
              <a:t>ž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úzký – užší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ízký – nižší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lízký – bližší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41307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Způsoby tvoření 2. stupně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l</a:t>
            </a:r>
            <a:r>
              <a:rPr lang="cs-CZ" b="1" dirty="0" smtClean="0"/>
              <a:t>idský – lidštější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kupiny souhlásek </a:t>
            </a:r>
            <a:r>
              <a:rPr lang="cs-CZ" b="1" dirty="0" err="1" smtClean="0"/>
              <a:t>sk</a:t>
            </a:r>
            <a:r>
              <a:rPr lang="cs-CZ" dirty="0" smtClean="0"/>
              <a:t> a </a:t>
            </a:r>
            <a:r>
              <a:rPr lang="cs-CZ" b="1" dirty="0" err="1" smtClean="0"/>
              <a:t>ck</a:t>
            </a:r>
            <a:r>
              <a:rPr lang="cs-CZ" dirty="0" smtClean="0"/>
              <a:t> se mění v </a:t>
            </a:r>
            <a:r>
              <a:rPr lang="cs-CZ" b="1" dirty="0" err="1" smtClean="0"/>
              <a:t>šť</a:t>
            </a:r>
            <a:r>
              <a:rPr lang="cs-CZ" dirty="0" smtClean="0"/>
              <a:t> a </a:t>
            </a:r>
            <a:r>
              <a:rPr lang="cs-CZ" b="1" dirty="0" err="1" smtClean="0"/>
              <a:t>čť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ď</a:t>
            </a:r>
            <a:r>
              <a:rPr lang="cs-CZ" dirty="0" smtClean="0"/>
              <a:t>ábelský – ďábelštější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řátelský - přátelštější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7" y="12687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</a:t>
            </a:r>
            <a:r>
              <a:rPr lang="cs-CZ" b="1" dirty="0" err="1" smtClean="0"/>
              <a:t>ější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97720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Způsoby tvoření 2. stupně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l</a:t>
            </a:r>
            <a:r>
              <a:rPr lang="cs-CZ" b="1" dirty="0" smtClean="0"/>
              <a:t>ehký – lehčí</a:t>
            </a:r>
          </a:p>
          <a:p>
            <a:pPr marL="0" indent="0">
              <a:buNone/>
            </a:pPr>
            <a:r>
              <a:rPr lang="cs-CZ" dirty="0" smtClean="0"/>
              <a:t>Příponou </a:t>
            </a:r>
            <a:r>
              <a:rPr lang="cs-CZ" b="1" dirty="0"/>
              <a:t>-</a:t>
            </a:r>
            <a:r>
              <a:rPr lang="cs-CZ" b="1" dirty="0" smtClean="0"/>
              <a:t>í</a:t>
            </a:r>
            <a:r>
              <a:rPr lang="cs-CZ" dirty="0" smtClean="0"/>
              <a:t> u jmen na -</a:t>
            </a:r>
            <a:r>
              <a:rPr lang="cs-CZ" dirty="0" err="1" smtClean="0"/>
              <a:t>ký</a:t>
            </a:r>
            <a:r>
              <a:rPr lang="cs-CZ" dirty="0" smtClean="0"/>
              <a:t> a </a:t>
            </a:r>
            <a:r>
              <a:rPr lang="cs-CZ" b="1" dirty="0" smtClean="0"/>
              <a:t>k</a:t>
            </a:r>
            <a:r>
              <a:rPr lang="cs-CZ" dirty="0" smtClean="0"/>
              <a:t> se mění v </a:t>
            </a:r>
            <a:r>
              <a:rPr lang="cs-CZ" b="1" dirty="0" smtClean="0"/>
              <a:t>č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ezký – hezčí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řehký – křehčí i křehčejší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ěkký – měkčí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enký – tenčí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luzký - kluzčí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03063" y="1268760"/>
            <a:ext cx="83280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-í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3984834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Způsoby tvoření 2. stupně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Některá přídavná jména se stupňují nepravidelně</a:t>
            </a:r>
          </a:p>
          <a:p>
            <a:pPr marL="0" indent="0">
              <a:buNone/>
            </a:pPr>
            <a:r>
              <a:rPr lang="cs-CZ" dirty="0" smtClean="0"/>
              <a:t>Tvary je nutné si pamatovat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obrý – lepší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lý – horší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elký – větší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alý - menší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381" y="1181943"/>
            <a:ext cx="1858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nepravidelně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94148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3. stupeň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r>
              <a:rPr lang="cs-CZ" dirty="0" smtClean="0"/>
              <a:t>Tvoří se od druhého stupně přidáním předpony </a:t>
            </a:r>
            <a:r>
              <a:rPr lang="cs-CZ" b="1" dirty="0" err="1" smtClean="0"/>
              <a:t>nej</a:t>
            </a:r>
            <a:r>
              <a:rPr lang="cs-CZ" b="1" dirty="0" smtClean="0"/>
              <a:t>- </a:t>
            </a:r>
          </a:p>
          <a:p>
            <a:pPr marL="0" indent="0">
              <a:buNone/>
            </a:pPr>
            <a:r>
              <a:rPr lang="cs-CZ" dirty="0" smtClean="0"/>
              <a:t>    nejkratší</a:t>
            </a:r>
          </a:p>
          <a:p>
            <a:pPr marL="0" indent="0">
              <a:buNone/>
            </a:pPr>
            <a:r>
              <a:rPr lang="cs-CZ" dirty="0" smtClean="0"/>
              <a:t>    nejtěžší</a:t>
            </a:r>
          </a:p>
          <a:p>
            <a:pPr marL="0" indent="0">
              <a:buNone/>
            </a:pPr>
            <a:r>
              <a:rPr lang="cs-CZ" dirty="0" smtClean="0"/>
              <a:t>    nejlidštější</a:t>
            </a:r>
          </a:p>
          <a:p>
            <a:pPr marL="0" indent="0">
              <a:buNone/>
            </a:pPr>
            <a:r>
              <a:rPr lang="cs-CZ" dirty="0" smtClean="0"/>
              <a:t>    nejhezčí</a:t>
            </a:r>
          </a:p>
          <a:p>
            <a:pPr marL="0" indent="0">
              <a:buNone/>
            </a:pPr>
            <a:r>
              <a:rPr lang="cs-CZ" dirty="0" smtClean="0"/>
              <a:t>    nejlepší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285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Užij naznačené stupně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smtClean="0"/>
              <a:t>Co víš o</a:t>
            </a:r>
          </a:p>
          <a:p>
            <a:pPr marL="0" indent="0">
              <a:buNone/>
            </a:pPr>
            <a:r>
              <a:rPr lang="cs-CZ" dirty="0" smtClean="0"/>
              <a:t>21. prosinec (krátký, dlouhý, 3)</a:t>
            </a:r>
          </a:p>
          <a:p>
            <a:pPr marL="0" indent="0">
              <a:buNone/>
            </a:pPr>
            <a:r>
              <a:rPr lang="cs-CZ" dirty="0" smtClean="0"/>
              <a:t>Sněžka (vysoký, 3)</a:t>
            </a:r>
          </a:p>
          <a:p>
            <a:pPr marL="0" indent="0">
              <a:buNone/>
            </a:pPr>
            <a:r>
              <a:rPr lang="cs-CZ" dirty="0" smtClean="0"/>
              <a:t>Mrtvé moře (nízký, 3)</a:t>
            </a:r>
          </a:p>
          <a:p>
            <a:pPr marL="0" indent="0">
              <a:buNone/>
            </a:pPr>
            <a:r>
              <a:rPr lang="cs-CZ" dirty="0" smtClean="0"/>
              <a:t>Bajkalské jezero (hluboký, 3)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růliv Bospor (úzký, 3)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ateřská řeč (drahý, 3)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erost diamant (tvrdý, 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563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lovo, hliník (těžký, 2)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lej, voda (lehký, 2)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lovo, ocel (měkký, 2)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764704"/>
            <a:ext cx="1658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Porovnej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09441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tyto čtyři osoby: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6"/>
            <a:ext cx="1685718" cy="1545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97440"/>
            <a:ext cx="2664296" cy="1499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79915"/>
            <a:ext cx="3937670" cy="2212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5849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 druhý a třetí stupeň přídavných jmen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96969931"/>
              </p:ext>
            </p:extLst>
          </p:nvPr>
        </p:nvGraphicFramePr>
        <p:xfrm>
          <a:off x="457200" y="1600200"/>
          <a:ext cx="82296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První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Třetí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blízký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bližší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nejbližší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tichý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tišší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nejtišší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dlouhý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delší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nejdelší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dobrý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lepší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nejlepší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drahý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dražší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nejdražší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těžký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těžší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nejtěžší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hluboký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hlubší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nejhlubší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jednoduchý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jednodušší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nejjednodušší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275856" y="1988840"/>
            <a:ext cx="720080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20616" y="2353856"/>
            <a:ext cx="720080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37012" y="2759224"/>
            <a:ext cx="720080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54152" y="3116620"/>
            <a:ext cx="720080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237012" y="3512840"/>
            <a:ext cx="720080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29784" y="3888552"/>
            <a:ext cx="720080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12160" y="2013992"/>
            <a:ext cx="1152128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38168" y="4210844"/>
            <a:ext cx="720080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998800" y="2390448"/>
            <a:ext cx="1152128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19368" y="2759224"/>
            <a:ext cx="1152128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998800" y="3116620"/>
            <a:ext cx="1152128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940152" y="3512840"/>
            <a:ext cx="1152128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975508" y="3888552"/>
            <a:ext cx="1152128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37012" y="4586064"/>
            <a:ext cx="1152128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989120" y="4581128"/>
            <a:ext cx="1391192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989120" y="4226908"/>
            <a:ext cx="1152128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51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 druhý a třetí stupeň přídavných jmen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1108938"/>
              </p:ext>
            </p:extLst>
          </p:nvPr>
        </p:nvGraphicFramePr>
        <p:xfrm>
          <a:off x="457200" y="1600200"/>
          <a:ext cx="82296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První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stupeń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Třetí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jemnější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nejjemnější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lakomý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lakomější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nejlakomější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lidský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lidštější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nejlidštější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lehký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lehčí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nejlehčí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menší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nejmenší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měkký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měkčí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nejměkčí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nízký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nižší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nejnižší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prudký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prudší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nejprudší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254152" y="1988840"/>
            <a:ext cx="8640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54152" y="2389320"/>
            <a:ext cx="957808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54152" y="2776364"/>
            <a:ext cx="8640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140968"/>
            <a:ext cx="8640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27120" y="3861048"/>
            <a:ext cx="8640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03848" y="3429000"/>
            <a:ext cx="8640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54152" y="4221088"/>
            <a:ext cx="8640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03848" y="4581128"/>
            <a:ext cx="8640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68925" y="2003409"/>
            <a:ext cx="1382613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12160" y="2429272"/>
            <a:ext cx="1296144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12160" y="2717304"/>
            <a:ext cx="11402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9496" y="3138314"/>
            <a:ext cx="11402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918448" y="3517007"/>
            <a:ext cx="11402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883771" y="3880495"/>
            <a:ext cx="11402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892527" y="4221088"/>
            <a:ext cx="11402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918448" y="4581128"/>
            <a:ext cx="1140296" cy="2880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63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 druhý a třetí stupeň přídavných jmen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4520482"/>
              </p:ext>
            </p:extLst>
          </p:nvPr>
        </p:nvGraphicFramePr>
        <p:xfrm>
          <a:off x="457200" y="1600200"/>
          <a:ext cx="82296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První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Třetí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přátelský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přátelštější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nejpřátelštější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přímý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přímější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nejpřímější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rozumný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rozumnější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nejrozumnější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řídký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řidší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nejřidší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skromný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skromnější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nejskromnější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sladký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sladší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nejsladší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snadný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snazší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nejsnazší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suchý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sušší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nejsušší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3275856" y="2060848"/>
            <a:ext cx="1080120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032376" y="2060848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658544" y="-999306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275856" y="2439132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275856" y="2808288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008216" y="2452688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994152" y="2808288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032376" y="3181164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978252" y="3573016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049764" y="3933056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032376" y="4293096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994152" y="4653136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275856" y="3189164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275856" y="3573016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275856" y="3933056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275856" y="4282108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275856" y="4661136"/>
            <a:ext cx="1389112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664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 druhý a třetí stupeň přídavných jmen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747281980"/>
              </p:ext>
            </p:extLst>
          </p:nvPr>
        </p:nvGraphicFramePr>
        <p:xfrm>
          <a:off x="457200" y="1600200"/>
          <a:ext cx="82296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První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Třetí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tajemný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tajemnější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nejtajemnější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tenký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tenčí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nejtenčí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těžký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těžší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nejtěžší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tichý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tišší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nejtišší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tvrdý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tvrdší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nejtvrdší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upřímný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upřímnější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neupřímnější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úzký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užší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nejužší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velký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největší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 flipH="1" flipV="1">
            <a:off x="3203848" y="1945804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flipH="1" flipV="1">
            <a:off x="5871864" y="2376972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flipH="1" flipV="1">
            <a:off x="3293740" y="2305844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flipH="1" flipV="1">
            <a:off x="6002188" y="2770188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flipH="1" flipV="1">
            <a:off x="3141848" y="2702248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flipH="1" flipV="1">
            <a:off x="5893296" y="3101988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flipH="1" flipV="1">
            <a:off x="3165760" y="3067844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flipH="1" flipV="1">
            <a:off x="6026100" y="3462028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flipH="1" flipV="1">
            <a:off x="3293740" y="3462028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flipH="1" flipV="1">
            <a:off x="5691572" y="3876688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 flipH="1" flipV="1">
            <a:off x="3255144" y="3822068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flipH="1" flipV="1">
            <a:off x="3242940" y="4141788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flipH="1" flipV="1">
            <a:off x="5691572" y="4236728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flipH="1" flipV="1">
            <a:off x="5793668" y="4591844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flipH="1" flipV="1">
            <a:off x="3165264" y="4591844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flipH="1" flipV="1">
            <a:off x="5893792" y="1940248"/>
            <a:ext cx="223224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041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 druhý a třetí stupeň přídavných jmen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10335241"/>
              </p:ext>
            </p:extLst>
          </p:nvPr>
        </p:nvGraphicFramePr>
        <p:xfrm>
          <a:off x="457200" y="1600200"/>
          <a:ext cx="82296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První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Třetí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vlhký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vlhčí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nejvlhčí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vysoký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nejvyšší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zadní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zadnější i zazší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nejzadnější i nejzazší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horší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nejhorší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známý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známější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nejznámější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zřejmý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zřejmější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nejzřemější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hebký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hebčí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hebčejší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křehký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křehčí i křehčejší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nejkřehčí i nejkřehčejší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203848" y="1916832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012160" y="1918184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67224" y="2374032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03848" y="2734072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92252" y="3072532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67224" y="3432572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08896" y="3789040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67224" y="4149080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08896" y="4509120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23892" y="2342456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95900" y="2712492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15136" y="3022836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49540" y="3420356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948" y="3780396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00948" y="4141304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77148" y="4509120"/>
            <a:ext cx="230425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209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Použití </a:t>
            </a:r>
            <a:r>
              <a:rPr lang="cs-CZ" dirty="0" smtClean="0"/>
              <a:t>stupňovaných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Chceme-li být taktní, neřekneme např. o Evě, že je silná, ale řekneme, že je silnější.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712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esilování, zeslabování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Význam přídavných jmen můžeme zesilovat nebo zeslabovat příslovci: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elmi, velice, více, značně, málo, méně, neobyčejně, mnohem, zcela, plně, nejlépe apod.</a:t>
            </a:r>
          </a:p>
          <a:p>
            <a:pPr marL="0" indent="0">
              <a:buNone/>
            </a:pPr>
            <a:r>
              <a:rPr lang="cs-CZ" dirty="0" smtClean="0"/>
              <a:t>Zesiluj                 významný                Zeslabuj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uspokojivý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spolehlivý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unavený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pracovitý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1784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Výslovnost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Ve výslovnosti dvě stejné souhlásky splývají</a:t>
            </a:r>
          </a:p>
          <a:p>
            <a:pPr marL="0" indent="0">
              <a:buNone/>
            </a:pPr>
            <a:r>
              <a:rPr lang="cs-CZ" b="1" dirty="0" smtClean="0"/>
              <a:t>tišší</a:t>
            </a:r>
          </a:p>
          <a:p>
            <a:pPr marL="0" indent="0">
              <a:buNone/>
            </a:pPr>
            <a:r>
              <a:rPr lang="cs-CZ" dirty="0" smtClean="0"/>
              <a:t>Dvě stejné souhlásky vzniklé spodobou splývají</a:t>
            </a:r>
          </a:p>
          <a:p>
            <a:pPr marL="0" indent="0">
              <a:buNone/>
            </a:pPr>
            <a:r>
              <a:rPr lang="cs-CZ" b="1" dirty="0" smtClean="0"/>
              <a:t>tužší</a:t>
            </a:r>
          </a:p>
          <a:p>
            <a:pPr marL="0" indent="0">
              <a:buNone/>
            </a:pPr>
            <a:r>
              <a:rPr lang="cs-CZ" dirty="0" smtClean="0"/>
              <a:t>Pozor dáváme na výslovnost dvou </a:t>
            </a:r>
            <a:r>
              <a:rPr lang="cs-CZ" b="1" dirty="0" smtClean="0"/>
              <a:t>j</a:t>
            </a:r>
          </a:p>
          <a:p>
            <a:pPr marL="0" indent="0">
              <a:buNone/>
            </a:pPr>
            <a:r>
              <a:rPr lang="cs-CZ" b="1" dirty="0"/>
              <a:t>n</a:t>
            </a:r>
            <a:r>
              <a:rPr lang="cs-CZ" b="1" dirty="0" smtClean="0"/>
              <a:t>ejistější </a:t>
            </a:r>
            <a:r>
              <a:rPr lang="cs-CZ" dirty="0" smtClean="0"/>
              <a:t>(méně jistá, nejistá) X </a:t>
            </a:r>
            <a:r>
              <a:rPr lang="cs-CZ" b="1" dirty="0" smtClean="0"/>
              <a:t>nejjistější</a:t>
            </a:r>
            <a:r>
              <a:rPr lang="cs-CZ" dirty="0" smtClean="0"/>
              <a:t>                       (nejvíce jistá)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54917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Nelze stupňovat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Některá přídavná jména není možné stupňovat</a:t>
            </a:r>
          </a:p>
          <a:p>
            <a:pPr marL="0" indent="0">
              <a:buNone/>
            </a:pPr>
            <a:r>
              <a:rPr lang="cs-CZ" b="1" dirty="0"/>
              <a:t>d</a:t>
            </a:r>
            <a:r>
              <a:rPr lang="cs-CZ" b="1" dirty="0" smtClean="0"/>
              <a:t>řevěný, včerejší, tamní, tamější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02089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Text:</a:t>
            </a:r>
          </a:p>
          <a:p>
            <a:pPr marL="0" indent="0">
              <a:buNone/>
            </a:pPr>
            <a:r>
              <a:rPr lang="cs-CZ" sz="1600" dirty="0" smtClean="0"/>
              <a:t>Vlastní zdroje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č. 1:</a:t>
            </a:r>
          </a:p>
          <a:p>
            <a:pPr marL="0" indent="0">
              <a:buNone/>
            </a:pPr>
            <a:r>
              <a:rPr lang="cs-CZ" sz="1600" dirty="0" smtClean="0"/>
              <a:t>Dítě. </a:t>
            </a:r>
            <a:r>
              <a:rPr lang="cs-CZ" sz="1600" i="1" dirty="0" smtClean="0"/>
              <a:t>Office.com</a:t>
            </a:r>
            <a:r>
              <a:rPr lang="cs-CZ" sz="1600" dirty="0" smtClean="0"/>
              <a:t> [online]. 2O12 [cit. 2012-03-06]. Dostupné z: http://office.microsoft.com/</a:t>
            </a:r>
            <a:r>
              <a:rPr lang="cs-CZ" sz="1600" dirty="0" err="1" smtClean="0"/>
              <a:t>cs-cz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results.aspx?ex</a:t>
            </a:r>
            <a:r>
              <a:rPr lang="cs-CZ" sz="1600" dirty="0" smtClean="0"/>
              <a:t>=2&amp;qu=dítě#ai:MC900440554|mt:1|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č. 2:</a:t>
            </a:r>
          </a:p>
          <a:p>
            <a:pPr marL="0" indent="0">
              <a:buNone/>
            </a:pPr>
            <a:r>
              <a:rPr lang="it-IT" sz="1600" dirty="0" smtClean="0"/>
              <a:t>Dospělý. </a:t>
            </a:r>
            <a:r>
              <a:rPr lang="it-IT" sz="1600" i="1" dirty="0" smtClean="0"/>
              <a:t>Office.com</a:t>
            </a:r>
            <a:r>
              <a:rPr lang="it-IT" sz="1600" dirty="0" smtClean="0"/>
              <a:t> [online]. 2012 [cit. 2012-03-06]. Dostupné z: http://office.microsoft.com/cs-cz/images/results.aspx?qu=dosp%C4%9Bl%C3%BD&amp;ctt=1#ai:MC900195420|mt:1| 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č. 3:</a:t>
            </a:r>
          </a:p>
          <a:p>
            <a:pPr marL="0" indent="0">
              <a:buNone/>
            </a:pPr>
            <a:r>
              <a:rPr lang="cs-CZ" sz="1600" dirty="0" smtClean="0"/>
              <a:t>Teenager. </a:t>
            </a:r>
            <a:r>
              <a:rPr lang="cs-CZ" sz="1600" i="1" dirty="0" smtClean="0"/>
              <a:t>Office.com</a:t>
            </a:r>
            <a:r>
              <a:rPr lang="cs-CZ" sz="1600" dirty="0" smtClean="0"/>
              <a:t> [online]. 2012 [cit. 2012-03-06]. Dostupné z: http://office.microsoft.com/cs-cz/images/results.aspx?qu=teenager&amp;ctt=1#ai:MC900434431|mt:1|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4530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218</TotalTime>
  <Words>826</Words>
  <Application>Microsoft Office PowerPoint</Application>
  <PresentationFormat>Předvádění na obrazovce (4:3)</PresentationFormat>
  <Paragraphs>262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Snímek 1</vt:lpstr>
      <vt:lpstr>Stupňování přídavných jmen</vt:lpstr>
      <vt:lpstr>Anotace</vt:lpstr>
      <vt:lpstr>Stupňování</vt:lpstr>
      <vt:lpstr>2. stupeň </vt:lpstr>
      <vt:lpstr>Způsoby tvoření 2. stupně</vt:lpstr>
      <vt:lpstr>Snímek 7</vt:lpstr>
      <vt:lpstr>Snímek 8</vt:lpstr>
      <vt:lpstr>Způsoby tvoření 2. stupně</vt:lpstr>
      <vt:lpstr>Způsoby tvoření 2. stupně</vt:lpstr>
      <vt:lpstr>Způsoby tvoření 2. stupně</vt:lpstr>
      <vt:lpstr>3. stupeň</vt:lpstr>
      <vt:lpstr>Užij naznačené stupně přídavných jmen</vt:lpstr>
      <vt:lpstr>Snímek 14</vt:lpstr>
      <vt:lpstr>Porovnej tyto čtyři osoby:</vt:lpstr>
      <vt:lpstr>Utvoř druhý a třetí stupeň přídavných jmen</vt:lpstr>
      <vt:lpstr>Utvoř druhý a třetí stupeň přídavných jmen</vt:lpstr>
      <vt:lpstr>Utvoř druhý a třetí stupeň přídavných jmen</vt:lpstr>
      <vt:lpstr>Utvoř druhý a třetí stupeň přídavných jmen</vt:lpstr>
      <vt:lpstr>Utvoř druhý a třetí stupeň přídavných jmen</vt:lpstr>
      <vt:lpstr>Použití stupňovaných přídavných jmen</vt:lpstr>
      <vt:lpstr>Zesilování, zeslabování</vt:lpstr>
      <vt:lpstr>Výslovnost</vt:lpstr>
      <vt:lpstr>Nelze stupňovat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přídavných jmen</dc:title>
  <dc:creator>KLETECKOVAH</dc:creator>
  <cp:lastModifiedBy>Vaše jméno</cp:lastModifiedBy>
  <cp:revision>49</cp:revision>
  <dcterms:created xsi:type="dcterms:W3CDTF">2012-03-06T20:19:36Z</dcterms:created>
  <dcterms:modified xsi:type="dcterms:W3CDTF">2012-06-26T15:50:18Z</dcterms:modified>
</cp:coreProperties>
</file>