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708" r:id="rId1"/>
  </p:sldMasterIdLst>
  <p:notesMasterIdLst>
    <p:notesMasterId r:id="rId9"/>
  </p:notesMasterIdLst>
  <p:sldIdLst>
    <p:sldId id="262" r:id="rId2"/>
    <p:sldId id="256" r:id="rId3"/>
    <p:sldId id="258" r:id="rId4"/>
    <p:sldId id="259" r:id="rId5"/>
    <p:sldId id="261" r:id="rId6"/>
    <p:sldId id="260" r:id="rId7"/>
    <p:sldId id="257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739" autoAdjust="0"/>
    <p:restoredTop sz="95396" autoAdjust="0"/>
  </p:normalViewPr>
  <p:slideViewPr>
    <p:cSldViewPr>
      <p:cViewPr>
        <p:scale>
          <a:sx n="125" d="100"/>
          <a:sy n="125" d="100"/>
        </p:scale>
        <p:origin x="-240" y="171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11A28B6-89B3-4F9E-889C-C44EE57E424D}" type="datetimeFigureOut">
              <a:rPr lang="cs-CZ" smtClean="0"/>
              <a:t>26.6.2012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7168059-1D65-40AB-B8D0-C0E96A2A41D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8321102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228600" indent="-228600">
              <a:buAutoNum type="arabicPeriod"/>
            </a:pPr>
            <a:r>
              <a:rPr lang="cs-CZ" dirty="0" smtClean="0">
                <a:solidFill>
                  <a:srgbClr val="FF0000"/>
                </a:solidFill>
              </a:rPr>
              <a:t>Nechat nejdříve sami</a:t>
            </a:r>
            <a:r>
              <a:rPr lang="cs-CZ" baseline="0" dirty="0" smtClean="0">
                <a:solidFill>
                  <a:srgbClr val="FF0000"/>
                </a:solidFill>
              </a:rPr>
              <a:t> žáky, aby si správně odpověděli, potom teprve společně. Jinak pro žáky NEPŘEHLEDNÉ!!!</a:t>
            </a: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7168059-1D65-40AB-B8D0-C0E96A2A41DC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3842568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Zase nejlépe nechat žáky, aby si sami</a:t>
            </a:r>
            <a:r>
              <a:rPr lang="cs-CZ" baseline="0" dirty="0" smtClean="0"/>
              <a:t> zkusili kvíz vypracovat. Kontrola společná.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7168059-1D65-40AB-B8D0-C0E96A2A41DC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886241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3" name="Group 42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4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0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5" name="Rectangle 11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6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7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1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5" name="Rectangle 8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11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1" name="Rectangle 80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5" name="Freeform 44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Freeform 51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Freeform 57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Freeform 67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Freeform 68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7" name="Rectangle 46"/>
          <p:cNvSpPr/>
          <p:nvPr/>
        </p:nvSpPr>
        <p:spPr>
          <a:xfrm>
            <a:off x="4649096" y="-21511"/>
            <a:ext cx="3505200" cy="2312889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733365" y="2708476"/>
            <a:ext cx="3313355" cy="1702160"/>
          </a:xfrm>
        </p:spPr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733365" y="4421080"/>
            <a:ext cx="3309803" cy="1260629"/>
          </a:xfrm>
        </p:spPr>
        <p:txBody>
          <a:bodyPr>
            <a:normAutofit/>
          </a:bodyPr>
          <a:lstStyle>
            <a:lvl1pPr marL="0" indent="0" algn="l">
              <a:buNone/>
              <a:defRPr sz="1800">
                <a:solidFill>
                  <a:srgbClr val="42424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738744" y="1516828"/>
            <a:ext cx="2133600" cy="750981"/>
          </a:xfrm>
        </p:spPr>
        <p:txBody>
          <a:bodyPr anchor="b"/>
          <a:lstStyle>
            <a:lvl1pPr algn="l">
              <a:defRPr sz="2400"/>
            </a:lvl1pPr>
          </a:lstStyle>
          <a:p>
            <a:fld id="{9ECFF077-593D-42DE-8A5A-F513687E3140}" type="datetime1">
              <a:rPr lang="cs-CZ" smtClean="0"/>
              <a:t>26.6.2012</a:t>
            </a:fld>
            <a:endParaRPr lang="cs-CZ"/>
          </a:p>
        </p:txBody>
      </p:sp>
      <p:sp>
        <p:nvSpPr>
          <p:cNvPr id="50" name="Rectangle 49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03520" y="5719966"/>
            <a:ext cx="2831592" cy="365125"/>
          </a:xfrm>
        </p:spPr>
        <p:txBody>
          <a:bodyPr>
            <a:normAutofit/>
          </a:bodyPr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r>
              <a:rPr lang="cs-CZ" smtClean="0"/>
              <a:t>Mgr. Jiřina Zorková                           2.ZŠ Dobříš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649096" y="5719966"/>
            <a:ext cx="643666" cy="365125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fld id="{CB9184BA-D3A2-4348-9548-F2B9482A3C3C}" type="slidenum">
              <a:rPr lang="cs-CZ" smtClean="0"/>
              <a:t>‹#›</a:t>
            </a:fld>
            <a:endParaRPr lang="cs-CZ"/>
          </a:p>
        </p:txBody>
      </p:sp>
      <p:sp>
        <p:nvSpPr>
          <p:cNvPr id="89" name="Rectangle 88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1D579F-01D5-4AAE-93B8-DF7ABCE11384}" type="datetime1">
              <a:rPr lang="cs-CZ" smtClean="0"/>
              <a:t>26.6.2012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Mgr. Jiřina Zorková                           2.ZŠ Dobříš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9184BA-D3A2-4348-9548-F2B9482A3C3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58645" y="2900829"/>
            <a:ext cx="6637468" cy="1362075"/>
          </a:xfrm>
        </p:spPr>
        <p:txBody>
          <a:bodyPr anchor="b"/>
          <a:lstStyle>
            <a:lvl1pPr algn="l">
              <a:defRPr sz="4000" b="0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58645" y="4267200"/>
            <a:ext cx="6637467" cy="1520413"/>
          </a:xfrm>
        </p:spPr>
        <p:txBody>
          <a:bodyPr anchor="t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493FD9-5A89-4B20-970C-22B0012BDBB4}" type="datetime1">
              <a:rPr lang="cs-CZ" smtClean="0"/>
              <a:t>26.6.2012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Mgr. Jiřina Zorková                           2.ZŠ Dobříš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9184BA-D3A2-4348-9548-F2B9482A3C3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C48160-5AA0-44C9-AD99-AAEA7C43FD1D}" type="datetime1">
              <a:rPr lang="cs-CZ" smtClean="0"/>
              <a:t>26.6.2012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Mgr. Jiřina Zorková                           2.ZŠ Dobříš</a:t>
            </a: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9184BA-D3A2-4348-9548-F2B9482A3C3C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042416" y="2313432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313431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12111" y="2316009"/>
            <a:ext cx="3057148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41721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11837" y="2316010"/>
            <a:ext cx="3055717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152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027907-8E0D-430E-89E8-8680029C3AF7}" type="datetime1">
              <a:rPr lang="cs-CZ" smtClean="0"/>
              <a:t>26.6.2012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Mgr. Jiřina Zorková                           2.ZŠ Dobříš</a:t>
            </a:r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9184BA-D3A2-4348-9548-F2B9482A3C3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8605A9-C2E2-410F-B6A6-C92E844CE406}" type="datetime1">
              <a:rPr lang="cs-CZ" smtClean="0"/>
              <a:t>26.6.2012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Mgr. Jiřina Zorková                           2.ZŠ Dobříš</a:t>
            </a:r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9184BA-D3A2-4348-9548-F2B9482A3C3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456AA5-8DD7-4F4B-A11E-3F21C1D1D8F5}" type="datetime1">
              <a:rPr lang="cs-CZ" smtClean="0"/>
              <a:t>26.6.2012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Mgr. Jiřina Zorková                           2.ZŠ Dobříš</a:t>
            </a:r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9184BA-D3A2-4348-9548-F2B9482A3C3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2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4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0" name="Rectangle 79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7" name="Freeform 46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Freeform 58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Freeform 69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Freeform 70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7" name="Rectangle 56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D5B911-AD75-4791-B3DF-7BA43677AF16}" type="datetime1">
              <a:rPr lang="cs-CZ" smtClean="0"/>
              <a:t>26.6.2012</a:t>
            </a:fld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9184BA-D3A2-4348-9548-F2B9482A3C3C}" type="slidenum">
              <a:rPr lang="cs-CZ" smtClean="0"/>
              <a:t>‹#›</a:t>
            </a:fld>
            <a:endParaRPr lang="cs-CZ"/>
          </a:p>
        </p:txBody>
      </p:sp>
      <p:sp>
        <p:nvSpPr>
          <p:cNvPr id="58" name="Rectangle 57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45894" y="856527"/>
            <a:ext cx="3090440" cy="5150734"/>
          </a:xfrm>
        </p:spPr>
        <p:txBody>
          <a:bodyPr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61" name="Rectangle 60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r>
              <a:rPr lang="cs-CZ" smtClean="0"/>
              <a:t>Mgr. Jiřina Zorková                           2.ZŠ Dobříš</a:t>
            </a:r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9833" y="2657434"/>
            <a:ext cx="3304572" cy="1463153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6592" y="4136994"/>
            <a:ext cx="3298784" cy="1517904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5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7" name="Rectangle 8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8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9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6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84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7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8" name="Rectangle 77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9" name="Rectangle 78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80" name="Rectangle 79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6" name="Freeform 45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Freeform 62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Hexagon 69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Hexagon 70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2" name="Hexagon 71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3" name="Freeform 72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4" name="Freeform 73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94" name="Rectangle 93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1" name="Rectangle 10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2" name="Rectangle 101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rgbClr val="FFFFFF"/>
          </a:solidFill>
          <a:ln w="3175"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5" name="Rectangle 104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4424" y="2660904"/>
            <a:ext cx="3300984" cy="146304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005208" y="693795"/>
            <a:ext cx="3359623" cy="5468112"/>
          </a:xfrm>
        </p:spPr>
        <p:txBody>
          <a:bodyPr/>
          <a:lstStyle>
            <a:lvl1pPr marL="0" indent="0">
              <a:buNone/>
              <a:defRPr sz="3200">
                <a:solidFill>
                  <a:schemeClr val="accent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4630" y="4133088"/>
            <a:ext cx="3300573" cy="1519561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E471ED-DCC9-4CFC-851E-66B1659044D2}" type="datetime1">
              <a:rPr lang="cs-CZ" smtClean="0"/>
              <a:t>26.6.2012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r>
              <a:rPr lang="cs-CZ" smtClean="0"/>
              <a:t>Mgr. Jiřina Zorková                           2.ZŠ Dobříš</a:t>
            </a: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9184BA-D3A2-4348-9548-F2B9482A3C3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B9D604-9C6E-4EE4-8091-45F14D0A53E2}" type="datetime1">
              <a:rPr lang="cs-CZ" smtClean="0"/>
              <a:t>26.6.2012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Mgr. Jiřina Zorková                           2.ZŠ Dobříš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9184BA-D3A2-4348-9548-F2B9482A3C3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030147"/>
            <a:ext cx="1484453" cy="4780344"/>
          </a:xfrm>
        </p:spPr>
        <p:txBody>
          <a:bodyPr vert="eaVert" anchor="ctr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53296" y="1030147"/>
            <a:ext cx="5423704" cy="4780344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375AC5-DA79-4697-94C6-6EA767E418B1}" type="datetime1">
              <a:rPr lang="cs-CZ" smtClean="0"/>
              <a:t>26.6.2012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Mgr. Jiřina Zorková                           2.ZŠ Dobříš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9184BA-D3A2-4348-9548-F2B9482A3C3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2" name="Group 41"/>
          <p:cNvGrpSpPr/>
          <p:nvPr/>
        </p:nvGrpSpPr>
        <p:grpSpPr>
          <a:xfrm>
            <a:off x="-304800" y="0"/>
            <a:ext cx="9932332" cy="6858000"/>
            <a:chOff x="-382404" y="0"/>
            <a:chExt cx="9932332" cy="6858000"/>
          </a:xfrm>
        </p:grpSpPr>
        <p:grpSp>
          <p:nvGrpSpPr>
            <p:cNvPr id="43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101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3" name="Rectangle 112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5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2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110" name="Rectangle 109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1" name="Rectangle 110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2" name="Rectangle 111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107" name="Rectangle 10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8" name="Rectangle 107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9" name="Rectangle 108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104" name="Rectangle 103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5" name="Rectangle 104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6" name="Rectangle 105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4" name="Freeform 43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5" name="Freeform 44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6" name="Freeform 45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Hexagon 49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Freeform 54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Hexagon 57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5" name="Hexagon 94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6" name="Hexagon 95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7" name="Hexagon 96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8" name="Hexagon 97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9" name="Freeform 98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0" name="Freeform 99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66" name="Rectangle 65"/>
          <p:cNvSpPr/>
          <p:nvPr/>
        </p:nvSpPr>
        <p:spPr>
          <a:xfrm>
            <a:off x="457200" y="333487"/>
            <a:ext cx="8229600" cy="6185647"/>
          </a:xfrm>
          <a:prstGeom prst="rect">
            <a:avLst/>
          </a:prstGeom>
          <a:solidFill>
            <a:schemeClr val="bg1"/>
          </a:solidFill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0" name="Rectangle 69"/>
          <p:cNvSpPr/>
          <p:nvPr/>
        </p:nvSpPr>
        <p:spPr>
          <a:xfrm>
            <a:off x="4561242" y="-21511"/>
            <a:ext cx="3679116" cy="699244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1" name="Rectangle 7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43490" y="1027664"/>
            <a:ext cx="7024744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43492" y="2323652"/>
            <a:ext cx="6777317" cy="350897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997388" y="22449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rgbClr val="FEFEFE"/>
                </a:solidFill>
              </a:defRPr>
            </a:lvl1pPr>
          </a:lstStyle>
          <a:p>
            <a:fld id="{E0C957AD-4166-482B-85F2-B57A9CA3D776}" type="datetime1">
              <a:rPr lang="cs-CZ" smtClean="0"/>
              <a:t>26.6.2012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641448" y="5852160"/>
            <a:ext cx="350215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accent1"/>
                </a:solidFill>
              </a:defRPr>
            </a:lvl1pPr>
          </a:lstStyle>
          <a:p>
            <a:r>
              <a:rPr lang="cs-CZ" smtClean="0"/>
              <a:t>Mgr. Jiřina Zorková                           2.ZŠ Dobříš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649096" y="224491"/>
            <a:ext cx="133215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EFEFE"/>
                </a:solidFill>
              </a:defRPr>
            </a:lvl1pPr>
          </a:lstStyle>
          <a:p>
            <a:fld id="{CB9184BA-D3A2-4348-9548-F2B9482A3C3C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hf sldNum="0" hdr="0" dt="0"/>
  <p:txStyles>
    <p:titleStyle>
      <a:lvl1pPr algn="l" defTabSz="914400" rtl="0" eaLnBrk="1" latinLnBrk="0" hangingPunct="1">
        <a:spcBef>
          <a:spcPct val="0"/>
        </a:spcBef>
        <a:buNone/>
        <a:defRPr sz="40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64008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2471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32588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517904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171907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192024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121408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2" descr="C:\Documents and Settings\OEM\Dokumenty\Obrázky\2.ZŠ-panáčci\2zs_logo2-color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411760" y="1412776"/>
            <a:ext cx="4129841" cy="273630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615225855"/>
              </p:ext>
            </p:extLst>
          </p:nvPr>
        </p:nvGraphicFramePr>
        <p:xfrm>
          <a:off x="683568" y="4712675"/>
          <a:ext cx="7848872" cy="1752600"/>
        </p:xfrm>
        <a:graphic>
          <a:graphicData uri="http://schemas.openxmlformats.org/drawingml/2006/table">
            <a:tbl>
              <a:tblPr/>
              <a:tblGrid>
                <a:gridCol w="2376264"/>
                <a:gridCol w="5472608"/>
              </a:tblGrid>
              <a:tr h="301972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0" dirty="0">
                          <a:latin typeface="Times New Roman,Bold"/>
                          <a:ea typeface="Calibri"/>
                          <a:cs typeface="Times New Roman,Bold"/>
                        </a:rPr>
                        <a:t>CZ.1.07/1.4.00/21.1405</a:t>
                      </a:r>
                      <a:endParaRPr lang="cs-CZ" sz="1000" b="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264533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sady materiálů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Vlastivěda pro</a:t>
                      </a:r>
                      <a:r>
                        <a:rPr lang="cs-CZ" sz="2000" b="1" baseline="0" dirty="0" smtClean="0">
                          <a:latin typeface="Times New Roman"/>
                          <a:ea typeface="Calibri"/>
                          <a:cs typeface="Times New Roman"/>
                        </a:rPr>
                        <a:t> 4. a 5.ročník</a:t>
                      </a:r>
                      <a:endParaRPr lang="cs-CZ" sz="2000" b="1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44237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materiálu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VY_52_INOVACE_26_PUTOVÁNÍ</a:t>
                      </a:r>
                      <a:r>
                        <a:rPr lang="cs-CZ" sz="2000" b="1" baseline="0" dirty="0" smtClean="0">
                          <a:latin typeface="Times New Roman"/>
                          <a:ea typeface="Calibri"/>
                          <a:cs typeface="Times New Roman"/>
                        </a:rPr>
                        <a:t> PO ČR -</a:t>
                      </a: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KVÍZY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180584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Calibri"/>
                        </a:defRPr>
                      </a:lvl9pPr>
                    </a:lstStyle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latin typeface="Times New Roman"/>
                          <a:ea typeface="Calibri"/>
                          <a:cs typeface="Times New Roman"/>
                        </a:rPr>
                        <a:t>Mgr.</a:t>
                      </a:r>
                      <a:r>
                        <a:rPr lang="cs-CZ" sz="2000" baseline="0" dirty="0" smtClean="0">
                          <a:latin typeface="Times New Roman"/>
                          <a:ea typeface="Calibri"/>
                          <a:cs typeface="Times New Roman"/>
                        </a:rPr>
                        <a:t> Jiřina </a:t>
                      </a:r>
                      <a:r>
                        <a:rPr lang="cs-CZ" sz="2000" baseline="0" dirty="0" err="1" smtClean="0">
                          <a:latin typeface="Times New Roman"/>
                          <a:ea typeface="Calibri"/>
                          <a:cs typeface="Times New Roman"/>
                        </a:rPr>
                        <a:t>Zorková</a:t>
                      </a:r>
                      <a:endParaRPr lang="cs-CZ" sz="2000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</a:tbl>
          </a:graphicData>
        </a:graphic>
      </p:graphicFrame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70063" y="692696"/>
            <a:ext cx="5602287" cy="345638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61876394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Kvízy ČR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dirty="0" smtClean="0"/>
              <a:t>Mgr. Jiřina </a:t>
            </a:r>
            <a:r>
              <a:rPr lang="cs-CZ" dirty="0" err="1" smtClean="0"/>
              <a:t>Zorková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915660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Poznáš stavby na obrázku?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pPr marL="68580" indent="0">
              <a:buNone/>
            </a:pP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4"/>
          </p:nvPr>
        </p:nvSpPr>
        <p:spPr>
          <a:xfrm>
            <a:off x="4499993" y="2312256"/>
            <a:ext cx="3365706" cy="3493008"/>
          </a:xfrm>
        </p:spPr>
        <p:txBody>
          <a:bodyPr/>
          <a:lstStyle/>
          <a:p>
            <a:pPr marL="68580" indent="0">
              <a:buNone/>
            </a:pPr>
            <a:r>
              <a:rPr lang="cs-CZ" dirty="0" smtClean="0"/>
              <a:t>1. Brněnský Špilberk</a:t>
            </a:r>
          </a:p>
          <a:p>
            <a:pPr marL="68580" indent="0">
              <a:buNone/>
            </a:pPr>
            <a:endParaRPr lang="cs-CZ" dirty="0" smtClean="0"/>
          </a:p>
          <a:p>
            <a:pPr marL="68580" indent="0">
              <a:buNone/>
            </a:pPr>
            <a:r>
              <a:rPr lang="cs-CZ" dirty="0" smtClean="0"/>
              <a:t>2. Pražský hrad a Karlův most</a:t>
            </a:r>
          </a:p>
          <a:p>
            <a:pPr marL="68580" indent="0">
              <a:buNone/>
            </a:pPr>
            <a:endParaRPr lang="cs-CZ" dirty="0" smtClean="0"/>
          </a:p>
          <a:p>
            <a:pPr marL="68580" indent="0">
              <a:buNone/>
            </a:pPr>
            <a:r>
              <a:rPr lang="cs-CZ" dirty="0" smtClean="0"/>
              <a:t>3. Písek – historický most přes Otavu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2348880"/>
            <a:ext cx="3456384" cy="345638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Mgr. Jiřina Zorková                           2.ZŠ Dobříš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008347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Přiřaď, co k sobě patří.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>
            <a:normAutofit lnSpcReduction="10000"/>
          </a:bodyPr>
          <a:lstStyle/>
          <a:p>
            <a:pPr marL="68580" indent="0">
              <a:buNone/>
            </a:pPr>
            <a:r>
              <a:rPr lang="cs-CZ" dirty="0" smtClean="0"/>
              <a:t>Vltava             </a:t>
            </a:r>
          </a:p>
          <a:p>
            <a:pPr marL="68580" indent="0">
              <a:buNone/>
            </a:pPr>
            <a:r>
              <a:rPr lang="cs-CZ" dirty="0" smtClean="0"/>
              <a:t>Svratka</a:t>
            </a:r>
          </a:p>
          <a:p>
            <a:pPr marL="68580" indent="0">
              <a:buNone/>
            </a:pPr>
            <a:r>
              <a:rPr lang="cs-CZ" dirty="0" smtClean="0"/>
              <a:t>Labe</a:t>
            </a:r>
          </a:p>
          <a:p>
            <a:pPr marL="68580" indent="0">
              <a:buNone/>
            </a:pPr>
            <a:r>
              <a:rPr lang="cs-CZ" dirty="0" smtClean="0"/>
              <a:t>Ohře</a:t>
            </a:r>
          </a:p>
          <a:p>
            <a:pPr marL="68580" indent="0">
              <a:buNone/>
            </a:pPr>
            <a:r>
              <a:rPr lang="cs-CZ" dirty="0" smtClean="0"/>
              <a:t>Berounka</a:t>
            </a:r>
          </a:p>
          <a:p>
            <a:pPr marL="68580" indent="0">
              <a:buNone/>
            </a:pPr>
            <a:r>
              <a:rPr lang="cs-CZ" dirty="0" smtClean="0"/>
              <a:t>Sázava</a:t>
            </a:r>
          </a:p>
          <a:p>
            <a:pPr marL="68580" indent="0">
              <a:buNone/>
            </a:pPr>
            <a:r>
              <a:rPr lang="cs-CZ" dirty="0" smtClean="0"/>
              <a:t>Morava</a:t>
            </a:r>
          </a:p>
          <a:p>
            <a:pPr marL="68580" indent="0">
              <a:buNone/>
            </a:pPr>
            <a:r>
              <a:rPr lang="cs-CZ" dirty="0" smtClean="0"/>
              <a:t>Dyje</a:t>
            </a:r>
          </a:p>
          <a:p>
            <a:pPr marL="68580" indent="0">
              <a:buNone/>
            </a:pP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4"/>
          </p:nvPr>
        </p:nvSpPr>
        <p:spPr/>
        <p:txBody>
          <a:bodyPr>
            <a:normAutofit lnSpcReduction="10000"/>
          </a:bodyPr>
          <a:lstStyle/>
          <a:p>
            <a:pPr marL="68580" indent="0">
              <a:buNone/>
            </a:pPr>
            <a:r>
              <a:rPr lang="cs-CZ" dirty="0" smtClean="0"/>
              <a:t>Beroun</a:t>
            </a:r>
          </a:p>
          <a:p>
            <a:pPr marL="68580" indent="0">
              <a:buNone/>
            </a:pPr>
            <a:r>
              <a:rPr lang="cs-CZ" dirty="0"/>
              <a:t>p</a:t>
            </a:r>
            <a:r>
              <a:rPr lang="cs-CZ" dirty="0" smtClean="0"/>
              <a:t>ramení v Krkonoších</a:t>
            </a:r>
          </a:p>
          <a:p>
            <a:pPr marL="68580" indent="0">
              <a:buNone/>
            </a:pPr>
            <a:r>
              <a:rPr lang="cs-CZ" dirty="0"/>
              <a:t>v</a:t>
            </a:r>
            <a:r>
              <a:rPr lang="cs-CZ" dirty="0" smtClean="0"/>
              <a:t>lévá se do Vltavy</a:t>
            </a:r>
          </a:p>
          <a:p>
            <a:pPr marL="68580" indent="0">
              <a:buNone/>
            </a:pPr>
            <a:r>
              <a:rPr lang="cs-CZ" dirty="0" smtClean="0"/>
              <a:t>nádrž Nechranice</a:t>
            </a:r>
          </a:p>
          <a:p>
            <a:pPr marL="68580" indent="0">
              <a:buNone/>
            </a:pPr>
            <a:r>
              <a:rPr lang="cs-CZ" dirty="0" smtClean="0"/>
              <a:t>Orlická přehrada</a:t>
            </a:r>
          </a:p>
          <a:p>
            <a:pPr marL="68580" indent="0">
              <a:buNone/>
            </a:pPr>
            <a:r>
              <a:rPr lang="cs-CZ" dirty="0" smtClean="0"/>
              <a:t>Vírská přehrada</a:t>
            </a:r>
          </a:p>
          <a:p>
            <a:pPr marL="68580" indent="0">
              <a:buNone/>
            </a:pPr>
            <a:r>
              <a:rPr lang="cs-CZ" dirty="0"/>
              <a:t>v</a:t>
            </a:r>
            <a:r>
              <a:rPr lang="cs-CZ" dirty="0" smtClean="0"/>
              <a:t>lévá se do Moravy</a:t>
            </a:r>
          </a:p>
          <a:p>
            <a:pPr marL="68580" indent="0">
              <a:buNone/>
            </a:pPr>
            <a:r>
              <a:rPr lang="cs-CZ" dirty="0" smtClean="0"/>
              <a:t>Ústí do Dunaje</a:t>
            </a:r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Mgr. Jiřina Zorková                           2.ZŠ Dobříš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046090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23646 -0.00439 L -0.11146 -0.00439 C -0.05539 -0.00439 0.01354 0.06459 0.01354 0.12061 L 0.01354 0.24561 " pathEditMode="relative" rAng="0" ptsTypes="FfFF">
                                      <p:cBhvr>
                                        <p:cTn id="6" dur="2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2500" y="125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052 -0.1838 L -0.0052 0.0662 " pathEditMode="relative" rAng="0" ptsTypes="AA">
                                      <p:cBhvr>
                                        <p:cTn id="10" dur="2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125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5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27014 -0.07407 L -0.14514 -0.07407 C -0.08906 -0.07407 -0.02014 -0.00509 -0.02014 0.05093 L -0.02014 0.17593 " pathEditMode="relative" rAng="0" ptsTypes="FfFF">
                                      <p:cBhvr>
                                        <p:cTn id="14" dur="2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2500" y="125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64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0538 0.01621 L 0.00538 -0.23379 " pathEditMode="relative" rAng="0" ptsTypes="AA">
                                      <p:cBhvr>
                                        <p:cTn id="18" dur="2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-125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64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11111E-6 2.96296E-6 L -0.00017 -0.23982 " pathEditMode="relative" rAng="0" ptsTypes="AA">
                                      <p:cBhvr>
                                        <p:cTn id="22" dur="2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7" y="-1199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0851 -0.22708 L 0.00851 0.06898 " pathEditMode="relative" rAng="0" ptsTypes="AA">
                                      <p:cBhvr>
                                        <p:cTn id="26" dur="2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1479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64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1146 0.13102 L 0.0033 -0.05255 " pathEditMode="relative" rAng="0" ptsTypes="AA">
                                      <p:cBhvr>
                                        <p:cTn id="30" dur="2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417" y="-919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uiExpand="1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Pohoří a jejich nejvyšší místa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pPr marL="68580" indent="0">
              <a:buNone/>
            </a:pPr>
            <a:r>
              <a:rPr lang="cs-CZ" dirty="0" smtClean="0"/>
              <a:t>Krkonoše</a:t>
            </a:r>
          </a:p>
          <a:p>
            <a:pPr marL="68580" indent="0">
              <a:buNone/>
            </a:pPr>
            <a:r>
              <a:rPr lang="cs-CZ" dirty="0" smtClean="0"/>
              <a:t>Brdy</a:t>
            </a:r>
          </a:p>
          <a:p>
            <a:pPr marL="68580" indent="0">
              <a:buNone/>
            </a:pPr>
            <a:r>
              <a:rPr lang="cs-CZ" dirty="0" smtClean="0"/>
              <a:t>Krušné hory</a:t>
            </a:r>
          </a:p>
          <a:p>
            <a:pPr marL="68580" indent="0">
              <a:buNone/>
            </a:pPr>
            <a:r>
              <a:rPr lang="cs-CZ" dirty="0" smtClean="0"/>
              <a:t>Hrubý Jeseník</a:t>
            </a:r>
          </a:p>
          <a:p>
            <a:pPr marL="68580" indent="0">
              <a:buNone/>
            </a:pPr>
            <a:r>
              <a:rPr lang="cs-CZ" sz="2000" dirty="0" smtClean="0"/>
              <a:t>Moravskoslezské Beskydy</a:t>
            </a:r>
          </a:p>
          <a:p>
            <a:pPr marL="68580" indent="0">
              <a:buNone/>
            </a:pPr>
            <a:r>
              <a:rPr lang="cs-CZ" dirty="0" smtClean="0"/>
              <a:t>Šumava</a:t>
            </a:r>
          </a:p>
          <a:p>
            <a:pPr marL="68580" indent="0">
              <a:buNone/>
            </a:pPr>
            <a:r>
              <a:rPr lang="cs-CZ" dirty="0" smtClean="0"/>
              <a:t>Český les</a:t>
            </a:r>
          </a:p>
          <a:p>
            <a:pPr marL="68580" indent="0">
              <a:buNone/>
            </a:pPr>
            <a:r>
              <a:rPr lang="cs-CZ" dirty="0" smtClean="0"/>
              <a:t>Orlické hory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4"/>
          </p:nvPr>
        </p:nvSpPr>
        <p:spPr/>
        <p:txBody>
          <a:bodyPr>
            <a:normAutofit fontScale="92500" lnSpcReduction="10000"/>
          </a:bodyPr>
          <a:lstStyle/>
          <a:p>
            <a:pPr marL="68580" indent="0">
              <a:lnSpc>
                <a:spcPct val="110000"/>
              </a:lnSpc>
              <a:buNone/>
            </a:pPr>
            <a:r>
              <a:rPr lang="cs-CZ" dirty="0" smtClean="0"/>
              <a:t>Sněžka  1602m n.m.</a:t>
            </a:r>
          </a:p>
          <a:p>
            <a:pPr marL="68580" indent="0">
              <a:lnSpc>
                <a:spcPct val="110000"/>
              </a:lnSpc>
              <a:buNone/>
            </a:pPr>
            <a:r>
              <a:rPr lang="cs-CZ" dirty="0" smtClean="0"/>
              <a:t>Tok</a:t>
            </a:r>
          </a:p>
          <a:p>
            <a:pPr marL="68580" indent="0">
              <a:lnSpc>
                <a:spcPct val="110000"/>
              </a:lnSpc>
              <a:buNone/>
            </a:pPr>
            <a:r>
              <a:rPr lang="cs-CZ" dirty="0" smtClean="0"/>
              <a:t>Klínovec</a:t>
            </a:r>
          </a:p>
          <a:p>
            <a:pPr marL="68580" indent="0">
              <a:lnSpc>
                <a:spcPct val="110000"/>
              </a:lnSpc>
              <a:buNone/>
            </a:pPr>
            <a:r>
              <a:rPr lang="cs-CZ" dirty="0" smtClean="0"/>
              <a:t>Praděd</a:t>
            </a:r>
          </a:p>
          <a:p>
            <a:pPr marL="68580" indent="0">
              <a:lnSpc>
                <a:spcPct val="110000"/>
              </a:lnSpc>
              <a:buNone/>
            </a:pPr>
            <a:r>
              <a:rPr lang="cs-CZ" dirty="0" smtClean="0"/>
              <a:t>Lysá hora</a:t>
            </a:r>
          </a:p>
          <a:p>
            <a:pPr marL="68580" indent="0">
              <a:lnSpc>
                <a:spcPct val="110000"/>
              </a:lnSpc>
              <a:buNone/>
            </a:pPr>
            <a:r>
              <a:rPr lang="cs-CZ" dirty="0" smtClean="0"/>
              <a:t>Plechý</a:t>
            </a:r>
          </a:p>
          <a:p>
            <a:pPr marL="68580" indent="0">
              <a:lnSpc>
                <a:spcPct val="110000"/>
              </a:lnSpc>
              <a:buNone/>
            </a:pPr>
            <a:r>
              <a:rPr lang="cs-CZ" dirty="0" err="1" smtClean="0"/>
              <a:t>Čerchov</a:t>
            </a:r>
            <a:endParaRPr lang="cs-CZ" dirty="0" smtClean="0"/>
          </a:p>
          <a:p>
            <a:pPr marL="68580" indent="0">
              <a:lnSpc>
                <a:spcPct val="110000"/>
              </a:lnSpc>
              <a:buNone/>
            </a:pPr>
            <a:r>
              <a:rPr lang="cs-CZ" dirty="0" smtClean="0"/>
              <a:t>Velká Deštná</a:t>
            </a:r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Mgr. Jiřina Zorková                           2.ZŠ Dobříš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729189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Kde se co vyrábí</a:t>
            </a:r>
            <a:endParaRPr lang="cs-CZ" dirty="0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pPr marL="68580" indent="0">
              <a:buNone/>
            </a:pPr>
            <a:r>
              <a:rPr lang="cs-CZ" dirty="0" smtClean="0"/>
              <a:t>Mladá Boleslav</a:t>
            </a:r>
          </a:p>
          <a:p>
            <a:pPr marL="68580" indent="0">
              <a:buNone/>
            </a:pPr>
            <a:r>
              <a:rPr lang="cs-CZ" dirty="0" smtClean="0"/>
              <a:t>Plzeň</a:t>
            </a:r>
          </a:p>
          <a:p>
            <a:pPr marL="68580" indent="0">
              <a:buNone/>
            </a:pPr>
            <a:r>
              <a:rPr lang="cs-CZ" dirty="0" smtClean="0"/>
              <a:t>Zlín</a:t>
            </a:r>
          </a:p>
          <a:p>
            <a:pPr marL="68580" indent="0">
              <a:buNone/>
            </a:pPr>
            <a:r>
              <a:rPr lang="cs-CZ" dirty="0" smtClean="0"/>
              <a:t>Pardubice</a:t>
            </a:r>
          </a:p>
          <a:p>
            <a:pPr marL="68580" indent="0">
              <a:buNone/>
            </a:pPr>
            <a:r>
              <a:rPr lang="cs-CZ" dirty="0" smtClean="0"/>
              <a:t>Hradec Králové</a:t>
            </a:r>
          </a:p>
          <a:p>
            <a:pPr marL="68580" indent="0">
              <a:buNone/>
            </a:pPr>
            <a:r>
              <a:rPr lang="cs-CZ" dirty="0" smtClean="0"/>
              <a:t>Znojmo</a:t>
            </a:r>
          </a:p>
          <a:p>
            <a:pPr marL="68580" indent="0">
              <a:buNone/>
            </a:pPr>
            <a:r>
              <a:rPr lang="cs-CZ" dirty="0" smtClean="0"/>
              <a:t>Jablonec nad Nisou</a:t>
            </a:r>
            <a:endParaRPr lang="cs-CZ" dirty="0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4"/>
          </p:nvPr>
        </p:nvSpPr>
        <p:spPr/>
        <p:txBody>
          <a:bodyPr/>
          <a:lstStyle/>
          <a:p>
            <a:pPr marL="68580" indent="0">
              <a:buNone/>
            </a:pPr>
            <a:r>
              <a:rPr lang="cs-CZ" dirty="0" smtClean="0"/>
              <a:t>                   bižutérie</a:t>
            </a:r>
          </a:p>
          <a:p>
            <a:pPr marL="6858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kompoty</a:t>
            </a:r>
          </a:p>
          <a:p>
            <a:pPr marL="68580" indent="0">
              <a:buNone/>
            </a:pPr>
            <a:r>
              <a:rPr lang="cs-CZ" dirty="0" smtClean="0"/>
              <a:t>                   klavíry </a:t>
            </a:r>
          </a:p>
          <a:p>
            <a:pPr marL="6858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auta</a:t>
            </a:r>
          </a:p>
          <a:p>
            <a:pPr marL="68580" indent="0">
              <a:buNone/>
            </a:pPr>
            <a:r>
              <a:rPr lang="cs-CZ" dirty="0" smtClean="0"/>
              <a:t>                   perník</a:t>
            </a:r>
          </a:p>
          <a:p>
            <a:pPr marL="6858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pivo</a:t>
            </a:r>
          </a:p>
          <a:p>
            <a:pPr marL="6858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obuv</a:t>
            </a:r>
          </a:p>
          <a:p>
            <a:pPr marL="68580" indent="0">
              <a:buNone/>
            </a:pPr>
            <a:endParaRPr lang="cs-CZ" dirty="0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Mgr. Jiřina Zorková                           2.ZŠ Dobříš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117423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88889E-6 2.96296E-6 C -0.00243 0.00185 0.02848 -0.05417 -0.00729 0.00555 L -0.15416 0.3875 " pathEditMode="relative" ptsTypes="fAA">
                                      <p:cBhvr>
                                        <p:cTn id="6" dur="20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6.94444E-6 -3.7037E-7 L -0.18959 0.23565 " pathEditMode="relative" ptsTypes="AA">
                                      <p:cBhvr>
                                        <p:cTn id="10" dur="2000" fill="hold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16667E-6 -7.77778E-6 L -0.10816 0.12569 " pathEditMode="relative" ptsTypes="AA">
                                      <p:cBhvr>
                                        <p:cTn id="14" dur="2000" fill="hold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6858 -0.20139 C -0.07205 -0.20394 -0.07587 -0.20533 -0.07934 -0.20811 C -0.08073 -0.20926 -0.08143 -0.21112 -0.08264 -0.2125 C -0.08351 -0.21343 -0.05747 -0.18334 -0.08525 -0.21459 " pathEditMode="relative" rAng="0" ptsTypes="fffA">
                                      <p:cBhvr>
                                        <p:cTn id="18" dur="2000" fill="hold"/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78" y="23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64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13559 0.1368 L -0.13507 -0.0794 " pathEditMode="relative" rAng="0" ptsTypes="AA">
                                      <p:cBhvr>
                                        <p:cTn id="22" dur="2000" fill="hold"/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7" y="-1081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4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0 -0.25 E" pathEditMode="relative" ptsTypes="">
                                      <p:cBhvr>
                                        <p:cTn id="26" dur="2000" fill="hold"/>
                                        <p:tgtEl>
                                          <p:spTgt spid="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64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0 -0.25 E" pathEditMode="relative" ptsTypes="">
                                      <p:cBhvr>
                                        <p:cTn id="30" dur="2000" fill="hold"/>
                                        <p:tgtEl>
                                          <p:spTgt spid="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68580" indent="0">
              <a:buNone/>
            </a:pPr>
            <a:r>
              <a:rPr lang="cs-CZ" dirty="0" smtClean="0"/>
              <a:t>Zdroje</a:t>
            </a:r>
          </a:p>
          <a:p>
            <a:pPr marL="68580" indent="0">
              <a:buNone/>
            </a:pPr>
            <a:r>
              <a:rPr lang="cs-CZ" sz="1400" smtClean="0"/>
              <a:t>http</a:t>
            </a:r>
            <a:r>
              <a:rPr lang="cs-CZ" sz="1400" dirty="0"/>
              <a:t>://t1.gstatic.com/images?q=tbn:ANd9GcQaHsJQZTrk_fL5gDnBBzTobbxXE1FjENfyUcvrplU_Y_Z4qLas</a:t>
            </a:r>
            <a:endParaRPr lang="cs-CZ" sz="1400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Mgr. Jiřina Zorková                           2.ZŠ Dobříš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47491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ustin">
  <a:themeElements>
    <a:clrScheme name="Lití písma">
      <a:dk1>
        <a:sysClr val="windowText" lastClr="000000"/>
      </a:dk1>
      <a:lt1>
        <a:sysClr val="window" lastClr="FFFFFF"/>
      </a:lt1>
      <a:dk2>
        <a:srgbClr val="676A55"/>
      </a:dk2>
      <a:lt2>
        <a:srgbClr val="EAEBDE"/>
      </a:lt2>
      <a:accent1>
        <a:srgbClr val="72A376"/>
      </a:accent1>
      <a:accent2>
        <a:srgbClr val="B0CCB0"/>
      </a:accent2>
      <a:accent3>
        <a:srgbClr val="A8CDD7"/>
      </a:accent3>
      <a:accent4>
        <a:srgbClr val="C0BEAF"/>
      </a:accent4>
      <a:accent5>
        <a:srgbClr val="CEC597"/>
      </a:accent5>
      <a:accent6>
        <a:srgbClr val="E8B7B7"/>
      </a:accent6>
      <a:hlink>
        <a:srgbClr val="DB5353"/>
      </a:hlink>
      <a:folHlink>
        <a:srgbClr val="903638"/>
      </a:folHlink>
    </a:clrScheme>
    <a:fontScheme name="Austin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NewsPrint">
      <a:fillStyleLst>
        <a:solidFill>
          <a:schemeClr val="phClr"/>
        </a:solidFill>
        <a:gradFill rotWithShape="1">
          <a:gsLst>
            <a:gs pos="0">
              <a:schemeClr val="phClr">
                <a:tint val="37000"/>
                <a:hueMod val="100000"/>
                <a:satMod val="200000"/>
                <a:lumMod val="88000"/>
              </a:schemeClr>
            </a:gs>
            <a:gs pos="100000">
              <a:schemeClr val="phClr">
                <a:tint val="53000"/>
                <a:shade val="100000"/>
                <a:hueMod val="100000"/>
                <a:satMod val="350000"/>
                <a:lumMod val="79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83000"/>
                <a:shade val="100000"/>
                <a:alpha val="100000"/>
                <a:hueMod val="100000"/>
                <a:satMod val="220000"/>
                <a:lumMod val="90000"/>
              </a:schemeClr>
            </a:gs>
            <a:gs pos="76000">
              <a:schemeClr val="phClr">
                <a:shade val="100000"/>
              </a:schemeClr>
            </a:gs>
            <a:gs pos="100000">
              <a:schemeClr val="phClr">
                <a:shade val="93000"/>
                <a:alpha val="100000"/>
                <a:satMod val="100000"/>
                <a:lumMod val="93000"/>
              </a:schemeClr>
            </a:gs>
          </a:gsLst>
          <a:path path="circle">
            <a:fillToRect l="15000" t="15000" r="100000" b="100000"/>
          </a:path>
        </a:gradFill>
      </a:fillStyleLst>
      <a:lnStyleLst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12700" dir="528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381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381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brightRoom" dir="tl"/>
          </a:scene3d>
          <a:sp3d contourW="12700">
            <a:bevelT w="31750" h="12700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94000"/>
                <a:satMod val="114000"/>
                <a:lumMod val="96000"/>
              </a:schemeClr>
            </a:gs>
            <a:gs pos="62000">
              <a:schemeClr val="phClr">
                <a:tint val="92000"/>
                <a:shade val="66000"/>
                <a:satMod val="110000"/>
                <a:lumMod val="80000"/>
              </a:schemeClr>
            </a:gs>
            <a:gs pos="100000">
              <a:schemeClr val="phClr">
                <a:tint val="89000"/>
                <a:shade val="62000"/>
                <a:satMod val="110000"/>
                <a:lumMod val="72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80000"/>
                <a:shade val="58000"/>
              </a:schemeClr>
              <a:schemeClr val="phClr">
                <a:tint val="73000"/>
                <a:shade val="68000"/>
                <a:satMod val="15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Austin</Template>
  <TotalTime>136</TotalTime>
  <Words>220</Words>
  <Application>Microsoft Office PowerPoint</Application>
  <PresentationFormat>Předvádění na obrazovce (4:3)</PresentationFormat>
  <Paragraphs>77</Paragraphs>
  <Slides>7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Austin</vt:lpstr>
      <vt:lpstr>Prezentace aplikace PowerPoint</vt:lpstr>
      <vt:lpstr>Kvízy ČR</vt:lpstr>
      <vt:lpstr>Poznáš stavby na obrázku?</vt:lpstr>
      <vt:lpstr>Přiřaď, co k sobě patří.</vt:lpstr>
      <vt:lpstr>Pohoří a jejich nejvyšší místa</vt:lpstr>
      <vt:lpstr>Kde se co vyrábí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Kvízy ČR</dc:title>
  <dc:creator>OEM</dc:creator>
  <cp:lastModifiedBy>OEM</cp:lastModifiedBy>
  <cp:revision>17</cp:revision>
  <dcterms:created xsi:type="dcterms:W3CDTF">2011-05-30T11:57:41Z</dcterms:created>
  <dcterms:modified xsi:type="dcterms:W3CDTF">2012-06-26T12:05:26Z</dcterms:modified>
</cp:coreProperties>
</file>