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4" r:id="rId2"/>
    <p:sldId id="272" r:id="rId3"/>
    <p:sldId id="263" r:id="rId4"/>
    <p:sldId id="257" r:id="rId5"/>
    <p:sldId id="258" r:id="rId6"/>
    <p:sldId id="260" r:id="rId7"/>
    <p:sldId id="265" r:id="rId8"/>
    <p:sldId id="261" r:id="rId9"/>
    <p:sldId id="266" r:id="rId10"/>
    <p:sldId id="267" r:id="rId11"/>
    <p:sldId id="270" r:id="rId12"/>
    <p:sldId id="268" r:id="rId13"/>
    <p:sldId id="262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788" autoAdjust="0"/>
  </p:normalViewPr>
  <p:slideViewPr>
    <p:cSldViewPr>
      <p:cViewPr varScale="1">
        <p:scale>
          <a:sx n="99" d="100"/>
          <a:sy n="99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Měsíc – přirozený satelit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509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AD8A226-5F8E-43F8-AD25-28A80B443D87}" type="presOf" srcId="{D1D4F407-5343-4D3F-B5B9-D407B03CAEB4}" destId="{AED2198E-93D5-4001-81B4-73124B309672}" srcOrd="1" destOrd="0" presId="urn:microsoft.com/office/officeart/2005/8/layout/target3"/>
    <dgm:cxn modelId="{B4643BEA-6136-4408-A44B-89833622BFD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8B67C94-EA62-41B5-9636-98BC4FAECB7F}" type="presOf" srcId="{4C35D32F-0EAB-4CD7-82EE-45574DC2A586}" destId="{890E4F0B-2866-4A3F-A3C7-2A14B1797930}" srcOrd="1" destOrd="0" presId="urn:microsoft.com/office/officeart/2005/8/layout/target3"/>
    <dgm:cxn modelId="{C0505289-25B2-47E3-B27C-0E24D6FAF463}" type="presOf" srcId="{B651F6E3-6281-48DB-9319-2AEAFDAE7572}" destId="{6BB5E863-4638-4E1D-BFDE-399D028AC4ED}" srcOrd="1" destOrd="0" presId="urn:microsoft.com/office/officeart/2005/8/layout/target3"/>
    <dgm:cxn modelId="{8021D716-B97D-404E-B121-534B549A64AE}" type="presOf" srcId="{D1D4F407-5343-4D3F-B5B9-D407B03CAEB4}" destId="{D005CE8C-CC26-4C3E-AC11-E15060ECD759}" srcOrd="0" destOrd="0" presId="urn:microsoft.com/office/officeart/2005/8/layout/target3"/>
    <dgm:cxn modelId="{F90B8B3F-34E5-4B34-859B-A8E613484BFC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A88E16-0182-48BC-8475-799E089D7CC7}" type="presOf" srcId="{D8197B8C-B260-4A16-BDF4-0947B075E274}" destId="{25B08C86-7E15-44DC-BE7F-FFB55DD49D12}" srcOrd="0" destOrd="0" presId="urn:microsoft.com/office/officeart/2005/8/layout/target3"/>
    <dgm:cxn modelId="{6CD4DADD-315A-43C3-B98F-CEF9E0DF1673}" type="presOf" srcId="{B651F6E3-6281-48DB-9319-2AEAFDAE7572}" destId="{619D679B-A015-4ECF-8348-D1034C574F40}" srcOrd="0" destOrd="0" presId="urn:microsoft.com/office/officeart/2005/8/layout/target3"/>
    <dgm:cxn modelId="{CB7675AE-BF96-4834-B7D7-F6787DF24099}" type="presOf" srcId="{D8197B8C-B260-4A16-BDF4-0947B075E274}" destId="{5A5FFA88-C948-4069-8E93-59FA12366E83}" srcOrd="1" destOrd="0" presId="urn:microsoft.com/office/officeart/2005/8/layout/target3"/>
    <dgm:cxn modelId="{32D9CEC5-268A-42F8-B3F5-FCA6D9A39F5E}" type="presOf" srcId="{D1B46980-6531-4606-95E6-44980827E919}" destId="{6140AFEC-043D-4C43-A2F9-D0F5331DF3A3}" srcOrd="0" destOrd="0" presId="urn:microsoft.com/office/officeart/2005/8/layout/target3"/>
    <dgm:cxn modelId="{D2DC4D44-29E4-429A-A6AC-E1D74F42ABDC}" type="presOf" srcId="{D1B46980-6531-4606-95E6-44980827E919}" destId="{2BE915AB-18AA-4053-B92C-3BFC9ED204BB}" srcOrd="1" destOrd="0" presId="urn:microsoft.com/office/officeart/2005/8/layout/target3"/>
    <dgm:cxn modelId="{54F19CBA-6460-4095-B529-26AE70FD8D39}" type="presParOf" srcId="{333A1088-737F-45CB-B68E-254E46348037}" destId="{F5ABB229-8D3B-4694-996A-96F23CF14429}" srcOrd="0" destOrd="0" presId="urn:microsoft.com/office/officeart/2005/8/layout/target3"/>
    <dgm:cxn modelId="{EF4EB45A-793A-40E3-B2AE-F8206EDD8FC6}" type="presParOf" srcId="{333A1088-737F-45CB-B68E-254E46348037}" destId="{F41139FD-01EE-4571-8B17-4FB00FC51163}" srcOrd="1" destOrd="0" presId="urn:microsoft.com/office/officeart/2005/8/layout/target3"/>
    <dgm:cxn modelId="{CBFCECB8-BBCE-47A9-B375-14C4A546D771}" type="presParOf" srcId="{333A1088-737F-45CB-B68E-254E46348037}" destId="{D005CE8C-CC26-4C3E-AC11-E15060ECD759}" srcOrd="2" destOrd="0" presId="urn:microsoft.com/office/officeart/2005/8/layout/target3"/>
    <dgm:cxn modelId="{16D65834-39B7-44E5-A564-689D563ADB28}" type="presParOf" srcId="{333A1088-737F-45CB-B68E-254E46348037}" destId="{2C702D82-9B77-49B7-9568-BB8EB47C3372}" srcOrd="3" destOrd="0" presId="urn:microsoft.com/office/officeart/2005/8/layout/target3"/>
    <dgm:cxn modelId="{67934244-8024-461E-A7FD-5D229BB775DF}" type="presParOf" srcId="{333A1088-737F-45CB-B68E-254E46348037}" destId="{A52A0455-90FF-4808-ABD0-F02540D31D5A}" srcOrd="4" destOrd="0" presId="urn:microsoft.com/office/officeart/2005/8/layout/target3"/>
    <dgm:cxn modelId="{7C6EB5DD-0C38-4E8B-AC79-45956402E130}" type="presParOf" srcId="{333A1088-737F-45CB-B68E-254E46348037}" destId="{6140AFEC-043D-4C43-A2F9-D0F5331DF3A3}" srcOrd="5" destOrd="0" presId="urn:microsoft.com/office/officeart/2005/8/layout/target3"/>
    <dgm:cxn modelId="{9DFB3B9E-EAD8-41B3-A18B-359F8C1BFAB3}" type="presParOf" srcId="{333A1088-737F-45CB-B68E-254E46348037}" destId="{9358AC05-5D7D-4327-9F80-1AD486AEA664}" srcOrd="6" destOrd="0" presId="urn:microsoft.com/office/officeart/2005/8/layout/target3"/>
    <dgm:cxn modelId="{D25AAD7C-360B-46BB-8C5B-091DA1621CED}" type="presParOf" srcId="{333A1088-737F-45CB-B68E-254E46348037}" destId="{313FC574-E1CD-4FB4-B054-0B805CE0447D}" srcOrd="7" destOrd="0" presId="urn:microsoft.com/office/officeart/2005/8/layout/target3"/>
    <dgm:cxn modelId="{8B5EEB67-DBB7-4C89-A683-07D37BD9D50D}" type="presParOf" srcId="{333A1088-737F-45CB-B68E-254E46348037}" destId="{619D679B-A015-4ECF-8348-D1034C574F40}" srcOrd="8" destOrd="0" presId="urn:microsoft.com/office/officeart/2005/8/layout/target3"/>
    <dgm:cxn modelId="{63C00CC2-6DF8-456B-BCDB-A8BDCC8EB625}" type="presParOf" srcId="{333A1088-737F-45CB-B68E-254E46348037}" destId="{322283A8-4A27-4CDA-BAE3-F381106A9174}" srcOrd="9" destOrd="0" presId="urn:microsoft.com/office/officeart/2005/8/layout/target3"/>
    <dgm:cxn modelId="{EB8D4A18-2FBF-468E-9E09-62785D8AB255}" type="presParOf" srcId="{333A1088-737F-45CB-B68E-254E46348037}" destId="{FFC9F71D-1B4F-4AD9-A4A6-86ADEFC8AF5C}" srcOrd="10" destOrd="0" presId="urn:microsoft.com/office/officeart/2005/8/layout/target3"/>
    <dgm:cxn modelId="{E605D0D5-8098-45F9-B190-B171E5BDEE0F}" type="presParOf" srcId="{333A1088-737F-45CB-B68E-254E46348037}" destId="{25B08C86-7E15-44DC-BE7F-FFB55DD49D12}" srcOrd="11" destOrd="0" presId="urn:microsoft.com/office/officeart/2005/8/layout/target3"/>
    <dgm:cxn modelId="{051D6F66-1597-407B-B50B-7A18086A3AF0}" type="presParOf" srcId="{333A1088-737F-45CB-B68E-254E46348037}" destId="{76644BE8-9D7C-4C09-B250-3D10AF48CBB7}" srcOrd="12" destOrd="0" presId="urn:microsoft.com/office/officeart/2005/8/layout/target3"/>
    <dgm:cxn modelId="{F1A79591-EA25-42C1-9ED0-16484C03D62C}" type="presParOf" srcId="{333A1088-737F-45CB-B68E-254E46348037}" destId="{EE85B701-7295-41C0-BA7A-34D3756A2AE6}" srcOrd="13" destOrd="0" presId="urn:microsoft.com/office/officeart/2005/8/layout/target3"/>
    <dgm:cxn modelId="{D89EA277-6037-4DEF-A1D0-F54888C266D0}" type="presParOf" srcId="{333A1088-737F-45CB-B68E-254E46348037}" destId="{8BEBB6EC-1DAA-4CAC-8A25-BC0FCBD5DBD5}" srcOrd="14" destOrd="0" presId="urn:microsoft.com/office/officeart/2005/8/layout/target3"/>
    <dgm:cxn modelId="{468A69E0-84F3-4A6E-989A-46E33ADF5748}" type="presParOf" srcId="{333A1088-737F-45CB-B68E-254E46348037}" destId="{AED2198E-93D5-4001-81B4-73124B309672}" srcOrd="15" destOrd="0" presId="urn:microsoft.com/office/officeart/2005/8/layout/target3"/>
    <dgm:cxn modelId="{FE52AF7F-CC10-49C3-9887-59B532D4244C}" type="presParOf" srcId="{333A1088-737F-45CB-B68E-254E46348037}" destId="{2BE915AB-18AA-4053-B92C-3BFC9ED204BB}" srcOrd="16" destOrd="0" presId="urn:microsoft.com/office/officeart/2005/8/layout/target3"/>
    <dgm:cxn modelId="{B4E40FF3-7620-4912-A5FE-A93435965B9C}" type="presParOf" srcId="{333A1088-737F-45CB-B68E-254E46348037}" destId="{6BB5E863-4638-4E1D-BFDE-399D028AC4ED}" srcOrd="17" destOrd="0" presId="urn:microsoft.com/office/officeart/2005/8/layout/target3"/>
    <dgm:cxn modelId="{69851D99-04C7-4249-87CB-604B6BD0B296}" type="presParOf" srcId="{333A1088-737F-45CB-B68E-254E46348037}" destId="{5A5FFA88-C948-4069-8E93-59FA12366E83}" srcOrd="18" destOrd="0" presId="urn:microsoft.com/office/officeart/2005/8/layout/target3"/>
    <dgm:cxn modelId="{2EA738BB-67BF-40CA-A7DB-E4641078C86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20280" cy="25202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4250" y="0"/>
          <a:ext cx="6512260" cy="25202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44250" y="0"/>
        <a:ext cx="6512260" cy="403244"/>
      </dsp:txXfrm>
    </dsp:sp>
    <dsp:sp modelId="{A52A0455-90FF-4808-ABD0-F02540D31D5A}">
      <dsp:nvSpPr>
        <dsp:cNvPr id="0" name=""/>
        <dsp:cNvSpPr/>
      </dsp:nvSpPr>
      <dsp:spPr>
        <a:xfrm>
          <a:off x="264629" y="403244"/>
          <a:ext cx="1991021" cy="1991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60140" y="403244"/>
          <a:ext cx="6512260" cy="19910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60140" y="403244"/>
        <a:ext cx="6512260" cy="403244"/>
      </dsp:txXfrm>
    </dsp:sp>
    <dsp:sp modelId="{313FC574-E1CD-4FB4-B054-0B805CE0447D}">
      <dsp:nvSpPr>
        <dsp:cNvPr id="0" name=""/>
        <dsp:cNvSpPr/>
      </dsp:nvSpPr>
      <dsp:spPr>
        <a:xfrm>
          <a:off x="529258" y="806489"/>
          <a:ext cx="1461762" cy="1461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60140" y="783554"/>
          <a:ext cx="6512260" cy="1461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02</a:t>
          </a:r>
          <a:endParaRPr lang="cs-CZ" sz="2000" kern="1200" dirty="0"/>
        </a:p>
      </dsp:txBody>
      <dsp:txXfrm>
        <a:off x="1260140" y="783554"/>
        <a:ext cx="6512260" cy="403244"/>
      </dsp:txXfrm>
    </dsp:sp>
    <dsp:sp modelId="{FFC9F71D-1B4F-4AD9-A4A6-86ADEFC8AF5C}">
      <dsp:nvSpPr>
        <dsp:cNvPr id="0" name=""/>
        <dsp:cNvSpPr/>
      </dsp:nvSpPr>
      <dsp:spPr>
        <a:xfrm>
          <a:off x="793888" y="1209734"/>
          <a:ext cx="932503" cy="9325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60140" y="1257236"/>
          <a:ext cx="6512260" cy="9325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Měsíc – přirozený satelit Země</a:t>
          </a:r>
          <a:endParaRPr lang="cs-CZ" sz="2000" kern="1200" dirty="0"/>
        </a:p>
      </dsp:txBody>
      <dsp:txXfrm>
        <a:off x="1260140" y="1257236"/>
        <a:ext cx="6512260" cy="403244"/>
      </dsp:txXfrm>
    </dsp:sp>
    <dsp:sp modelId="{EE85B701-7295-41C0-BA7A-34D3756A2AE6}">
      <dsp:nvSpPr>
        <dsp:cNvPr id="0" name=""/>
        <dsp:cNvSpPr/>
      </dsp:nvSpPr>
      <dsp:spPr>
        <a:xfrm>
          <a:off x="1058517" y="1612979"/>
          <a:ext cx="403244" cy="4032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40" y="1599930"/>
          <a:ext cx="6512260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60140" y="1599930"/>
        <a:ext cx="6512260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BE2AF-252B-4CCC-911E-B52FDD979B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4C1EE2-CE92-44AC-955E-1982D039F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9904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495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9800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501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080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85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602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3753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3827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1688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90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7360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ADCC3E-33CF-40E7-8602-C4676D585F8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C916B-7B94-40A8-A377-83F684DBC7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6460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el%C3%A9n%C3%A9" TargetMode="External"/><Relationship Id="rId3" Type="http://schemas.openxmlformats.org/officeDocument/2006/relationships/hyperlink" Target="http://cs.wikipedia.org/wiki/Zem%C4%9B" TargetMode="External"/><Relationship Id="rId7" Type="http://schemas.openxmlformats.org/officeDocument/2006/relationships/hyperlink" Target="http://cs.wikipedia.org/wiki/Unicode" TargetMode="External"/><Relationship Id="rId2" Type="http://schemas.openxmlformats.org/officeDocument/2006/relationships/hyperlink" Target="http://cs.wikipedia.org/wiki/P%C5%99irozen%C3%BD_satel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atina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cs.wikipedia.org/wiki/Slovan%C3%A9" TargetMode="External"/><Relationship Id="rId10" Type="http://schemas.openxmlformats.org/officeDocument/2006/relationships/hyperlink" Target="http://cs.wikipedia.org/wiki/Selenit%C3%A9" TargetMode="External"/><Relationship Id="rId4" Type="http://schemas.openxmlformats.org/officeDocument/2006/relationships/hyperlink" Target="http://cs.wikipedia.org/wiki/Poezie" TargetMode="External"/><Relationship Id="rId9" Type="http://schemas.openxmlformats.org/officeDocument/2006/relationships/hyperlink" Target="http://cs.wikipedia.org/w/index.php?title=Selenocentrismus&amp;action=edit&amp;redlink=1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osmick%C3%A1_sonda" TargetMode="External"/><Relationship Id="rId3" Type="http://schemas.openxmlformats.org/officeDocument/2006/relationships/hyperlink" Target="http://cs.wikipedia.org/wiki/Zemsk%C3%BD_rovn%C3%ADk" TargetMode="External"/><Relationship Id="rId7" Type="http://schemas.openxmlformats.org/officeDocument/2006/relationships/hyperlink" Target="http://cs.wikipedia.org/wiki/Odvr%C3%A1cen%C3%A1_strana_M%C4%9Bs%C3%ADce" TargetMode="External"/><Relationship Id="rId2" Type="http://schemas.openxmlformats.org/officeDocument/2006/relationships/hyperlink" Target="http://cs.wikipedia.org/wiki/Met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5%99ivr%C3%A1cen%C3%A1_strana_M%C4%9Bs%C3%ADce" TargetMode="External"/><Relationship Id="rId5" Type="http://schemas.openxmlformats.org/officeDocument/2006/relationships/hyperlink" Target="http://cs.wikipedia.org/wiki/Synchronn%C3%AD_rotace" TargetMode="External"/><Relationship Id="rId4" Type="http://schemas.openxmlformats.org/officeDocument/2006/relationships/hyperlink" Target="http://cs.wikipedia.org/wiki/Pr%C5%AFm%C4%9Br_(geometrie)" TargetMode="External"/><Relationship Id="rId9" Type="http://schemas.openxmlformats.org/officeDocument/2006/relationships/hyperlink" Target="http://cs.wikipedia.org/wiki/M%C4%9Bs%C3%AD%C4%8Dn%C3%AD_mo%C5%99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itan_(prvek)" TargetMode="External"/><Relationship Id="rId13" Type="http://schemas.openxmlformats.org/officeDocument/2006/relationships/hyperlink" Target="http://cs.wikipedia.org/wiki/Mangan" TargetMode="External"/><Relationship Id="rId3" Type="http://schemas.openxmlformats.org/officeDocument/2006/relationships/hyperlink" Target="http://cs.wikipedia.org/wiki/K%C5%99em%C3%ADk" TargetMode="External"/><Relationship Id="rId7" Type="http://schemas.openxmlformats.org/officeDocument/2006/relationships/hyperlink" Target="http://cs.wikipedia.org/wiki/Ho%C5%99%C4%8D%C3%ADk" TargetMode="External"/><Relationship Id="rId12" Type="http://schemas.openxmlformats.org/officeDocument/2006/relationships/hyperlink" Target="http://cs.wikipedia.org/wiki/Drasl%C3%ADk" TargetMode="External"/><Relationship Id="rId2" Type="http://schemas.openxmlformats.org/officeDocument/2006/relationships/hyperlink" Target="http://cs.wikipedia.org/wiki/Kysl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BDelezo" TargetMode="External"/><Relationship Id="rId11" Type="http://schemas.openxmlformats.org/officeDocument/2006/relationships/hyperlink" Target="http://cs.wikipedia.org/wiki/Chrom" TargetMode="External"/><Relationship Id="rId5" Type="http://schemas.openxmlformats.org/officeDocument/2006/relationships/hyperlink" Target="http://cs.wikipedia.org/wiki/V%C3%A1pn%C3%ADk" TargetMode="External"/><Relationship Id="rId10" Type="http://schemas.openxmlformats.org/officeDocument/2006/relationships/hyperlink" Target="http://cs.wikipedia.org/wiki/Sod%C3%ADk" TargetMode="External"/><Relationship Id="rId4" Type="http://schemas.openxmlformats.org/officeDocument/2006/relationships/hyperlink" Target="http://cs.wikipedia.org/wiki/Hlin%C3%ADk" TargetMode="External"/><Relationship Id="rId9" Type="http://schemas.openxmlformats.org/officeDocument/2006/relationships/hyperlink" Target="http://cs.wikipedia.org/wiki/Nikl" TargetMode="External"/><Relationship Id="rId14" Type="http://schemas.openxmlformats.org/officeDocument/2006/relationships/hyperlink" Target="http://cs.wikipedia.org/wiki/S%C3%ADra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ovrch" TargetMode="External"/><Relationship Id="rId13" Type="http://schemas.openxmlformats.org/officeDocument/2006/relationships/hyperlink" Target="http://cs.wikipedia.org/wiki/Kilogram" TargetMode="External"/><Relationship Id="rId3" Type="http://schemas.openxmlformats.org/officeDocument/2006/relationships/hyperlink" Target="http://cs.wikipedia.org/wiki/P%C5%99%C3%ADliv" TargetMode="External"/><Relationship Id="rId7" Type="http://schemas.openxmlformats.org/officeDocument/2006/relationships/hyperlink" Target="http://cs.wikipedia.org/wiki/Zplo%C5%A1t%C4%9Bn%C3%AD" TargetMode="External"/><Relationship Id="rId12" Type="http://schemas.openxmlformats.org/officeDocument/2006/relationships/hyperlink" Target="http://cs.wikipedia.org/wiki/Hmotnost" TargetMode="External"/><Relationship Id="rId2" Type="http://schemas.openxmlformats.org/officeDocument/2006/relationships/hyperlink" Target="http://cs.wikipedia.org/wiki/Slapov%C3%BD_je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%C4%9Bs%C3%ADc" TargetMode="External"/><Relationship Id="rId11" Type="http://schemas.openxmlformats.org/officeDocument/2006/relationships/hyperlink" Target="http://cs.wikipedia.org/wiki/Kilometr_krychlov%C3%BD" TargetMode="External"/><Relationship Id="rId5" Type="http://schemas.openxmlformats.org/officeDocument/2006/relationships/hyperlink" Target="http://cs.wikipedia.org/wiki/Pr%C5%AFm%C4%9Br_(geometrie)" TargetMode="External"/><Relationship Id="rId10" Type="http://schemas.openxmlformats.org/officeDocument/2006/relationships/hyperlink" Target="http://cs.wikipedia.org/wiki/Objem" TargetMode="External"/><Relationship Id="rId4" Type="http://schemas.openxmlformats.org/officeDocument/2006/relationships/hyperlink" Target="http://cs.wikipedia.org/wiki/Odliv" TargetMode="External"/><Relationship Id="rId9" Type="http://schemas.openxmlformats.org/officeDocument/2006/relationships/hyperlink" Target="http://cs.wikipedia.org/wiki/Kilometr_%C4%8Dtvere%C4%8Dn%C3%AD" TargetMode="External"/><Relationship Id="rId14" Type="http://schemas.openxmlformats.org/officeDocument/2006/relationships/hyperlink" Target="http://cs.wikipedia.org/wiki/Hustota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%C4%9Bs%C3%AD%C4%8Dn%C3%AD_mo%C5%99e" TargetMode="External"/><Relationship Id="rId3" Type="http://schemas.openxmlformats.org/officeDocument/2006/relationships/hyperlink" Target="http://cs.wikipedia.org/wiki/Metr" TargetMode="External"/><Relationship Id="rId7" Type="http://schemas.openxmlformats.org/officeDocument/2006/relationships/hyperlink" Target="http://cs.wikipedia.org/w/index.php?title=Ji%C5%BEn%C3%AD_p%C3%B3l_M%C4%9Bs%C3%ADce&amp;action=edit&amp;redlink=1" TargetMode="External"/><Relationship Id="rId12" Type="http://schemas.openxmlformats.org/officeDocument/2006/relationships/hyperlink" Target="http://cs.wikipedia.org/wiki/%C4%8Cedi%C4%8D" TargetMode="External"/><Relationship Id="rId2" Type="http://schemas.openxmlformats.org/officeDocument/2006/relationships/hyperlink" Target="http://cs.wikipedia.org/wiki/Kr%C3%A1t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dvr%C3%A1cen%C3%A1_strana_M%C4%9Bs%C3%ADce" TargetMode="External"/><Relationship Id="rId11" Type="http://schemas.openxmlformats.org/officeDocument/2006/relationships/hyperlink" Target="http://cs.wikipedia.org/wiki/Mo%C5%99e" TargetMode="External"/><Relationship Id="rId5" Type="http://schemas.openxmlformats.org/officeDocument/2006/relationships/hyperlink" Target="http://cs.wikipedia.org/wiki/South_Pole-Aitken" TargetMode="External"/><Relationship Id="rId10" Type="http://schemas.openxmlformats.org/officeDocument/2006/relationships/hyperlink" Target="http://cs.wikipedia.org/wiki/Astronomie" TargetMode="External"/><Relationship Id="rId4" Type="http://schemas.openxmlformats.org/officeDocument/2006/relationships/hyperlink" Target="http://cs.wikipedia.org/wiki/Slune%C4%8Dn%C3%AD_soustava" TargetMode="External"/><Relationship Id="rId9" Type="http://schemas.openxmlformats.org/officeDocument/2006/relationships/hyperlink" Target="http://cs.wikipedia.org/wiki/Latina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20._%C4%8Dervenec" TargetMode="External"/><Relationship Id="rId13" Type="http://schemas.openxmlformats.org/officeDocument/2006/relationships/hyperlink" Target="http://cs.wikipedia.org/wiki/Spojen%C3%A9_st%C3%A1ty_americk%C3%A9" TargetMode="External"/><Relationship Id="rId18" Type="http://schemas.openxmlformats.org/officeDocument/2006/relationships/hyperlink" Target="http://cs.wikipedia.org/wiki/1972" TargetMode="External"/><Relationship Id="rId3" Type="http://schemas.openxmlformats.org/officeDocument/2006/relationships/hyperlink" Target="http://cs.wikipedia.org/wiki/Frank_Borman" TargetMode="External"/><Relationship Id="rId7" Type="http://schemas.openxmlformats.org/officeDocument/2006/relationships/hyperlink" Target="http://cs.wikipedia.org/wiki/1968" TargetMode="External"/><Relationship Id="rId12" Type="http://schemas.openxmlformats.org/officeDocument/2006/relationships/hyperlink" Target="http://cs.wikipedia.org/wiki/Sov%C4%9Btsk%C3%BD_svaz" TargetMode="External"/><Relationship Id="rId17" Type="http://schemas.openxmlformats.org/officeDocument/2006/relationships/hyperlink" Target="http://cs.wikipedia.org/wiki/Apollo_17" TargetMode="External"/><Relationship Id="rId2" Type="http://schemas.openxmlformats.org/officeDocument/2006/relationships/hyperlink" Target="http://cs.wikipedia.org/wiki/Apollo_8" TargetMode="External"/><Relationship Id="rId16" Type="http://schemas.openxmlformats.org/officeDocument/2006/relationships/hyperlink" Target="http://cs.wikipedia.org/wiki/Eugene_Cerna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24._prosinec" TargetMode="External"/><Relationship Id="rId11" Type="http://schemas.openxmlformats.org/officeDocument/2006/relationships/hyperlink" Target="http://cs.wikipedia.org/w/index.php?title=Vesm%C3%ADrn%C3%BD_z%C3%A1vod&amp;action=edit&amp;redlink=1" TargetMode="External"/><Relationship Id="rId5" Type="http://schemas.openxmlformats.org/officeDocument/2006/relationships/hyperlink" Target="http://cs.wikipedia.org/wiki/William_Anders" TargetMode="External"/><Relationship Id="rId15" Type="http://schemas.openxmlformats.org/officeDocument/2006/relationships/hyperlink" Target="http://cs.wikipedia.org/wiki/Apollo_11" TargetMode="External"/><Relationship Id="rId10" Type="http://schemas.openxmlformats.org/officeDocument/2006/relationships/hyperlink" Target="http://cs.wikipedia.org/wiki/Studen%C3%A1_v%C3%A1lka" TargetMode="External"/><Relationship Id="rId4" Type="http://schemas.openxmlformats.org/officeDocument/2006/relationships/hyperlink" Target="http://cs.wikipedia.org/wiki/James_Lovell" TargetMode="External"/><Relationship Id="rId9" Type="http://schemas.openxmlformats.org/officeDocument/2006/relationships/hyperlink" Target="http://cs.wikipedia.org/wiki/1969" TargetMode="External"/><Relationship Id="rId14" Type="http://schemas.openxmlformats.org/officeDocument/2006/relationships/hyperlink" Target="http://cs.wikipedia.org/wiki/Neil_Armstron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Richard_Nixo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ro.cz/clanek/3861" TargetMode="External"/><Relationship Id="rId2" Type="http://schemas.openxmlformats.org/officeDocument/2006/relationships/hyperlink" Target="http://cs.wikipedia.org/wiki/M%C4%9Bs%C3%AD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9849246"/>
              </p:ext>
            </p:extLst>
          </p:nvPr>
        </p:nvGraphicFramePr>
        <p:xfrm>
          <a:off x="539552" y="980728"/>
          <a:ext cx="7772400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942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1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prezentace: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seznámí se vznikem Měsíce, jeho historií a s prvním přistáním člověka na jeho povrchu. Prezentace je doplněna komentářem.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182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1440160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Měsíc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Měsíc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 jediný známý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Přirozený satelit"/>
              </a:rPr>
              <a:t>přirozený satelit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Země"/>
              </a:rPr>
              <a:t>Země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Nemá jiné formální jméno než „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měsíc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“ (odborně 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Měsíc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), i když je občas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Poezie"/>
              </a:rPr>
              <a:t>básnicky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nazýván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luna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Slované"/>
              </a:rPr>
              <a:t>slovanský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zároveň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Latina"/>
              </a:rPr>
              <a:t>latinský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výraz pro měsíc). Jeho symbolem je srpek (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7" tooltip="Unicode"/>
              </a:rPr>
              <a:t>Unicode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☾). Kromě slova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lunární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podle jména starořecké bohyně měsíce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8" tooltip="Seléné"/>
              </a:rPr>
              <a:t>Seléné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používá k odkazu na Měsíc též kmene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selene 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nebo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seleno 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9" tooltip="Selenocentrismus (stránka neexistuje)"/>
              </a:rPr>
              <a:t>selenocentrický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0" tooltip="Selenité"/>
              </a:rPr>
              <a:t>Selenité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atd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.).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2348880"/>
            <a:ext cx="4464496" cy="424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58679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16024"/>
          </a:xfrm>
        </p:spPr>
        <p:txBody>
          <a:bodyPr>
            <a:noAutofit/>
          </a:bodyPr>
          <a:lstStyle/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61662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Střední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vzdálenost Měsíce od Země je 384 403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Metr"/>
              </a:rPr>
              <a:t>km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Měsíční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Zemský rovník"/>
              </a:rPr>
              <a:t>rovníkový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tooltip="Průměr (geometrie)"/>
              </a:rPr>
              <a:t>průměr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činí 3 476 km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Měsíc je 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Synchronní rotace"/>
              </a:rPr>
              <a:t>synchronní rotaci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se Zemí, což znamená, že jedna strana Měsíce („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6" tooltip="Přivrácená strana Měsíce"/>
              </a:rPr>
              <a:t>přivrácená strana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“) je stále obrácená k Zemi. Druhou, „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7" tooltip="Odvrácená strana Měsíce"/>
              </a:rPr>
              <a:t>odvrácenou stranu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“, z větší části nelze ze Země vidět, kromě malých částí poblíž okraje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disku. Většina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odvrácené strany byla až do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éry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 tooltip="Kosmická sonda"/>
              </a:rPr>
              <a:t>kosmických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Kosmická sonda"/>
              </a:rPr>
              <a:t>sond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zcela neznámá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b="1" i="1" dirty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Odvrácená strana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občas nazývána také „temnou stranou“. „Temná“ v tomto případě znamená „neznámá a skrytá“ a nikoliv „postrádající světlo“; ve skutečnosti přijímá odvrácená strana v průměru zhruba stejné množství slunečního světla jako přivrácená strana. Kosmická loď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na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odvrácené straně Měsíce je odříznuta od přímé radiové komunikace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se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Zemí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Odlišujícím rysem odvrácené strany je téměř úplná absence tmavých skvrn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tzv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 </a:t>
            </a:r>
            <a:r>
              <a:rPr lang="cs-CZ" sz="2000" b="1" i="1" u="sng" dirty="0">
                <a:latin typeface="Times New Roman" pitchFamily="18" charset="0"/>
                <a:cs typeface="Times New Roman" pitchFamily="18" charset="0"/>
                <a:hlinkClick r:id="rId9" tooltip="Měsíční moře"/>
              </a:rPr>
              <a:t>moří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13801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36004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Přivrácená strana                                        Odvrácená strana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628800"/>
            <a:ext cx="4032448" cy="41044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1628800"/>
            <a:ext cx="4104456" cy="41044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62219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88879179"/>
              </p:ext>
            </p:extLst>
          </p:nvPr>
        </p:nvGraphicFramePr>
        <p:xfrm>
          <a:off x="1475656" y="692696"/>
          <a:ext cx="6196026" cy="4845008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3096344"/>
                <a:gridCol w="3099682"/>
              </a:tblGrid>
              <a:tr h="308173">
                <a:tc gridSpan="2"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Složení kůry Měsíce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2" tooltip="Kyslík"/>
                        </a:rPr>
                        <a:t>Kyslík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43%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3" tooltip="Křemík"/>
                        </a:rPr>
                        <a:t>Křemík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21%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4" tooltip="Hliník"/>
                        </a:rPr>
                        <a:t>Hliník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10%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5" tooltip="Vápník"/>
                        </a:rPr>
                        <a:t>Vápník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9%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6" tooltip="Železo"/>
                        </a:rPr>
                        <a:t>Železo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9%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7" tooltip="Hořčík"/>
                        </a:rPr>
                        <a:t>Hořčík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5%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8" tooltip="Titan (prvek)"/>
                        </a:rPr>
                        <a:t>Titan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2%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9" tooltip="Nikl"/>
                        </a:rPr>
                        <a:t>Nikl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0,6%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0" tooltip="Sodík"/>
                        </a:rPr>
                        <a:t>Sodík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0,3%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1" tooltip="Chrom"/>
                        </a:rPr>
                        <a:t>Chrom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0,2%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2" tooltip="Draslík"/>
                        </a:rPr>
                        <a:t>Draslík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0,1%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3" tooltip="Mangan"/>
                        </a:rPr>
                        <a:t>Mangan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0,1%</a:t>
                      </a:r>
                    </a:p>
                  </a:txBody>
                  <a:tcPr marL="35876" marR="35876" marT="35876" marB="35876" anchor="ctr"/>
                </a:tc>
              </a:tr>
              <a:tr h="308173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4" tooltip="Síra"/>
                        </a:rPr>
                        <a:t>Síra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5876" marR="35876" marT="35876" marB="35876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0,1%</a:t>
                      </a:r>
                    </a:p>
                  </a:txBody>
                  <a:tcPr marL="35876" marR="35876" marT="35876" marB="3587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7215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136815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Měsíc vykoná kompletní oběh kolem Země jednou za 29,530588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dne.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Gravitační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přitažlivost, kterou Měsíc ovlivňuje Zemi, je příčinou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2" tooltip="Slapový jev"/>
              </a:rPr>
              <a:t>slapových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Slapový jev"/>
              </a:rPr>
              <a:t>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2" tooltip="Slapový jev"/>
              </a:rPr>
              <a:t>jevů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jsou nejlépe pozorovatelné na střídání mořského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3" tooltip="Příliv"/>
              </a:rPr>
              <a:t>přílivu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4" tooltip="Odliv"/>
              </a:rPr>
              <a:t>odlivu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Přílivová vlna je synchronizována s oběhem Měsíce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kolem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Země.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2327686"/>
              </p:ext>
            </p:extLst>
          </p:nvPr>
        </p:nvGraphicFramePr>
        <p:xfrm>
          <a:off x="467544" y="2060848"/>
          <a:ext cx="8229600" cy="432816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4114800"/>
                <a:gridCol w="4114800"/>
              </a:tblGrid>
              <a:tr h="332679">
                <a:tc gridSpan="2">
                  <a:txBody>
                    <a:bodyPr/>
                    <a:lstStyle/>
                    <a:p>
                      <a:pPr algn="r"/>
                      <a:r>
                        <a:rPr lang="cs-CZ" sz="1800" dirty="0"/>
                        <a:t>Fyzikální vlastnosti</a:t>
                      </a:r>
                    </a:p>
                  </a:txBody>
                  <a:tcPr marL="47625" marR="47625" marT="47625" marB="4762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9615">
                <a:tc>
                  <a:txBody>
                    <a:bodyPr/>
                    <a:lstStyle/>
                    <a:p>
                      <a:pPr algn="l"/>
                      <a:r>
                        <a:rPr lang="cs-CZ" sz="1800" dirty="0"/>
                        <a:t>Rovníkový </a:t>
                      </a:r>
                      <a:r>
                        <a:rPr lang="cs-CZ" sz="1800" u="none" strike="noStrike" dirty="0">
                          <a:effectLst/>
                          <a:hlinkClick r:id="rId5" tooltip="Průměr (geometrie)"/>
                        </a:rPr>
                        <a:t>průměr</a:t>
                      </a:r>
                      <a:endParaRPr lang="cs-CZ" sz="1800" dirty="0"/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pl-PL" sz="1800" dirty="0"/>
                        <a:t>3 476,2 km</a:t>
                      </a:r>
                      <a:r>
                        <a:rPr lang="pl-PL" sz="1800" u="none" strike="noStrike" baseline="30000" dirty="0">
                          <a:effectLst/>
                          <a:hlinkClick r:id="rId6"/>
                        </a:rPr>
                        <a:t>[1]</a:t>
                      </a:r>
                      <a:r>
                        <a:rPr lang="pl-PL" sz="1800" dirty="0"/>
                        <a:t/>
                      </a:r>
                      <a:br>
                        <a:rPr lang="pl-PL" sz="1800" dirty="0"/>
                      </a:br>
                      <a:r>
                        <a:rPr lang="pl-PL" sz="1800" dirty="0"/>
                        <a:t>(0,273 Země)</a:t>
                      </a:r>
                    </a:p>
                  </a:txBody>
                  <a:tcPr marL="47625" marR="47625" marT="47625" marB="47625" anchor="ctr"/>
                </a:tc>
              </a:tr>
              <a:tr h="579615">
                <a:tc>
                  <a:txBody>
                    <a:bodyPr/>
                    <a:lstStyle/>
                    <a:p>
                      <a:pPr algn="l"/>
                      <a:r>
                        <a:rPr lang="cs-CZ" sz="1800" dirty="0"/>
                        <a:t>Polární průměr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pl-PL" sz="1800" dirty="0"/>
                        <a:t>3 472,0 km</a:t>
                      </a:r>
                      <a:br>
                        <a:rPr lang="pl-PL" sz="1800" dirty="0"/>
                      </a:br>
                      <a:r>
                        <a:rPr lang="pl-PL" sz="1800" dirty="0"/>
                        <a:t>(0,273 Země)</a:t>
                      </a:r>
                    </a:p>
                  </a:txBody>
                  <a:tcPr marL="47625" marR="47625" marT="47625" marB="47625" anchor="ctr"/>
                </a:tc>
              </a:tr>
              <a:tr h="332679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hlinkClick r:id="rId7" tooltip="Zploštění"/>
                        </a:rPr>
                        <a:t>Zploštění</a:t>
                      </a:r>
                      <a:endParaRPr lang="cs-CZ" sz="1800" dirty="0"/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/>
                        <a:t>0,0012</a:t>
                      </a:r>
                    </a:p>
                  </a:txBody>
                  <a:tcPr marL="47625" marR="47625" marT="47625" marB="47625" anchor="ctr"/>
                </a:tc>
              </a:tr>
              <a:tr h="579615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hlinkClick r:id="rId8" tooltip="Povrch"/>
                        </a:rPr>
                        <a:t>Povrch</a:t>
                      </a:r>
                      <a:endParaRPr lang="cs-CZ" sz="1800" dirty="0"/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/>
                        <a:t>3,793×10</a:t>
                      </a:r>
                      <a:r>
                        <a:rPr lang="cs-CZ" sz="1800" baseline="30000"/>
                        <a:t>7</a:t>
                      </a:r>
                      <a:r>
                        <a:rPr lang="cs-CZ" sz="1800"/>
                        <a:t> </a:t>
                      </a:r>
                      <a:r>
                        <a:rPr lang="cs-CZ" sz="1800" u="none" strike="noStrike">
                          <a:effectLst/>
                          <a:hlinkClick r:id="rId9" tooltip="Kilometr čtvereční"/>
                        </a:rPr>
                        <a:t>km</a:t>
                      </a:r>
                      <a:r>
                        <a:rPr lang="cs-CZ" sz="1800" u="none" strike="noStrike" baseline="30000">
                          <a:effectLst/>
                          <a:hlinkClick r:id="rId9" tooltip="Kilometr čtvereční"/>
                        </a:rPr>
                        <a:t>2</a:t>
                      </a:r>
                      <a:r>
                        <a:rPr lang="cs-CZ" sz="1800"/>
                        <a:t/>
                      </a:r>
                      <a:br>
                        <a:rPr lang="cs-CZ" sz="1800"/>
                      </a:br>
                      <a:r>
                        <a:rPr lang="cs-CZ" sz="1800"/>
                        <a:t>(0,074 Země)</a:t>
                      </a:r>
                    </a:p>
                  </a:txBody>
                  <a:tcPr marL="47625" marR="47625" marT="47625" marB="47625" anchor="ctr"/>
                </a:tc>
              </a:tr>
              <a:tr h="579615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hlinkClick r:id="rId10" tooltip="Objem"/>
                        </a:rPr>
                        <a:t>Objem</a:t>
                      </a:r>
                      <a:endParaRPr lang="cs-CZ" sz="1800" dirty="0"/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/>
                        <a:t>2,197×10</a:t>
                      </a:r>
                      <a:r>
                        <a:rPr lang="cs-CZ" sz="1800" baseline="30000"/>
                        <a:t>10</a:t>
                      </a:r>
                      <a:r>
                        <a:rPr lang="cs-CZ" sz="1800"/>
                        <a:t> </a:t>
                      </a:r>
                      <a:r>
                        <a:rPr lang="cs-CZ" sz="1800" u="none" strike="noStrike">
                          <a:effectLst/>
                          <a:hlinkClick r:id="rId11" tooltip="Kilometr krychlový"/>
                        </a:rPr>
                        <a:t>km</a:t>
                      </a:r>
                      <a:r>
                        <a:rPr lang="cs-CZ" sz="1800" u="none" strike="noStrike" baseline="30000">
                          <a:effectLst/>
                          <a:hlinkClick r:id="rId11" tooltip="Kilometr krychlový"/>
                        </a:rPr>
                        <a:t>3</a:t>
                      </a:r>
                      <a:r>
                        <a:rPr lang="cs-CZ" sz="1800"/>
                        <a:t/>
                      </a:r>
                      <a:br>
                        <a:rPr lang="cs-CZ" sz="1800"/>
                      </a:br>
                      <a:r>
                        <a:rPr lang="cs-CZ" sz="1800"/>
                        <a:t>(0,020 Země)</a:t>
                      </a:r>
                    </a:p>
                  </a:txBody>
                  <a:tcPr marL="47625" marR="47625" marT="47625" marB="47625" anchor="ctr"/>
                </a:tc>
              </a:tr>
              <a:tr h="579615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hlinkClick r:id="rId12" tooltip="Hmotnost"/>
                        </a:rPr>
                        <a:t>Hmotnost</a:t>
                      </a:r>
                      <a:endParaRPr lang="cs-CZ" sz="1800" dirty="0"/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de-DE" sz="1800" dirty="0"/>
                        <a:t>7,347 673×10</a:t>
                      </a:r>
                      <a:r>
                        <a:rPr lang="de-DE" sz="1800" baseline="30000" dirty="0"/>
                        <a:t>22</a:t>
                      </a:r>
                      <a:r>
                        <a:rPr lang="de-DE" sz="1800" dirty="0"/>
                        <a:t> </a:t>
                      </a:r>
                      <a:r>
                        <a:rPr lang="de-DE" sz="1800" u="none" strike="noStrike" dirty="0">
                          <a:effectLst/>
                          <a:hlinkClick r:id="rId13" tooltip="Kilogram"/>
                        </a:rPr>
                        <a:t>kg</a:t>
                      </a:r>
                      <a:r>
                        <a:rPr lang="de-DE" sz="1800" dirty="0"/>
                        <a:t/>
                      </a:r>
                      <a:br>
                        <a:rPr lang="de-DE" sz="1800" dirty="0"/>
                      </a:br>
                      <a:r>
                        <a:rPr lang="de-DE" sz="1800" dirty="0"/>
                        <a:t>(0,0123 </a:t>
                      </a:r>
                      <a:r>
                        <a:rPr lang="de-DE" sz="1800" dirty="0" err="1"/>
                        <a:t>Země</a:t>
                      </a:r>
                      <a:r>
                        <a:rPr lang="de-DE" sz="1800" dirty="0"/>
                        <a:t>)</a:t>
                      </a:r>
                    </a:p>
                  </a:txBody>
                  <a:tcPr marL="47625" marR="47625" marT="47625" marB="47625" anchor="ctr"/>
                </a:tc>
              </a:tr>
              <a:tr h="332679">
                <a:tc>
                  <a:txBody>
                    <a:bodyPr/>
                    <a:lstStyle/>
                    <a:p>
                      <a:pPr algn="l"/>
                      <a:r>
                        <a:rPr lang="cs-CZ" sz="1800"/>
                        <a:t>Průměrná </a:t>
                      </a:r>
                      <a:r>
                        <a:rPr lang="cs-CZ" sz="1800" u="none" strike="noStrike">
                          <a:effectLst/>
                          <a:hlinkClick r:id="rId14" tooltip="Hustota"/>
                        </a:rPr>
                        <a:t>hustota</a:t>
                      </a:r>
                      <a:endParaRPr lang="cs-CZ" sz="1800"/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/>
                        <a:t>3,344 g/cm</a:t>
                      </a:r>
                      <a:r>
                        <a:rPr lang="cs-CZ" sz="1800" baseline="30000" dirty="0"/>
                        <a:t>3</a:t>
                      </a:r>
                      <a:endParaRPr lang="cs-CZ" sz="1800" dirty="0"/>
                    </a:p>
                  </a:txBody>
                  <a:tcPr marL="47625" marR="47625" marT="47625" marB="476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2660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08912" cy="576064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Měsíc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pokryt desítkami tisíc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Kráter"/>
              </a:rPr>
              <a:t>kráterů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o průměru větším než 1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Metr"/>
              </a:rPr>
              <a:t>kilometr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Většina je stará stovky miliónů nebo miliardy let; nepřítomnost atmosféry, počasí a nových geologických procesů zajišťuje, že většina z nich zůstane prakticky navždy zachována.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Největší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kráter na Měsíci a vskutku největší známý kráter ve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Sluneční soustava"/>
              </a:rPr>
              <a:t>sluneční soustavě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tvoří pánev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5" tooltip="South Pole-Aitken"/>
              </a:rPr>
              <a:t>South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South Pole-Aitken"/>
              </a:rPr>
              <a:t> Pole-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5" tooltip="South Pole-Aitken"/>
              </a:rPr>
              <a:t>Aitken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Tento kráter se nachází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tooltip="Odvrácená strana Měsíce"/>
              </a:rPr>
              <a:t>odvrácené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Odvrácená strana Měsíce"/>
              </a:rPr>
              <a:t>straně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poblíž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Jižní pól Měsíce (stránka neexistuje)"/>
              </a:rPr>
              <a:t>jižního pólu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má 2 240 km v průměru a hloubku 13 km.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Tmavé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 relativně jednotvárné měsíční pláně se nazývají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Měsíční moře"/>
              </a:rPr>
              <a:t>moře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Latina"/>
              </a:rPr>
              <a:t>latinsky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mare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v množném čísle </a:t>
            </a:r>
            <a:r>
              <a:rPr lang="cs-CZ" sz="2000" i="1" dirty="0" err="1">
                <a:latin typeface="Times New Roman" pitchFamily="18" charset="0"/>
                <a:cs typeface="Times New Roman" pitchFamily="18" charset="0"/>
              </a:rPr>
              <a:t>maria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), protože staří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Astronomie"/>
              </a:rPr>
              <a:t>astronomové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věřili, že jde 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tooltip="Moře"/>
              </a:rPr>
              <a:t>moře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naplněná vodou. Ve skutečnosti se jedná o rozlehlé prastaré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 tooltip="Čedič"/>
              </a:rPr>
              <a:t>čedičové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proudy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lávy,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které vyplnily pánve velkých impaktních kráterů. </a:t>
            </a:r>
          </a:p>
        </p:txBody>
      </p:sp>
    </p:spTree>
    <p:extLst>
      <p:ext uri="{BB962C8B-B14F-4D97-AF65-F5344CB8AC3E}">
        <p14:creationId xmlns:p14="http://schemas.microsoft.com/office/powerpoint/2010/main" xmlns="" val="96949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692696"/>
            <a:ext cx="6768752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Krátery na povrchu Měsíce vzniklé dopadem kosmických těles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412776"/>
            <a:ext cx="3960440" cy="424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4447" y="1415058"/>
            <a:ext cx="4176463" cy="424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26964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548680"/>
            <a:ext cx="2952328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Průzkum Měsíce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1"/>
            <a:ext cx="8229600" cy="48965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Členové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posádky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Apollo 8"/>
              </a:rPr>
              <a:t>Apolla 8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Frank Borman"/>
              </a:rPr>
              <a:t>Frank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3" tooltip="Frank Borman"/>
              </a:rPr>
              <a:t>Borman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James Lovell"/>
              </a:rPr>
              <a:t>James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4" tooltip="James Lovell"/>
              </a:rPr>
              <a:t>Lovell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William Anders"/>
              </a:rPr>
              <a:t>William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5" tooltip="William Anders"/>
              </a:rPr>
              <a:t>Anders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se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24. prosinec"/>
              </a:rPr>
              <a:t>24. prosince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1968"/>
              </a:rPr>
              <a:t>1968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stali prvními lidmi, kteří na vlastní oči viděli odvrácenou stranu Měsíce.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Lidé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poprvé přistáli na Měsíci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20. červenec"/>
              </a:rPr>
              <a:t>20. července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1969"/>
              </a:rPr>
              <a:t>1969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čímž vyvrcholil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Studená válka"/>
              </a:rPr>
              <a:t>studenou válkou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inspirovaný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tooltip="Vesmírný závod (stránka neexistuje)"/>
              </a:rPr>
              <a:t>vesmírný závod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mezi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 tooltip="Sovětský svaz"/>
              </a:rPr>
              <a:t>Sovětským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 tooltip="Sovětský svaz"/>
              </a:rPr>
              <a:t>svazem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3" tooltip="Spojené státy americké"/>
              </a:rPr>
              <a:t>Spojenými státy americkými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Prvním mužem kráčejícím po měsíčním povrchu byl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4" tooltip="Neil Armstrong"/>
              </a:rPr>
              <a:t>Neil Armstrong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velitel americké mise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5" tooltip="Apollo 11"/>
              </a:rPr>
              <a:t>Apollo 11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Posledním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člověkem, který stál na Měsíci, byl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6" tooltip="Eugene Cernan"/>
              </a:rPr>
              <a:t>Eugene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6" tooltip="Eugene Cernan"/>
              </a:rPr>
              <a:t>Cernan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který v rámci mise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7" tooltip="Apollo 17"/>
              </a:rPr>
              <a:t>Apollo 17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kráčel po Měsíci v prosinci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8" tooltip="1972"/>
              </a:rPr>
              <a:t>1972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0392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Apollo 11 – první kroky Neila Armstronga na povrchu Měsíce 20. července 1969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908720"/>
            <a:ext cx="6957484" cy="52181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037239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640960" cy="504056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Lunární modul Apollo 12 přistává  na Měsíci       Astronaut z Apolla 17 Harrison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Schmitt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9" y="1504603"/>
            <a:ext cx="4032447" cy="40324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5" y="1484784"/>
            <a:ext cx="4066678" cy="40324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699953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232248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Posádka Apolla 11 nechala na Měsíci 23×18 cm destičku z nerez oceli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na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oslavu přistání, která je schopna přinést základní informace o návštěvě jakýmkoliv jiným bytostem, které by ji mohly vidět. Nápis na ní praví: </a:t>
            </a:r>
            <a:r>
              <a:rPr lang="cs-CZ" sz="20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Zde se lidé z planety Země poprvé dotkli nohama Měsíce. Červenec, LP 1969. Přišli jsme v míru jménem celého lidstva.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Destička zobrazuje dvě strany planety Země a je podepsána třemi astronauty a prezidentem USA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Richard Nixon"/>
              </a:rPr>
              <a:t>Richardem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2" tooltip="Richard Nixon"/>
              </a:rPr>
              <a:t>Nixonem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2636912"/>
            <a:ext cx="7315200" cy="38884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40821325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4824536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Test: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Jaká je vzdálenost Měsíce od Země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Jak se projevuje  gravitace Měsíce na povrchu Země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Co jsou ve skutečnosti  tzv. moře na povrchu Měsíce ?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Ve kterém roce stanul člověk  poprvé na povrchu Měsíce ?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Za jak dlouho oběhne Měsíc kolem Země ?</a:t>
            </a:r>
          </a:p>
          <a:p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7241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Autofit/>
          </a:bodyPr>
          <a:lstStyle/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      Použité materiály:</a:t>
            </a:r>
          </a:p>
          <a:p>
            <a:pPr marL="0" indent="0">
              <a:buNone/>
            </a:pP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 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Http://cs.wikipedia.org/wiki/M%C4%9Bs%C3%ADc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: 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Měsíc - přirozený satelit Země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 [online]. 31.08.2007, 18.04.2012 [cit. 2012-04-21]. Dostupné z: </a:t>
            </a:r>
            <a:r>
              <a:rPr lang="cs-CZ" sz="11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cs.wikipedia.org/wiki/M%C4%9Bs%C3%ADc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Česká astronomická společnost: Přistání na </a:t>
            </a:r>
            <a:r>
              <a:rPr lang="cs-CZ" sz="1100" dirty="0" err="1">
                <a:latin typeface="Times New Roman" pitchFamily="18" charset="0"/>
                <a:cs typeface="Times New Roman" pitchFamily="18" charset="0"/>
              </a:rPr>
              <a:t>Měsíci.</a:t>
            </a:r>
            <a:r>
              <a:rPr lang="cs-CZ" sz="1100" i="1" dirty="0" err="1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://www.astro.cz/clanek/3861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 [online]. 15.7.2009 [cit. 2012-04-21]. Dostupné z: </a:t>
            </a:r>
            <a:r>
              <a:rPr lang="cs-CZ" sz="11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www.astro.cz/clanek/3861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Http://www.astro.cz/_java/moon/map/fullmoon1.jpg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2009 [cit. 2012-06-25]. Dostupné z: http://www.astro.cz/_java/moon/map/fullmoon1.jpg 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Http://upload.wikimedia.org/wikipedia/commons/thumb/2/2a/Moon_PIA00304.jpg/600px-Moon_PIA00304.jpg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2010 [cit. 2012-06-25]. Dostupné z: http://upload.wikimedia.org/wikipedia/commons/thumb/2/2a/Moon_PIA00304.jpg/600px-Moon_PIA00304.jpg 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Http://upload.wikimedia.org/wikipedia/commons/thumb/7/73/Moon_PIA00302.jpg/600px-Moon_PIA00302.jpg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2010 [cit. 2012-06-25]. Dostupné z: http://upload.wikimedia.org/wikipedia/commons/thumb/7/73/Moon_PIA00302.jpg/600px-Moon_PIA00302.jpg 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Http://upload.wikimedia.org/wikipedia/commons/thumb/f/f9/Apollo11Plaque.jpg/350px-Apollo11Plaque.jpg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2009 [cit. 2012-06-25]. Dostupné z: http://upload.wikimedia.org/wikipedia/commons/thumb/f/f9/Apollo11Plaque.jpg/350px-Apollo11Plaque.jpg 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Http://upload.wikimedia.org/wikipedia/commons/thumb/c/ca/Lunar_module_AS12-51-7507.jpg/596px-Lunar_module_AS12-51-7507.jpg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2009 [cit. 2012-06-25]. Dostupné z: 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upload.wikimedia.org/</a:t>
            </a:r>
            <a:r>
              <a:rPr lang="cs-CZ" sz="11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dirty="0" err="1" smtClean="0">
                <a:latin typeface="Times New Roman" pitchFamily="18" charset="0"/>
                <a:cs typeface="Times New Roman" pitchFamily="18" charset="0"/>
              </a:rPr>
              <a:t>thumb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/c/ca/Lunar_module_AS12-51-7507.jpg/596px-Lunar_module_AS12-51-7507.jpg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Http://upload.wikimedia.org/wikipedia/commons/thumb/5/5b/Moon-apollo17-schmitt_boulder.jpg/596px-Moon-apollo17-schmitt_boulder.jpg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2009 [cit. 2012-06-25]. Dostupné z: http://upload.wikimedia.org/wikipedia/commons/thumb/5/5b/Moon-apollo17-schmitt_boulder.jpg/596px-Moon-apollo17-schmitt_boulder.jpg 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Http://upload.wikimedia.org/wikipedia/commons/thumb/5/5b/Moon-apollo17-schmitt_boulder.jpg/596px-Moon-apollo17-schmitt_boulder.jpg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2009 [cit. 2012-06-25]. Dostupné z: http://upload.wikimedia.org/wikipedia/commons/thumb/5/5b/Moon-apollo17-schmitt_boulder.jpg/596px-Moon-apollo17-schmitt_boulder.jpg 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Http://upload.wikimedia.org/wikipedia/commons/f/f8/Tycho_crater_on_the_Moon.jpg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2009 [cit. 2012-06-25]. Dostupné z: http://upload.wikimedia.org/wikipedia/commons/f/f8/Tycho_crater_on_the_Moon.jpg 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Měsíc. </a:t>
            </a:r>
            <a:r>
              <a:rPr lang="cs-CZ" sz="1100" i="1" dirty="0">
                <a:latin typeface="Times New Roman" pitchFamily="18" charset="0"/>
                <a:cs typeface="Times New Roman" pitchFamily="18" charset="0"/>
              </a:rPr>
              <a:t>Http://upload.wikimedia.org/wikipedia/commons/thumb/a/a3/Moon_Dedal_crater.jpg/581px-Moon_Dedal_crater.jpg</a:t>
            </a: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[online]. 2009 [cit. 2012-06-25]. Dostupné z: http://upload.wikimedia.org/wikipedia/commons/thumb/a/a3/Moon_Dedal_crater.jpg/581px-Moon_Dedal_crater.jpg 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Přistání na Měsíci Apollo 11. </a:t>
            </a:r>
            <a:r>
              <a:rPr lang="it-IT" sz="1100" i="1" dirty="0">
                <a:latin typeface="Times New Roman" pitchFamily="18" charset="0"/>
                <a:cs typeface="Times New Roman" pitchFamily="18" charset="0"/>
              </a:rPr>
              <a:t>Http://www.astro.cz/_data/images/news/2009/07/14/apollo-11.jpg</a:t>
            </a: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 [online]. 2008 [cit. 2012-06-25]. Dostupné z: http://www.astro.cz/_data/images/news/2009/07/14/apollo-11.jpg </a:t>
            </a:r>
          </a:p>
          <a:p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29475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261</Words>
  <Application>Microsoft Office PowerPoint</Application>
  <PresentationFormat>Předvádění na obrazovce (4:3)</PresentationFormat>
  <Paragraphs>117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Měsíc</vt:lpstr>
      <vt:lpstr>Snímek 4</vt:lpstr>
      <vt:lpstr>                  Přivrácená strana                                        Odvrácená strana</vt:lpstr>
      <vt:lpstr>Snímek 6</vt:lpstr>
      <vt:lpstr>Snímek 7</vt:lpstr>
      <vt:lpstr>Snímek 8</vt:lpstr>
      <vt:lpstr>Krátery na povrchu Měsíce vzniklé dopadem kosmických těles</vt:lpstr>
      <vt:lpstr>Průzkum Měsíce</vt:lpstr>
      <vt:lpstr>Apollo 11 – první kroky Neila Armstronga na povrchu Měsíce 20. července 1969</vt:lpstr>
      <vt:lpstr> Lunární modul Apollo 12 přistává  na Měsíci       Astronaut z Apolla 17 Harrison Schmitt</vt:lpstr>
      <vt:lpstr>Posádka Apolla 11 nechala na Měsíci 23×18 cm destičku z nerez oceli                      na oslavu přistání, která je schopna přinést základní informace o návštěvě jakýmkoliv jiným bytostem, které by ji mohly vidět. Nápis na ní praví: Zde se lidé z planety Země poprvé dotkli nohama Měsíce. Červenec, LP 1969. Přišli jsme v míru jménem celého lidstva. Destička zobrazuje dvě strany planety Země a je podepsána třemi astronauty a prezidentem USA Richardem Nixonem.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Dum</cp:lastModifiedBy>
  <cp:revision>35</cp:revision>
  <dcterms:created xsi:type="dcterms:W3CDTF">2012-04-21T14:02:04Z</dcterms:created>
  <dcterms:modified xsi:type="dcterms:W3CDTF">2012-06-26T16:32:19Z</dcterms:modified>
</cp:coreProperties>
</file>